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5" r:id="rId5"/>
    <p:sldMasterId id="2147483686" r:id="rId6"/>
    <p:sldMasterId id="214748368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9A6BC8-9206-47E8-9D7C-E2FD9048BE62}">
  <a:tblStyle styleId="{EE9A6BC8-9206-47E8-9D7C-E2FD9048BE6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F661B4A-D77A-41D4-873F-F69701EA522C}"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42B0D23-8F95-4D85-BAF3-90D5FE4C5B17}"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ade095d999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ade095d999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ade095d999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de095d999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ade095d999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Transition to Advanced phenotpying…</a:t>
            </a:r>
            <a:endParaRPr/>
          </a:p>
        </p:txBody>
      </p:sp>
      <p:sp>
        <p:nvSpPr>
          <p:cNvPr id="355" name="Google Shape;355;g2ade095d999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NC21s - second year materials; assay after visually selecting the 5% worth keeping</a:t>
            </a:r>
            <a:endParaRPr/>
          </a:p>
        </p:txBody>
      </p:sp>
      <p:sp>
        <p:nvSpPr>
          <p:cNvPr id="362" name="Google Shape;3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91afd7e406c9d77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91afd7e406c9d77_7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 a grower problem anymore? </a:t>
            </a:r>
            <a:r>
              <a:rPr lang="en-US" sz="1200">
                <a:solidFill>
                  <a:schemeClr val="dk1"/>
                </a:solidFill>
              </a:rPr>
              <a:t>Red skinned SP are marketable in CA but that’s a complicated licensing issue and competes with NC growers.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91afd7e406c9d77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91afd7e406c9d77_10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ac4ff120ba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ac4ff120ba_0_3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is GS? Genomewide markers are used to predict the value of an individual for breeding. First, TP to develop G and Phen for traits of interest. For us, priority is Y, SHP, #roots, GRKN. A statistical model is developed using measured trait values (PHEN) associated with certain markers. Next, we can take a DNA sample of a new (un-phenotyped) line and predict its value for these traits. Very crucial TP is representative of BP, and tested in multiple environments. GS has two main advantages over traditional breeding: can select without phenotypes, and do so earlier.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ac4ff120ba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ac4ff120ba_0_3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ac4ff120ba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ac4ff120ba_0_3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ac4ff120ba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ac4ff120ba_0_3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BLUP: take all information available and guess the true value of a line for breeding. Measured by phenotype and half the pedigree (maternal), but can be improved with genomic data which allows us to consider performance of relatives and paternal line also. Pedigree data is generally poor (and often inaccurate). IMPORTANT: can predict breeding value of an individual before it has been assayed. Some crops can take seed chips, like peanut, or animal breeders. We can test in year 1 - though more cost-effective in yr2+.</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Random effects - not explicitly explained by model. We design for spatial variation, multi-env to capture environmental effects, control checks, etc.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ac4ff120ba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ac4ff120ba_0_3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ac4ff120ba_0_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ac4ff120ba_0_6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ac4ff120ba_0_6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ac4ff120ba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ac4ff120ba_0_3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Clr>
                <a:schemeClr val="dk1"/>
              </a:buClr>
              <a:buSzPts val="1100"/>
              <a:buFont typeface="Arial"/>
              <a:buNone/>
            </a:pPr>
            <a:r>
              <a:rPr lang="en-US" sz="1200">
                <a:solidFill>
                  <a:schemeClr val="dk1"/>
                </a:solidFill>
              </a:rPr>
              <a:t>Selection on visual appearance limits ability to select individuals with greatest yield impact</a:t>
            </a:r>
            <a:endParaRPr sz="1200">
              <a:solidFill>
                <a:schemeClr val="dk1"/>
              </a:solidFill>
            </a:endParaRPr>
          </a:p>
          <a:p>
            <a:pPr indent="0" lvl="0" marL="0" rtl="0" algn="l">
              <a:spcBef>
                <a:spcPts val="300"/>
              </a:spcBef>
              <a:spcAft>
                <a:spcPts val="0"/>
              </a:spcAft>
              <a:buClr>
                <a:schemeClr val="dk1"/>
              </a:buClr>
              <a:buSzPts val="1100"/>
              <a:buFont typeface="Arial"/>
              <a:buNone/>
            </a:pPr>
            <a:r>
              <a:t/>
            </a:r>
            <a:endParaRPr sz="400">
              <a:solidFill>
                <a:schemeClr val="dk1"/>
              </a:solidFill>
            </a:endParaRPr>
          </a:p>
          <a:p>
            <a:pPr indent="0" lvl="0" marL="0" rtl="0" algn="l">
              <a:spcBef>
                <a:spcPts val="300"/>
              </a:spcBef>
              <a:spcAft>
                <a:spcPts val="0"/>
              </a:spcAft>
              <a:buNone/>
            </a:pPr>
            <a:r>
              <a:rPr lang="en-US" sz="1200">
                <a:solidFill>
                  <a:schemeClr val="dk1"/>
                </a:solidFill>
              </a:rPr>
              <a:t>Moving toward selection for </a:t>
            </a:r>
            <a:r>
              <a:rPr i="1" lang="en-US" sz="1200">
                <a:solidFill>
                  <a:schemeClr val="dk1"/>
                </a:solidFill>
              </a:rPr>
              <a:t>genetic merit…</a:t>
            </a:r>
            <a:endParaRPr sz="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ac4ff120ba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ac4ff120ba_0_5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ad2f01372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ad2f013728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ade095d9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ade095d99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ac4ff120ba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ac4ff120ba_0_4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ac4ff120ba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ac4ff120ba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6 Copies = resistance, 5 = not?</a:t>
            </a:r>
            <a:endParaRPr/>
          </a:p>
        </p:txBody>
      </p:sp>
      <p:sp>
        <p:nvSpPr>
          <p:cNvPr id="594" name="Google Shape;594;g2ac4ff120ba_0_6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ac4ff120ba_0_6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g2ac4ff120ba_0_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ac4ff120ba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ac4ff120ba_0_6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2ac4ff120ba_0_6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91afd7e406c9d77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91afd7e406c9d77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ac4ff120ba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ac4ff120ba_0_4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ac4ff120ba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ac4ff120ba_0_3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ac4ff120ba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ac4ff120ba_0_6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2ac4ff120ba_0_6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ad29bc0a9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ad29bc0a9a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2" name="Google Shape;69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9" name="Google Shape;6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91afd7e406c9d77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391afd7e406c9d77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3" name="Google Shape;72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91afd7e406c9d77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0" name="Google Shape;800;g391afd7e406c9d77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391afd7e406c9d77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g391afd7e406c9d77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91afd7e406c9d77_5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g391afd7e406c9d77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91afd7e406c9d77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391afd7e406c9d77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b="1" lang="en-US" sz="1200">
                <a:solidFill>
                  <a:srgbClr val="000000"/>
                </a:solidFill>
                <a:latin typeface="Arial"/>
                <a:ea typeface="Arial"/>
                <a:cs typeface="Arial"/>
                <a:sym typeface="Arial"/>
              </a:rPr>
              <a:t>Selected 24 KASP-compatible SNPs</a:t>
            </a:r>
            <a:endParaRPr/>
          </a:p>
          <a:p>
            <a:pPr indent="0" lvl="0" marL="0" rtl="0" algn="l">
              <a:lnSpc>
                <a:spcPct val="100000"/>
              </a:lnSpc>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	12 on LG 4 for </a:t>
            </a:r>
            <a:r>
              <a:rPr i="1" lang="en-US" sz="1200">
                <a:solidFill>
                  <a:srgbClr val="000000"/>
                </a:solidFill>
                <a:latin typeface="Arial"/>
                <a:ea typeface="Arial"/>
                <a:cs typeface="Arial"/>
                <a:sym typeface="Arial"/>
              </a:rPr>
              <a:t>M. enterolobii</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	12 on LG 7 for </a:t>
            </a:r>
            <a:r>
              <a:rPr i="1" lang="en-US" sz="1200">
                <a:solidFill>
                  <a:srgbClr val="000000"/>
                </a:solidFill>
                <a:latin typeface="Arial"/>
                <a:ea typeface="Arial"/>
                <a:cs typeface="Arial"/>
                <a:sym typeface="Arial"/>
              </a:rPr>
              <a:t>M. incognita</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800"/>
              <a:buFont typeface="Calibri"/>
              <a:buNone/>
            </a:pPr>
            <a:r>
              <a:t/>
            </a:r>
            <a:endParaRPr sz="80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1200"/>
              <a:buFont typeface="Arial"/>
              <a:buNone/>
            </a:pPr>
            <a:r>
              <a:rPr b="1" lang="en-US" sz="1200">
                <a:solidFill>
                  <a:srgbClr val="000000"/>
                </a:solidFill>
                <a:latin typeface="Arial"/>
                <a:ea typeface="Arial"/>
                <a:cs typeface="Arial"/>
                <a:sym typeface="Arial"/>
              </a:rPr>
              <a:t>Genotyped known resistant and susceptible lines:</a:t>
            </a:r>
            <a:endParaRPr/>
          </a:p>
          <a:p>
            <a:pPr indent="0" lvl="0" marL="0" rtl="0" algn="l">
              <a:lnSpc>
                <a:spcPct val="100000"/>
              </a:lnSpc>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	122 TB lines (~50% of whole TB pop.)</a:t>
            </a:r>
            <a:endParaRPr/>
          </a:p>
          <a:p>
            <a:pPr indent="0" lvl="0" marL="0" rtl="0" algn="l">
              <a:lnSpc>
                <a:spcPct val="100000"/>
              </a:lnSpc>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	82 </a:t>
            </a:r>
            <a:r>
              <a:rPr i="1" lang="en-US" sz="1200">
                <a:solidFill>
                  <a:srgbClr val="000000"/>
                </a:solidFill>
                <a:latin typeface="Arial"/>
                <a:ea typeface="Arial"/>
                <a:cs typeface="Arial"/>
                <a:sym typeface="Arial"/>
              </a:rPr>
              <a:t>M. enterolobii </a:t>
            </a:r>
            <a:r>
              <a:rPr lang="en-US" sz="1200">
                <a:solidFill>
                  <a:srgbClr val="000000"/>
                </a:solidFill>
                <a:latin typeface="Arial"/>
                <a:ea typeface="Arial"/>
                <a:cs typeface="Arial"/>
                <a:sym typeface="Arial"/>
              </a:rPr>
              <a:t>and </a:t>
            </a:r>
            <a:r>
              <a:rPr i="1" lang="en-US" sz="1200">
                <a:solidFill>
                  <a:srgbClr val="000000"/>
                </a:solidFill>
                <a:latin typeface="Arial"/>
                <a:ea typeface="Arial"/>
                <a:cs typeface="Arial"/>
                <a:sym typeface="Arial"/>
              </a:rPr>
              <a:t>M. incognita </a:t>
            </a:r>
            <a:r>
              <a:rPr lang="en-US" sz="1200">
                <a:solidFill>
                  <a:srgbClr val="000000"/>
                </a:solidFill>
                <a:latin typeface="Arial"/>
                <a:ea typeface="Arial"/>
                <a:cs typeface="Arial"/>
                <a:sym typeface="Arial"/>
              </a:rPr>
              <a:t>evaluated lines</a:t>
            </a:r>
            <a:endParaRPr/>
          </a:p>
          <a:p>
            <a:pPr indent="0" lvl="0" marL="0" rtl="0" algn="l">
              <a:lnSpc>
                <a:spcPct val="100000"/>
              </a:lnSpc>
              <a:spcBef>
                <a:spcPts val="0"/>
              </a:spcBef>
              <a:spcAft>
                <a:spcPts val="0"/>
              </a:spcAft>
              <a:buSzPts val="1400"/>
              <a:buNone/>
            </a:pPr>
            <a:r>
              <a:t/>
            </a:r>
            <a:endParaRPr/>
          </a:p>
        </p:txBody>
      </p:sp>
      <p:sp>
        <p:nvSpPr>
          <p:cNvPr id="836" name="Google Shape;836;g391afd7e406c9d77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cec4b2686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1cec4b26863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91afd7e406c9d77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91afd7e406c9d77_4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Define RF</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ade095d999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2ade095d999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ab838eebe6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ab838eebe6_0_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ab838eebe6_0_1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91afd7e406c9d77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91afd7e406c9d77_3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Discuss marker design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9" name="Google Shape;19;p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11"/>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0" name="Google Shape;70;p11"/>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1" name="Google Shape;71;p11"/>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2" name="Google Shape;72;p1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1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 name="Google Shape;77;p12"/>
          <p:cNvSpPr/>
          <p:nvPr>
            <p:ph idx="2" type="pic"/>
          </p:nvPr>
        </p:nvSpPr>
        <p:spPr>
          <a:xfrm>
            <a:off x="2389717" y="612775"/>
            <a:ext cx="7315200" cy="4114800"/>
          </a:xfrm>
          <a:prstGeom prst="rect">
            <a:avLst/>
          </a:prstGeom>
          <a:noFill/>
          <a:ln>
            <a:noFill/>
          </a:ln>
        </p:spPr>
      </p:sp>
      <p:sp>
        <p:nvSpPr>
          <p:cNvPr id="78" name="Google Shape;78;p1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9" name="Google Shape;79;p1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13"/>
          <p:cNvSpPr txBox="1"/>
          <p:nvPr>
            <p:ph type="title"/>
          </p:nvPr>
        </p:nvSpPr>
        <p:spPr>
          <a:xfrm>
            <a:off x="609600" y="900114"/>
            <a:ext cx="10972800" cy="106838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4" name="Google Shape;84;p13"/>
          <p:cNvSpPr txBox="1"/>
          <p:nvPr>
            <p:ph idx="1" type="body"/>
          </p:nvPr>
        </p:nvSpPr>
        <p:spPr>
          <a:xfrm rot="5400000">
            <a:off x="4544219" y="-912018"/>
            <a:ext cx="3103563"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1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 name="Google Shape;90;p1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1" name="Google Shape;91;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p16"/>
          <p:cNvSpPr txBox="1"/>
          <p:nvPr>
            <p:ph type="ctrTitle"/>
          </p:nvPr>
        </p:nvSpPr>
        <p:spPr>
          <a:xfrm>
            <a:off x="914400" y="2130426"/>
            <a:ext cx="10363200" cy="147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03" name="Google Shape;103;p16"/>
          <p:cNvSpPr txBox="1"/>
          <p:nvPr>
            <p:ph idx="1" type="subTitle"/>
          </p:nvPr>
        </p:nvSpPr>
        <p:spPr>
          <a:xfrm>
            <a:off x="1828800" y="3886200"/>
            <a:ext cx="8534400" cy="1752900"/>
          </a:xfrm>
          <a:prstGeom prst="rect">
            <a:avLst/>
          </a:prstGeom>
          <a:noFill/>
          <a:ln>
            <a:noFill/>
          </a:ln>
        </p:spPr>
        <p:txBody>
          <a:bodyPr anchorCtr="0" anchor="t" bIns="45700" lIns="91425" spcFirstLastPara="1" rIns="91425" wrap="square" tIns="45700">
            <a:noAutofit/>
          </a:bodyPr>
          <a:lstStyle>
            <a:lvl1pPr lvl="0" rtl="0" algn="ctr">
              <a:spcBef>
                <a:spcPts val="500"/>
              </a:spcBef>
              <a:spcAft>
                <a:spcPts val="0"/>
              </a:spcAft>
              <a:buClr>
                <a:srgbClr val="888888"/>
              </a:buClr>
              <a:buSzPts val="2400"/>
              <a:buNone/>
              <a:defRPr>
                <a:solidFill>
                  <a:srgbClr val="888888"/>
                </a:solidFill>
              </a:defRPr>
            </a:lvl1pPr>
            <a:lvl2pPr lvl="1" rtl="0" algn="ctr">
              <a:spcBef>
                <a:spcPts val="500"/>
              </a:spcBef>
              <a:spcAft>
                <a:spcPts val="0"/>
              </a:spcAft>
              <a:buClr>
                <a:srgbClr val="888888"/>
              </a:buClr>
              <a:buSzPts val="2400"/>
              <a:buNone/>
              <a:defRPr>
                <a:solidFill>
                  <a:srgbClr val="888888"/>
                </a:solidFill>
              </a:defRPr>
            </a:lvl2pPr>
            <a:lvl3pPr lvl="2" rtl="0" algn="ctr">
              <a:spcBef>
                <a:spcPts val="400"/>
              </a:spcBef>
              <a:spcAft>
                <a:spcPts val="0"/>
              </a:spcAft>
              <a:buClr>
                <a:srgbClr val="888888"/>
              </a:buClr>
              <a:buSzPts val="1900"/>
              <a:buNone/>
              <a:defRPr>
                <a:solidFill>
                  <a:srgbClr val="888888"/>
                </a:solidFill>
              </a:defRPr>
            </a:lvl3pPr>
            <a:lvl4pPr lvl="3" rtl="0" algn="ctr">
              <a:spcBef>
                <a:spcPts val="300"/>
              </a:spcBef>
              <a:spcAft>
                <a:spcPts val="0"/>
              </a:spcAft>
              <a:buClr>
                <a:srgbClr val="888888"/>
              </a:buClr>
              <a:buSzPts val="1500"/>
              <a:buNone/>
              <a:defRPr>
                <a:solidFill>
                  <a:srgbClr val="888888"/>
                </a:solidFill>
              </a:defRPr>
            </a:lvl4pPr>
            <a:lvl5pPr lvl="4" rtl="0" algn="ctr">
              <a:spcBef>
                <a:spcPts val="300"/>
              </a:spcBef>
              <a:spcAft>
                <a:spcPts val="0"/>
              </a:spcAft>
              <a:buClr>
                <a:srgbClr val="888888"/>
              </a:buClr>
              <a:buSzPts val="11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04" name="Google Shape;104;p16"/>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05" name="Google Shape;105;p16"/>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06" name="Google Shape;106;p16"/>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p17"/>
          <p:cNvSpPr txBox="1"/>
          <p:nvPr>
            <p:ph type="title"/>
          </p:nvPr>
        </p:nvSpPr>
        <p:spPr>
          <a:xfrm>
            <a:off x="609600" y="285119"/>
            <a:ext cx="10972800" cy="1068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09" name="Google Shape;109;p17"/>
          <p:cNvSpPr txBox="1"/>
          <p:nvPr>
            <p:ph idx="1" type="body"/>
          </p:nvPr>
        </p:nvSpPr>
        <p:spPr>
          <a:xfrm>
            <a:off x="609600" y="1353506"/>
            <a:ext cx="10972800" cy="4772700"/>
          </a:xfrm>
          <a:prstGeom prst="rect">
            <a:avLst/>
          </a:prstGeom>
          <a:noFill/>
          <a:ln>
            <a:noFill/>
          </a:ln>
        </p:spPr>
        <p:txBody>
          <a:bodyPr anchorCtr="0" anchor="t" bIns="45700" lIns="91425" spcFirstLastPara="1" rIns="91425" wrap="square" tIns="45700">
            <a:noAutofit/>
          </a:bodyPr>
          <a:lstStyle>
            <a:lvl1pPr indent="-349250" lvl="0" marL="457200" rtl="0" algn="l">
              <a:spcBef>
                <a:spcPts val="400"/>
              </a:spcBef>
              <a:spcAft>
                <a:spcPts val="0"/>
              </a:spcAft>
              <a:buClr>
                <a:schemeClr val="dk1"/>
              </a:buClr>
              <a:buSzPts val="1900"/>
              <a:buChar char="•"/>
              <a:defRPr/>
            </a:lvl1pPr>
            <a:lvl2pPr indent="-349250" lvl="1" marL="914400" rtl="0" algn="l">
              <a:spcBef>
                <a:spcPts val="400"/>
              </a:spcBef>
              <a:spcAft>
                <a:spcPts val="0"/>
              </a:spcAft>
              <a:buClr>
                <a:schemeClr val="dk1"/>
              </a:buClr>
              <a:buSzPts val="1900"/>
              <a:buChar char="–"/>
              <a:defRPr/>
            </a:lvl2pPr>
            <a:lvl3pPr indent="-349250" lvl="2" marL="1371600" rtl="0" algn="l">
              <a:spcBef>
                <a:spcPts val="400"/>
              </a:spcBef>
              <a:spcAft>
                <a:spcPts val="0"/>
              </a:spcAft>
              <a:buClr>
                <a:schemeClr val="dk1"/>
              </a:buClr>
              <a:buSzPts val="1900"/>
              <a:buChar char="•"/>
              <a:defRPr/>
            </a:lvl3pPr>
            <a:lvl4pPr indent="-349250" lvl="3" marL="1828800" rtl="0" algn="l">
              <a:spcBef>
                <a:spcPts val="400"/>
              </a:spcBef>
              <a:spcAft>
                <a:spcPts val="0"/>
              </a:spcAft>
              <a:buClr>
                <a:schemeClr val="dk1"/>
              </a:buClr>
              <a:buSzPts val="1900"/>
              <a:buChar char="–"/>
              <a:defRPr/>
            </a:lvl4pPr>
            <a:lvl5pPr indent="-349250" lvl="4" marL="2286000" rtl="0" algn="l">
              <a:spcBef>
                <a:spcPts val="400"/>
              </a:spcBef>
              <a:spcAft>
                <a:spcPts val="0"/>
              </a:spcAft>
              <a:buClr>
                <a:schemeClr val="dk1"/>
              </a:buClr>
              <a:buSzPts val="1900"/>
              <a:buChar char="»"/>
              <a:defRPr/>
            </a:lvl5pPr>
            <a:lvl6pPr indent="-349250" lvl="5" marL="2743200" rtl="0" algn="l">
              <a:spcBef>
                <a:spcPts val="400"/>
              </a:spcBef>
              <a:spcAft>
                <a:spcPts val="0"/>
              </a:spcAft>
              <a:buClr>
                <a:schemeClr val="dk1"/>
              </a:buClr>
              <a:buSzPts val="1900"/>
              <a:buChar char="•"/>
              <a:defRPr/>
            </a:lvl6pPr>
            <a:lvl7pPr indent="-349250" lvl="6" marL="3200400" rtl="0" algn="l">
              <a:spcBef>
                <a:spcPts val="400"/>
              </a:spcBef>
              <a:spcAft>
                <a:spcPts val="0"/>
              </a:spcAft>
              <a:buClr>
                <a:schemeClr val="dk1"/>
              </a:buClr>
              <a:buSzPts val="1900"/>
              <a:buChar char="•"/>
              <a:defRPr/>
            </a:lvl7pPr>
            <a:lvl8pPr indent="-349250" lvl="7" marL="3657600" rtl="0" algn="l">
              <a:spcBef>
                <a:spcPts val="400"/>
              </a:spcBef>
              <a:spcAft>
                <a:spcPts val="0"/>
              </a:spcAft>
              <a:buClr>
                <a:schemeClr val="dk1"/>
              </a:buClr>
              <a:buSzPts val="1900"/>
              <a:buChar char="•"/>
              <a:defRPr/>
            </a:lvl8pPr>
            <a:lvl9pPr indent="-349250" lvl="8" marL="4114800" rtl="0" algn="l">
              <a:spcBef>
                <a:spcPts val="400"/>
              </a:spcBef>
              <a:spcAft>
                <a:spcPts val="0"/>
              </a:spcAft>
              <a:buClr>
                <a:schemeClr val="dk1"/>
              </a:buClr>
              <a:buSzPts val="1900"/>
              <a:buChar char="•"/>
              <a:defRPr/>
            </a:lvl9pPr>
          </a:lstStyle>
          <a:p/>
        </p:txBody>
      </p:sp>
      <p:sp>
        <p:nvSpPr>
          <p:cNvPr id="110" name="Google Shape;110;p17"/>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11" name="Google Shape;111;p17"/>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12" name="Google Shape;112;p17"/>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p18"/>
          <p:cNvSpPr txBox="1"/>
          <p:nvPr>
            <p:ph type="title"/>
          </p:nvPr>
        </p:nvSpPr>
        <p:spPr>
          <a:xfrm>
            <a:off x="963084" y="4406901"/>
            <a:ext cx="103632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500"/>
              <a:buNone/>
              <a:defRPr b="1" sz="4000" cap="none"/>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15" name="Google Shape;115;p18"/>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400"/>
              </a:spcBef>
              <a:spcAft>
                <a:spcPts val="0"/>
              </a:spcAft>
              <a:buClr>
                <a:srgbClr val="888888"/>
              </a:buClr>
              <a:buSzPts val="1900"/>
              <a:buNone/>
              <a:defRPr sz="1900">
                <a:solidFill>
                  <a:srgbClr val="888888"/>
                </a:solidFill>
              </a:defRPr>
            </a:lvl2pPr>
            <a:lvl3pPr indent="-228600" lvl="2" marL="1371600" rtl="0" algn="l">
              <a:spcBef>
                <a:spcPts val="300"/>
              </a:spcBef>
              <a:spcAft>
                <a:spcPts val="0"/>
              </a:spcAft>
              <a:buClr>
                <a:srgbClr val="888888"/>
              </a:buClr>
              <a:buSzPts val="1600"/>
              <a:buNone/>
              <a:defRPr sz="1600">
                <a:solidFill>
                  <a:srgbClr val="888888"/>
                </a:solidFill>
              </a:defRPr>
            </a:lvl3pPr>
            <a:lvl4pPr indent="-228600" lvl="3" marL="1828800" rtl="0" algn="l">
              <a:spcBef>
                <a:spcPts val="300"/>
              </a:spcBef>
              <a:spcAft>
                <a:spcPts val="0"/>
              </a:spcAft>
              <a:buClr>
                <a:srgbClr val="888888"/>
              </a:buClr>
              <a:buSzPts val="1500"/>
              <a:buNone/>
              <a:defRPr sz="1500">
                <a:solidFill>
                  <a:srgbClr val="888888"/>
                </a:solidFill>
              </a:defRPr>
            </a:lvl4pPr>
            <a:lvl5pPr indent="-228600" lvl="4" marL="2286000" rtl="0" algn="l">
              <a:spcBef>
                <a:spcPts val="300"/>
              </a:spcBef>
              <a:spcAft>
                <a:spcPts val="0"/>
              </a:spcAft>
              <a:buClr>
                <a:srgbClr val="888888"/>
              </a:buClr>
              <a:buSzPts val="1500"/>
              <a:buNone/>
              <a:defRPr sz="1500">
                <a:solidFill>
                  <a:srgbClr val="888888"/>
                </a:solidFill>
              </a:defRPr>
            </a:lvl5pPr>
            <a:lvl6pPr indent="-228600" lvl="5" marL="2743200" rtl="0" algn="l">
              <a:spcBef>
                <a:spcPts val="300"/>
              </a:spcBef>
              <a:spcAft>
                <a:spcPts val="0"/>
              </a:spcAft>
              <a:buClr>
                <a:srgbClr val="888888"/>
              </a:buClr>
              <a:buSzPts val="1500"/>
              <a:buNone/>
              <a:defRPr sz="1500">
                <a:solidFill>
                  <a:srgbClr val="888888"/>
                </a:solidFill>
              </a:defRPr>
            </a:lvl6pPr>
            <a:lvl7pPr indent="-228600" lvl="6" marL="3200400" rtl="0" algn="l">
              <a:spcBef>
                <a:spcPts val="300"/>
              </a:spcBef>
              <a:spcAft>
                <a:spcPts val="0"/>
              </a:spcAft>
              <a:buClr>
                <a:srgbClr val="888888"/>
              </a:buClr>
              <a:buSzPts val="1500"/>
              <a:buNone/>
              <a:defRPr sz="1500">
                <a:solidFill>
                  <a:srgbClr val="888888"/>
                </a:solidFill>
              </a:defRPr>
            </a:lvl7pPr>
            <a:lvl8pPr indent="-228600" lvl="7" marL="3657600" rtl="0" algn="l">
              <a:spcBef>
                <a:spcPts val="300"/>
              </a:spcBef>
              <a:spcAft>
                <a:spcPts val="0"/>
              </a:spcAft>
              <a:buClr>
                <a:srgbClr val="888888"/>
              </a:buClr>
              <a:buSzPts val="1500"/>
              <a:buNone/>
              <a:defRPr sz="1500">
                <a:solidFill>
                  <a:srgbClr val="888888"/>
                </a:solidFill>
              </a:defRPr>
            </a:lvl8pPr>
            <a:lvl9pPr indent="-228600" lvl="8" marL="4114800" rtl="0" algn="l">
              <a:spcBef>
                <a:spcPts val="300"/>
              </a:spcBef>
              <a:spcAft>
                <a:spcPts val="0"/>
              </a:spcAft>
              <a:buClr>
                <a:srgbClr val="888888"/>
              </a:buClr>
              <a:buSzPts val="1500"/>
              <a:buNone/>
              <a:defRPr sz="1500">
                <a:solidFill>
                  <a:srgbClr val="888888"/>
                </a:solidFill>
              </a:defRPr>
            </a:lvl9pPr>
          </a:lstStyle>
          <a:p/>
        </p:txBody>
      </p:sp>
      <p:sp>
        <p:nvSpPr>
          <p:cNvPr id="116" name="Google Shape;116;p18"/>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17" name="Google Shape;117;p18"/>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18" name="Google Shape;118;p18"/>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9" name="Shape 119"/>
        <p:cNvGrpSpPr/>
        <p:nvPr/>
      </p:nvGrpSpPr>
      <p:grpSpPr>
        <a:xfrm>
          <a:off x="0" y="0"/>
          <a:ext cx="0" cy="0"/>
          <a:chOff x="0" y="0"/>
          <a:chExt cx="0" cy="0"/>
        </a:xfrm>
      </p:grpSpPr>
      <p:sp>
        <p:nvSpPr>
          <p:cNvPr id="120" name="Google Shape;120;p19"/>
          <p:cNvSpPr txBox="1"/>
          <p:nvPr>
            <p:ph type="title"/>
          </p:nvPr>
        </p:nvSpPr>
        <p:spPr>
          <a:xfrm>
            <a:off x="609600" y="900114"/>
            <a:ext cx="10972800" cy="1068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21" name="Google Shape;121;p19"/>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22" name="Google Shape;122;p19"/>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23" name="Google Shape;123;p19"/>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4" name="Shape 124"/>
        <p:cNvGrpSpPr/>
        <p:nvPr/>
      </p:nvGrpSpPr>
      <p:grpSpPr>
        <a:xfrm>
          <a:off x="0" y="0"/>
          <a:ext cx="0" cy="0"/>
          <a:chOff x="0" y="0"/>
          <a:chExt cx="0" cy="0"/>
        </a:xfrm>
      </p:grpSpPr>
      <p:sp>
        <p:nvSpPr>
          <p:cNvPr id="125" name="Google Shape;125;p20"/>
          <p:cNvSpPr txBox="1"/>
          <p:nvPr>
            <p:ph type="title"/>
          </p:nvPr>
        </p:nvSpPr>
        <p:spPr>
          <a:xfrm>
            <a:off x="609600" y="900114"/>
            <a:ext cx="10972800" cy="1068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26" name="Google Shape;126;p20"/>
          <p:cNvSpPr txBox="1"/>
          <p:nvPr>
            <p:ph idx="1" type="body"/>
          </p:nvPr>
        </p:nvSpPr>
        <p:spPr>
          <a:xfrm>
            <a:off x="609600" y="1968501"/>
            <a:ext cx="5384700" cy="4157700"/>
          </a:xfrm>
          <a:prstGeom prst="rect">
            <a:avLst/>
          </a:prstGeom>
          <a:noFill/>
          <a:ln>
            <a:noFill/>
          </a:ln>
        </p:spPr>
        <p:txBody>
          <a:bodyPr anchorCtr="0" anchor="t" bIns="45700" lIns="91425" spcFirstLastPara="1" rIns="91425" wrap="square" tIns="45700">
            <a:no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9250" lvl="3" marL="1828800" rtl="0" algn="l">
              <a:spcBef>
                <a:spcPts val="400"/>
              </a:spcBef>
              <a:spcAft>
                <a:spcPts val="0"/>
              </a:spcAft>
              <a:buClr>
                <a:schemeClr val="dk1"/>
              </a:buClr>
              <a:buSzPts val="1900"/>
              <a:buChar char="–"/>
              <a:defRPr sz="1900"/>
            </a:lvl4pPr>
            <a:lvl5pPr indent="-349250" lvl="4" marL="2286000" rtl="0" algn="l">
              <a:spcBef>
                <a:spcPts val="400"/>
              </a:spcBef>
              <a:spcAft>
                <a:spcPts val="0"/>
              </a:spcAft>
              <a:buClr>
                <a:schemeClr val="dk1"/>
              </a:buClr>
              <a:buSzPts val="1900"/>
              <a:buChar char="»"/>
              <a:defRPr sz="1900"/>
            </a:lvl5pPr>
            <a:lvl6pPr indent="-349250" lvl="5" marL="2743200" rtl="0" algn="l">
              <a:spcBef>
                <a:spcPts val="400"/>
              </a:spcBef>
              <a:spcAft>
                <a:spcPts val="0"/>
              </a:spcAft>
              <a:buClr>
                <a:schemeClr val="dk1"/>
              </a:buClr>
              <a:buSzPts val="1900"/>
              <a:buChar char="•"/>
              <a:defRPr sz="1900"/>
            </a:lvl6pPr>
            <a:lvl7pPr indent="-349250" lvl="6" marL="3200400" rtl="0" algn="l">
              <a:spcBef>
                <a:spcPts val="400"/>
              </a:spcBef>
              <a:spcAft>
                <a:spcPts val="0"/>
              </a:spcAft>
              <a:buClr>
                <a:schemeClr val="dk1"/>
              </a:buClr>
              <a:buSzPts val="1900"/>
              <a:buChar char="•"/>
              <a:defRPr sz="1900"/>
            </a:lvl7pPr>
            <a:lvl8pPr indent="-349250" lvl="7" marL="3657600" rtl="0" algn="l">
              <a:spcBef>
                <a:spcPts val="400"/>
              </a:spcBef>
              <a:spcAft>
                <a:spcPts val="0"/>
              </a:spcAft>
              <a:buClr>
                <a:schemeClr val="dk1"/>
              </a:buClr>
              <a:buSzPts val="1900"/>
              <a:buChar char="•"/>
              <a:defRPr sz="1900"/>
            </a:lvl8pPr>
            <a:lvl9pPr indent="-349250" lvl="8" marL="4114800" rtl="0" algn="l">
              <a:spcBef>
                <a:spcPts val="400"/>
              </a:spcBef>
              <a:spcAft>
                <a:spcPts val="0"/>
              </a:spcAft>
              <a:buClr>
                <a:schemeClr val="dk1"/>
              </a:buClr>
              <a:buSzPts val="1900"/>
              <a:buChar char="•"/>
              <a:defRPr sz="1900"/>
            </a:lvl9pPr>
          </a:lstStyle>
          <a:p/>
        </p:txBody>
      </p:sp>
      <p:sp>
        <p:nvSpPr>
          <p:cNvPr id="127" name="Google Shape;127;p20"/>
          <p:cNvSpPr txBox="1"/>
          <p:nvPr>
            <p:ph idx="2" type="body"/>
          </p:nvPr>
        </p:nvSpPr>
        <p:spPr>
          <a:xfrm>
            <a:off x="6197600" y="1968501"/>
            <a:ext cx="5384700" cy="4157700"/>
          </a:xfrm>
          <a:prstGeom prst="rect">
            <a:avLst/>
          </a:prstGeom>
          <a:noFill/>
          <a:ln>
            <a:noFill/>
          </a:ln>
        </p:spPr>
        <p:txBody>
          <a:bodyPr anchorCtr="0" anchor="t" bIns="45700" lIns="91425" spcFirstLastPara="1" rIns="91425" wrap="square" tIns="45700">
            <a:no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9250" lvl="3" marL="1828800" rtl="0" algn="l">
              <a:spcBef>
                <a:spcPts val="400"/>
              </a:spcBef>
              <a:spcAft>
                <a:spcPts val="0"/>
              </a:spcAft>
              <a:buClr>
                <a:schemeClr val="dk1"/>
              </a:buClr>
              <a:buSzPts val="1900"/>
              <a:buChar char="–"/>
              <a:defRPr sz="1900"/>
            </a:lvl4pPr>
            <a:lvl5pPr indent="-349250" lvl="4" marL="2286000" rtl="0" algn="l">
              <a:spcBef>
                <a:spcPts val="400"/>
              </a:spcBef>
              <a:spcAft>
                <a:spcPts val="0"/>
              </a:spcAft>
              <a:buClr>
                <a:schemeClr val="dk1"/>
              </a:buClr>
              <a:buSzPts val="1900"/>
              <a:buChar char="»"/>
              <a:defRPr sz="1900"/>
            </a:lvl5pPr>
            <a:lvl6pPr indent="-349250" lvl="5" marL="2743200" rtl="0" algn="l">
              <a:spcBef>
                <a:spcPts val="400"/>
              </a:spcBef>
              <a:spcAft>
                <a:spcPts val="0"/>
              </a:spcAft>
              <a:buClr>
                <a:schemeClr val="dk1"/>
              </a:buClr>
              <a:buSzPts val="1900"/>
              <a:buChar char="•"/>
              <a:defRPr sz="1900"/>
            </a:lvl6pPr>
            <a:lvl7pPr indent="-349250" lvl="6" marL="3200400" rtl="0" algn="l">
              <a:spcBef>
                <a:spcPts val="400"/>
              </a:spcBef>
              <a:spcAft>
                <a:spcPts val="0"/>
              </a:spcAft>
              <a:buClr>
                <a:schemeClr val="dk1"/>
              </a:buClr>
              <a:buSzPts val="1900"/>
              <a:buChar char="•"/>
              <a:defRPr sz="1900"/>
            </a:lvl7pPr>
            <a:lvl8pPr indent="-349250" lvl="7" marL="3657600" rtl="0" algn="l">
              <a:spcBef>
                <a:spcPts val="400"/>
              </a:spcBef>
              <a:spcAft>
                <a:spcPts val="0"/>
              </a:spcAft>
              <a:buClr>
                <a:schemeClr val="dk1"/>
              </a:buClr>
              <a:buSzPts val="1900"/>
              <a:buChar char="•"/>
              <a:defRPr sz="1900"/>
            </a:lvl8pPr>
            <a:lvl9pPr indent="-349250" lvl="8" marL="4114800" rtl="0" algn="l">
              <a:spcBef>
                <a:spcPts val="400"/>
              </a:spcBef>
              <a:spcAft>
                <a:spcPts val="0"/>
              </a:spcAft>
              <a:buClr>
                <a:schemeClr val="dk1"/>
              </a:buClr>
              <a:buSzPts val="1900"/>
              <a:buChar char="•"/>
              <a:defRPr sz="1900"/>
            </a:lvl9pPr>
          </a:lstStyle>
          <a:p/>
        </p:txBody>
      </p:sp>
      <p:sp>
        <p:nvSpPr>
          <p:cNvPr id="128" name="Google Shape;128;p20"/>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29" name="Google Shape;129;p20"/>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0" name="Google Shape;130;p20"/>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1" name="Shape 131"/>
        <p:cNvGrpSpPr/>
        <p:nvPr/>
      </p:nvGrpSpPr>
      <p:grpSpPr>
        <a:xfrm>
          <a:off x="0" y="0"/>
          <a:ext cx="0" cy="0"/>
          <a:chOff x="0" y="0"/>
          <a:chExt cx="0" cy="0"/>
        </a:xfrm>
      </p:grpSpPr>
      <p:sp>
        <p:nvSpPr>
          <p:cNvPr id="132" name="Google Shape;132;p21"/>
          <p:cNvSpPr txBox="1"/>
          <p:nvPr>
            <p:ph type="title"/>
          </p:nvPr>
        </p:nvSpPr>
        <p:spPr>
          <a:xfrm>
            <a:off x="609600" y="900114"/>
            <a:ext cx="10972800" cy="1068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33" name="Google Shape;133;p21"/>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900"/>
              <a:buNone/>
              <a:defRPr b="1" sz="19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134" name="Google Shape;134;p21"/>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9250" lvl="2" marL="1371600" rtl="0" algn="l">
              <a:spcBef>
                <a:spcPts val="400"/>
              </a:spcBef>
              <a:spcAft>
                <a:spcPts val="0"/>
              </a:spcAft>
              <a:buClr>
                <a:schemeClr val="dk1"/>
              </a:buClr>
              <a:buSzPts val="1900"/>
              <a:buChar char="•"/>
              <a:defRPr sz="19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135" name="Google Shape;135;p21"/>
          <p:cNvSpPr txBox="1"/>
          <p:nvPr>
            <p:ph idx="3" type="body"/>
          </p:nvPr>
        </p:nvSpPr>
        <p:spPr>
          <a:xfrm>
            <a:off x="6193368" y="1535113"/>
            <a:ext cx="5388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900"/>
              <a:buNone/>
              <a:defRPr b="1" sz="19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136" name="Google Shape;136;p21"/>
          <p:cNvSpPr txBox="1"/>
          <p:nvPr>
            <p:ph idx="4" type="body"/>
          </p:nvPr>
        </p:nvSpPr>
        <p:spPr>
          <a:xfrm>
            <a:off x="6193368" y="2174875"/>
            <a:ext cx="5388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9250" lvl="2" marL="1371600" rtl="0" algn="l">
              <a:spcBef>
                <a:spcPts val="400"/>
              </a:spcBef>
              <a:spcAft>
                <a:spcPts val="0"/>
              </a:spcAft>
              <a:buClr>
                <a:schemeClr val="dk1"/>
              </a:buClr>
              <a:buSzPts val="1900"/>
              <a:buChar char="•"/>
              <a:defRPr sz="19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137" name="Google Shape;137;p21"/>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8" name="Google Shape;138;p21"/>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9" name="Google Shape;139;p2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609600" y="285119"/>
            <a:ext cx="10972800" cy="106838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3"/>
          <p:cNvSpPr txBox="1"/>
          <p:nvPr>
            <p:ph idx="1" type="body"/>
          </p:nvPr>
        </p:nvSpPr>
        <p:spPr>
          <a:xfrm>
            <a:off x="609600" y="1353506"/>
            <a:ext cx="10972800" cy="4772659"/>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p22"/>
          <p:cNvSpPr txBox="1"/>
          <p:nvPr>
            <p:ph type="title"/>
          </p:nvPr>
        </p:nvSpPr>
        <p:spPr>
          <a:xfrm>
            <a:off x="609600" y="900114"/>
            <a:ext cx="10972800" cy="1068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42" name="Google Shape;142;p22"/>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3" name="Google Shape;143;p22"/>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4" name="Google Shape;144;p22"/>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23"/>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7" name="Google Shape;147;p23"/>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8" name="Google Shape;148;p23"/>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9" name="Shape 149"/>
        <p:cNvGrpSpPr/>
        <p:nvPr/>
      </p:nvGrpSpPr>
      <p:grpSpPr>
        <a:xfrm>
          <a:off x="0" y="0"/>
          <a:ext cx="0" cy="0"/>
          <a:chOff x="0" y="0"/>
          <a:chExt cx="0" cy="0"/>
        </a:xfrm>
      </p:grpSpPr>
      <p:sp>
        <p:nvSpPr>
          <p:cNvPr id="150" name="Google Shape;150;p24"/>
          <p:cNvSpPr txBox="1"/>
          <p:nvPr>
            <p:ph type="title"/>
          </p:nvPr>
        </p:nvSpPr>
        <p:spPr>
          <a:xfrm>
            <a:off x="609601" y="273050"/>
            <a:ext cx="4011300" cy="11625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500"/>
              <a:buNone/>
              <a:defRPr b="1" sz="2000"/>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51" name="Google Shape;151;p24"/>
          <p:cNvSpPr txBox="1"/>
          <p:nvPr>
            <p:ph idx="1" type="body"/>
          </p:nvPr>
        </p:nvSpPr>
        <p:spPr>
          <a:xfrm>
            <a:off x="4766733" y="273051"/>
            <a:ext cx="6815700" cy="5853300"/>
          </a:xfrm>
          <a:prstGeom prst="rect">
            <a:avLst/>
          </a:prstGeom>
          <a:noFill/>
          <a:ln>
            <a:noFill/>
          </a:ln>
        </p:spPr>
        <p:txBody>
          <a:bodyPr anchorCtr="0" anchor="t" bIns="45700" lIns="91425" spcFirstLastPara="1" rIns="91425" wrap="square" tIns="45700">
            <a:noAutofit/>
          </a:bodyPr>
          <a:lstStyle>
            <a:lvl1pPr indent="-431800" lvl="0" marL="457200" rtl="0" algn="l">
              <a:spcBef>
                <a:spcPts val="700"/>
              </a:spcBef>
              <a:spcAft>
                <a:spcPts val="0"/>
              </a:spcAft>
              <a:buClr>
                <a:schemeClr val="dk1"/>
              </a:buClr>
              <a:buSzPts val="3200"/>
              <a:buChar char="•"/>
              <a:defRPr sz="3200"/>
            </a:lvl1pPr>
            <a:lvl2pPr indent="-406400" lvl="1" marL="914400" rtl="0" algn="l">
              <a:spcBef>
                <a:spcPts val="500"/>
              </a:spcBef>
              <a:spcAft>
                <a:spcPts val="0"/>
              </a:spcAft>
              <a:buClr>
                <a:schemeClr val="dk1"/>
              </a:buClr>
              <a:buSzPts val="2800"/>
              <a:buChar char="–"/>
              <a:defRPr sz="2800"/>
            </a:lvl2pPr>
            <a:lvl3pPr indent="-381000" lvl="2" marL="1371600" rtl="0" algn="l">
              <a:spcBef>
                <a:spcPts val="50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52" name="Google Shape;152;p24"/>
          <p:cNvSpPr txBox="1"/>
          <p:nvPr>
            <p:ph idx="2" type="body"/>
          </p:nvPr>
        </p:nvSpPr>
        <p:spPr>
          <a:xfrm>
            <a:off x="609601" y="1435101"/>
            <a:ext cx="40113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300"/>
              </a:spcBef>
              <a:spcAft>
                <a:spcPts val="0"/>
              </a:spcAft>
              <a:buClr>
                <a:schemeClr val="dk1"/>
              </a:buClr>
              <a:buSzPts val="1500"/>
              <a:buNone/>
              <a:defRPr sz="1500"/>
            </a:lvl1pPr>
            <a:lvl2pPr indent="-228600" lvl="1" marL="914400" rtl="0" algn="l">
              <a:spcBef>
                <a:spcPts val="300"/>
              </a:spcBef>
              <a:spcAft>
                <a:spcPts val="0"/>
              </a:spcAft>
              <a:buClr>
                <a:schemeClr val="dk1"/>
              </a:buClr>
              <a:buSzPts val="1200"/>
              <a:buNone/>
              <a:defRPr sz="1200"/>
            </a:lvl2pPr>
            <a:lvl3pPr indent="-228600" lvl="2" marL="1371600" rtl="0" algn="l">
              <a:spcBef>
                <a:spcPts val="300"/>
              </a:spcBef>
              <a:spcAft>
                <a:spcPts val="0"/>
              </a:spcAft>
              <a:buClr>
                <a:schemeClr val="dk1"/>
              </a:buClr>
              <a:buSzPts val="1100"/>
              <a:buNone/>
              <a:defRPr sz="1100"/>
            </a:lvl3pPr>
            <a:lvl4pPr indent="-228600" lvl="3" marL="1828800" rtl="0" algn="l">
              <a:spcBef>
                <a:spcPts val="100"/>
              </a:spcBef>
              <a:spcAft>
                <a:spcPts val="0"/>
              </a:spcAft>
              <a:buClr>
                <a:schemeClr val="dk1"/>
              </a:buClr>
              <a:buSzPts val="900"/>
              <a:buNone/>
              <a:defRPr sz="900"/>
            </a:lvl4pPr>
            <a:lvl5pPr indent="-228600" lvl="4" marL="2286000" rtl="0" algn="l">
              <a:spcBef>
                <a:spcPts val="100"/>
              </a:spcBef>
              <a:spcAft>
                <a:spcPts val="0"/>
              </a:spcAft>
              <a:buClr>
                <a:schemeClr val="dk1"/>
              </a:buClr>
              <a:buSzPts val="900"/>
              <a:buNone/>
              <a:defRPr sz="900"/>
            </a:lvl5pPr>
            <a:lvl6pPr indent="-228600" lvl="5" marL="2743200" rtl="0" algn="l">
              <a:spcBef>
                <a:spcPts val="100"/>
              </a:spcBef>
              <a:spcAft>
                <a:spcPts val="0"/>
              </a:spcAft>
              <a:buClr>
                <a:schemeClr val="dk1"/>
              </a:buClr>
              <a:buSzPts val="900"/>
              <a:buNone/>
              <a:defRPr sz="900"/>
            </a:lvl6pPr>
            <a:lvl7pPr indent="-228600" lvl="6" marL="3200400" rtl="0" algn="l">
              <a:spcBef>
                <a:spcPts val="100"/>
              </a:spcBef>
              <a:spcAft>
                <a:spcPts val="0"/>
              </a:spcAft>
              <a:buClr>
                <a:schemeClr val="dk1"/>
              </a:buClr>
              <a:buSzPts val="900"/>
              <a:buNone/>
              <a:defRPr sz="900"/>
            </a:lvl7pPr>
            <a:lvl8pPr indent="-228600" lvl="7" marL="3657600" rtl="0" algn="l">
              <a:spcBef>
                <a:spcPts val="100"/>
              </a:spcBef>
              <a:spcAft>
                <a:spcPts val="0"/>
              </a:spcAft>
              <a:buClr>
                <a:schemeClr val="dk1"/>
              </a:buClr>
              <a:buSzPts val="900"/>
              <a:buNone/>
              <a:defRPr sz="900"/>
            </a:lvl8pPr>
            <a:lvl9pPr indent="-228600" lvl="8" marL="4114800" rtl="0" algn="l">
              <a:spcBef>
                <a:spcPts val="100"/>
              </a:spcBef>
              <a:spcAft>
                <a:spcPts val="0"/>
              </a:spcAft>
              <a:buClr>
                <a:schemeClr val="dk1"/>
              </a:buClr>
              <a:buSzPts val="900"/>
              <a:buNone/>
              <a:defRPr sz="900"/>
            </a:lvl9pPr>
          </a:lstStyle>
          <a:p/>
        </p:txBody>
      </p:sp>
      <p:sp>
        <p:nvSpPr>
          <p:cNvPr id="153" name="Google Shape;153;p24"/>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54" name="Google Shape;154;p24"/>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55" name="Google Shape;155;p24"/>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6" name="Shape 156"/>
        <p:cNvGrpSpPr/>
        <p:nvPr/>
      </p:nvGrpSpPr>
      <p:grpSpPr>
        <a:xfrm>
          <a:off x="0" y="0"/>
          <a:ext cx="0" cy="0"/>
          <a:chOff x="0" y="0"/>
          <a:chExt cx="0" cy="0"/>
        </a:xfrm>
      </p:grpSpPr>
      <p:sp>
        <p:nvSpPr>
          <p:cNvPr id="157" name="Google Shape;157;p25"/>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500"/>
              <a:buNone/>
              <a:defRPr b="1" sz="2000"/>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58" name="Google Shape;158;p25"/>
          <p:cNvSpPr/>
          <p:nvPr>
            <p:ph idx="2" type="pic"/>
          </p:nvPr>
        </p:nvSpPr>
        <p:spPr>
          <a:xfrm>
            <a:off x="2389717" y="612775"/>
            <a:ext cx="7315200" cy="4114800"/>
          </a:xfrm>
          <a:prstGeom prst="rect">
            <a:avLst/>
          </a:prstGeom>
          <a:noFill/>
          <a:ln>
            <a:noFill/>
          </a:ln>
        </p:spPr>
      </p:sp>
      <p:sp>
        <p:nvSpPr>
          <p:cNvPr id="159" name="Google Shape;159;p25"/>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300"/>
              </a:spcBef>
              <a:spcAft>
                <a:spcPts val="0"/>
              </a:spcAft>
              <a:buClr>
                <a:schemeClr val="dk1"/>
              </a:buClr>
              <a:buSzPts val="1500"/>
              <a:buNone/>
              <a:defRPr sz="1500"/>
            </a:lvl1pPr>
            <a:lvl2pPr indent="-228600" lvl="1" marL="914400" rtl="0" algn="l">
              <a:spcBef>
                <a:spcPts val="300"/>
              </a:spcBef>
              <a:spcAft>
                <a:spcPts val="0"/>
              </a:spcAft>
              <a:buClr>
                <a:schemeClr val="dk1"/>
              </a:buClr>
              <a:buSzPts val="1200"/>
              <a:buNone/>
              <a:defRPr sz="1200"/>
            </a:lvl2pPr>
            <a:lvl3pPr indent="-228600" lvl="2" marL="1371600" rtl="0" algn="l">
              <a:spcBef>
                <a:spcPts val="300"/>
              </a:spcBef>
              <a:spcAft>
                <a:spcPts val="0"/>
              </a:spcAft>
              <a:buClr>
                <a:schemeClr val="dk1"/>
              </a:buClr>
              <a:buSzPts val="1100"/>
              <a:buNone/>
              <a:defRPr sz="1100"/>
            </a:lvl3pPr>
            <a:lvl4pPr indent="-228600" lvl="3" marL="1828800" rtl="0" algn="l">
              <a:spcBef>
                <a:spcPts val="100"/>
              </a:spcBef>
              <a:spcAft>
                <a:spcPts val="0"/>
              </a:spcAft>
              <a:buClr>
                <a:schemeClr val="dk1"/>
              </a:buClr>
              <a:buSzPts val="900"/>
              <a:buNone/>
              <a:defRPr sz="900"/>
            </a:lvl4pPr>
            <a:lvl5pPr indent="-228600" lvl="4" marL="2286000" rtl="0" algn="l">
              <a:spcBef>
                <a:spcPts val="100"/>
              </a:spcBef>
              <a:spcAft>
                <a:spcPts val="0"/>
              </a:spcAft>
              <a:buClr>
                <a:schemeClr val="dk1"/>
              </a:buClr>
              <a:buSzPts val="900"/>
              <a:buNone/>
              <a:defRPr sz="900"/>
            </a:lvl5pPr>
            <a:lvl6pPr indent="-228600" lvl="5" marL="2743200" rtl="0" algn="l">
              <a:spcBef>
                <a:spcPts val="100"/>
              </a:spcBef>
              <a:spcAft>
                <a:spcPts val="0"/>
              </a:spcAft>
              <a:buClr>
                <a:schemeClr val="dk1"/>
              </a:buClr>
              <a:buSzPts val="900"/>
              <a:buNone/>
              <a:defRPr sz="900"/>
            </a:lvl6pPr>
            <a:lvl7pPr indent="-228600" lvl="6" marL="3200400" rtl="0" algn="l">
              <a:spcBef>
                <a:spcPts val="100"/>
              </a:spcBef>
              <a:spcAft>
                <a:spcPts val="0"/>
              </a:spcAft>
              <a:buClr>
                <a:schemeClr val="dk1"/>
              </a:buClr>
              <a:buSzPts val="900"/>
              <a:buNone/>
              <a:defRPr sz="900"/>
            </a:lvl7pPr>
            <a:lvl8pPr indent="-228600" lvl="7" marL="3657600" rtl="0" algn="l">
              <a:spcBef>
                <a:spcPts val="100"/>
              </a:spcBef>
              <a:spcAft>
                <a:spcPts val="0"/>
              </a:spcAft>
              <a:buClr>
                <a:schemeClr val="dk1"/>
              </a:buClr>
              <a:buSzPts val="900"/>
              <a:buNone/>
              <a:defRPr sz="900"/>
            </a:lvl8pPr>
            <a:lvl9pPr indent="-228600" lvl="8" marL="4114800" rtl="0" algn="l">
              <a:spcBef>
                <a:spcPts val="100"/>
              </a:spcBef>
              <a:spcAft>
                <a:spcPts val="0"/>
              </a:spcAft>
              <a:buClr>
                <a:schemeClr val="dk1"/>
              </a:buClr>
              <a:buSzPts val="900"/>
              <a:buNone/>
              <a:defRPr sz="900"/>
            </a:lvl9pPr>
          </a:lstStyle>
          <a:p/>
        </p:txBody>
      </p:sp>
      <p:sp>
        <p:nvSpPr>
          <p:cNvPr id="160" name="Google Shape;160;p25"/>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1" name="Google Shape;161;p25"/>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2" name="Google Shape;162;p25"/>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3" name="Shape 163"/>
        <p:cNvGrpSpPr/>
        <p:nvPr/>
      </p:nvGrpSpPr>
      <p:grpSpPr>
        <a:xfrm>
          <a:off x="0" y="0"/>
          <a:ext cx="0" cy="0"/>
          <a:chOff x="0" y="0"/>
          <a:chExt cx="0" cy="0"/>
        </a:xfrm>
      </p:grpSpPr>
      <p:sp>
        <p:nvSpPr>
          <p:cNvPr id="164" name="Google Shape;164;p26"/>
          <p:cNvSpPr txBox="1"/>
          <p:nvPr>
            <p:ph type="title"/>
          </p:nvPr>
        </p:nvSpPr>
        <p:spPr>
          <a:xfrm>
            <a:off x="609600" y="900114"/>
            <a:ext cx="10972800" cy="1068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65" name="Google Shape;165;p26"/>
          <p:cNvSpPr txBox="1"/>
          <p:nvPr>
            <p:ph idx="1" type="body"/>
          </p:nvPr>
        </p:nvSpPr>
        <p:spPr>
          <a:xfrm rot="5400000">
            <a:off x="4544250" y="-912049"/>
            <a:ext cx="3103500" cy="10972800"/>
          </a:xfrm>
          <a:prstGeom prst="rect">
            <a:avLst/>
          </a:prstGeom>
          <a:noFill/>
          <a:ln>
            <a:noFill/>
          </a:ln>
        </p:spPr>
        <p:txBody>
          <a:bodyPr anchorCtr="0" anchor="t" bIns="45700" lIns="91425" spcFirstLastPara="1" rIns="91425" wrap="square" tIns="45700">
            <a:noAutofit/>
          </a:bodyPr>
          <a:lstStyle>
            <a:lvl1pPr indent="-349250" lvl="0" marL="457200" rtl="0" algn="l">
              <a:spcBef>
                <a:spcPts val="400"/>
              </a:spcBef>
              <a:spcAft>
                <a:spcPts val="0"/>
              </a:spcAft>
              <a:buClr>
                <a:schemeClr val="dk1"/>
              </a:buClr>
              <a:buSzPts val="1900"/>
              <a:buChar char="•"/>
              <a:defRPr/>
            </a:lvl1pPr>
            <a:lvl2pPr indent="-349250" lvl="1" marL="914400" rtl="0" algn="l">
              <a:spcBef>
                <a:spcPts val="400"/>
              </a:spcBef>
              <a:spcAft>
                <a:spcPts val="0"/>
              </a:spcAft>
              <a:buClr>
                <a:schemeClr val="dk1"/>
              </a:buClr>
              <a:buSzPts val="1900"/>
              <a:buChar char="–"/>
              <a:defRPr/>
            </a:lvl2pPr>
            <a:lvl3pPr indent="-349250" lvl="2" marL="1371600" rtl="0" algn="l">
              <a:spcBef>
                <a:spcPts val="400"/>
              </a:spcBef>
              <a:spcAft>
                <a:spcPts val="0"/>
              </a:spcAft>
              <a:buClr>
                <a:schemeClr val="dk1"/>
              </a:buClr>
              <a:buSzPts val="1900"/>
              <a:buChar char="•"/>
              <a:defRPr/>
            </a:lvl3pPr>
            <a:lvl4pPr indent="-349250" lvl="3" marL="1828800" rtl="0" algn="l">
              <a:spcBef>
                <a:spcPts val="400"/>
              </a:spcBef>
              <a:spcAft>
                <a:spcPts val="0"/>
              </a:spcAft>
              <a:buClr>
                <a:schemeClr val="dk1"/>
              </a:buClr>
              <a:buSzPts val="1900"/>
              <a:buChar char="–"/>
              <a:defRPr/>
            </a:lvl4pPr>
            <a:lvl5pPr indent="-349250" lvl="4" marL="2286000" rtl="0" algn="l">
              <a:spcBef>
                <a:spcPts val="400"/>
              </a:spcBef>
              <a:spcAft>
                <a:spcPts val="0"/>
              </a:spcAft>
              <a:buClr>
                <a:schemeClr val="dk1"/>
              </a:buClr>
              <a:buSzPts val="1900"/>
              <a:buChar char="»"/>
              <a:defRPr/>
            </a:lvl5pPr>
            <a:lvl6pPr indent="-349250" lvl="5" marL="2743200" rtl="0" algn="l">
              <a:spcBef>
                <a:spcPts val="400"/>
              </a:spcBef>
              <a:spcAft>
                <a:spcPts val="0"/>
              </a:spcAft>
              <a:buClr>
                <a:schemeClr val="dk1"/>
              </a:buClr>
              <a:buSzPts val="1900"/>
              <a:buChar char="•"/>
              <a:defRPr/>
            </a:lvl6pPr>
            <a:lvl7pPr indent="-349250" lvl="6" marL="3200400" rtl="0" algn="l">
              <a:spcBef>
                <a:spcPts val="400"/>
              </a:spcBef>
              <a:spcAft>
                <a:spcPts val="0"/>
              </a:spcAft>
              <a:buClr>
                <a:schemeClr val="dk1"/>
              </a:buClr>
              <a:buSzPts val="1900"/>
              <a:buChar char="•"/>
              <a:defRPr/>
            </a:lvl7pPr>
            <a:lvl8pPr indent="-349250" lvl="7" marL="3657600" rtl="0" algn="l">
              <a:spcBef>
                <a:spcPts val="400"/>
              </a:spcBef>
              <a:spcAft>
                <a:spcPts val="0"/>
              </a:spcAft>
              <a:buClr>
                <a:schemeClr val="dk1"/>
              </a:buClr>
              <a:buSzPts val="1900"/>
              <a:buChar char="•"/>
              <a:defRPr/>
            </a:lvl8pPr>
            <a:lvl9pPr indent="-349250" lvl="8" marL="4114800" rtl="0" algn="l">
              <a:spcBef>
                <a:spcPts val="400"/>
              </a:spcBef>
              <a:spcAft>
                <a:spcPts val="0"/>
              </a:spcAft>
              <a:buClr>
                <a:schemeClr val="dk1"/>
              </a:buClr>
              <a:buSzPts val="1900"/>
              <a:buChar char="•"/>
              <a:defRPr/>
            </a:lvl9pPr>
          </a:lstStyle>
          <a:p/>
        </p:txBody>
      </p:sp>
      <p:sp>
        <p:nvSpPr>
          <p:cNvPr id="166" name="Google Shape;166;p26"/>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7" name="Google Shape;167;p26"/>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8" name="Google Shape;168;p26"/>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9" name="Shape 169"/>
        <p:cNvGrpSpPr/>
        <p:nvPr/>
      </p:nvGrpSpPr>
      <p:grpSpPr>
        <a:xfrm>
          <a:off x="0" y="0"/>
          <a:ext cx="0" cy="0"/>
          <a:chOff x="0" y="0"/>
          <a:chExt cx="0" cy="0"/>
        </a:xfrm>
      </p:grpSpPr>
      <p:sp>
        <p:nvSpPr>
          <p:cNvPr id="170" name="Google Shape;170;p27"/>
          <p:cNvSpPr txBox="1"/>
          <p:nvPr>
            <p:ph type="title"/>
          </p:nvPr>
        </p:nvSpPr>
        <p:spPr>
          <a:xfrm rot="5400000">
            <a:off x="7285050" y="1828789"/>
            <a:ext cx="5851500" cy="2743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ctr">
              <a:spcBef>
                <a:spcPts val="0"/>
              </a:spcBef>
              <a:spcAft>
                <a:spcPts val="0"/>
              </a:spcAft>
              <a:buSzPts val="1500"/>
              <a:buNone/>
              <a:defRPr/>
            </a:lvl2pPr>
            <a:lvl3pPr lvl="2" rtl="0" algn="ctr">
              <a:spcBef>
                <a:spcPts val="0"/>
              </a:spcBef>
              <a:spcAft>
                <a:spcPts val="0"/>
              </a:spcAft>
              <a:buSzPts val="1500"/>
              <a:buNone/>
              <a:defRPr/>
            </a:lvl3pPr>
            <a:lvl4pPr lvl="3" rtl="0" algn="ctr">
              <a:spcBef>
                <a:spcPts val="0"/>
              </a:spcBef>
              <a:spcAft>
                <a:spcPts val="0"/>
              </a:spcAft>
              <a:buSzPts val="1500"/>
              <a:buNone/>
              <a:defRPr/>
            </a:lvl4pPr>
            <a:lvl5pPr lvl="4" rtl="0" algn="ctr">
              <a:spcBef>
                <a:spcPts val="0"/>
              </a:spcBef>
              <a:spcAft>
                <a:spcPts val="0"/>
              </a:spcAft>
              <a:buSzPts val="1500"/>
              <a:buNone/>
              <a:defRPr/>
            </a:lvl5pPr>
            <a:lvl6pPr lvl="5" rtl="0" algn="ctr">
              <a:spcBef>
                <a:spcPts val="0"/>
              </a:spcBef>
              <a:spcAft>
                <a:spcPts val="0"/>
              </a:spcAft>
              <a:buSzPts val="1500"/>
              <a:buNone/>
              <a:defRPr/>
            </a:lvl6pPr>
            <a:lvl7pPr lvl="6" rtl="0" algn="ctr">
              <a:spcBef>
                <a:spcPts val="0"/>
              </a:spcBef>
              <a:spcAft>
                <a:spcPts val="0"/>
              </a:spcAft>
              <a:buSzPts val="1500"/>
              <a:buNone/>
              <a:defRPr/>
            </a:lvl7pPr>
            <a:lvl8pPr lvl="7" rtl="0" algn="ctr">
              <a:spcBef>
                <a:spcPts val="0"/>
              </a:spcBef>
              <a:spcAft>
                <a:spcPts val="0"/>
              </a:spcAft>
              <a:buSzPts val="1500"/>
              <a:buNone/>
              <a:defRPr/>
            </a:lvl8pPr>
            <a:lvl9pPr lvl="8" rtl="0" algn="ctr">
              <a:spcBef>
                <a:spcPts val="0"/>
              </a:spcBef>
              <a:spcAft>
                <a:spcPts val="0"/>
              </a:spcAft>
              <a:buSzPts val="1500"/>
              <a:buNone/>
              <a:defRPr/>
            </a:lvl9pPr>
          </a:lstStyle>
          <a:p/>
        </p:txBody>
      </p:sp>
      <p:sp>
        <p:nvSpPr>
          <p:cNvPr id="171" name="Google Shape;171;p27"/>
          <p:cNvSpPr txBox="1"/>
          <p:nvPr>
            <p:ph idx="1" type="body"/>
          </p:nvPr>
        </p:nvSpPr>
        <p:spPr>
          <a:xfrm rot="5400000">
            <a:off x="1697000" y="-812861"/>
            <a:ext cx="5851500" cy="8026500"/>
          </a:xfrm>
          <a:prstGeom prst="rect">
            <a:avLst/>
          </a:prstGeom>
          <a:noFill/>
          <a:ln>
            <a:noFill/>
          </a:ln>
        </p:spPr>
        <p:txBody>
          <a:bodyPr anchorCtr="0" anchor="t" bIns="45700" lIns="91425" spcFirstLastPara="1" rIns="91425" wrap="square" tIns="45700">
            <a:noAutofit/>
          </a:bodyPr>
          <a:lstStyle>
            <a:lvl1pPr indent="-349250" lvl="0" marL="457200" rtl="0" algn="l">
              <a:spcBef>
                <a:spcPts val="400"/>
              </a:spcBef>
              <a:spcAft>
                <a:spcPts val="0"/>
              </a:spcAft>
              <a:buClr>
                <a:schemeClr val="dk1"/>
              </a:buClr>
              <a:buSzPts val="1900"/>
              <a:buChar char="•"/>
              <a:defRPr/>
            </a:lvl1pPr>
            <a:lvl2pPr indent="-349250" lvl="1" marL="914400" rtl="0" algn="l">
              <a:spcBef>
                <a:spcPts val="400"/>
              </a:spcBef>
              <a:spcAft>
                <a:spcPts val="0"/>
              </a:spcAft>
              <a:buClr>
                <a:schemeClr val="dk1"/>
              </a:buClr>
              <a:buSzPts val="1900"/>
              <a:buChar char="–"/>
              <a:defRPr/>
            </a:lvl2pPr>
            <a:lvl3pPr indent="-349250" lvl="2" marL="1371600" rtl="0" algn="l">
              <a:spcBef>
                <a:spcPts val="400"/>
              </a:spcBef>
              <a:spcAft>
                <a:spcPts val="0"/>
              </a:spcAft>
              <a:buClr>
                <a:schemeClr val="dk1"/>
              </a:buClr>
              <a:buSzPts val="1900"/>
              <a:buChar char="•"/>
              <a:defRPr/>
            </a:lvl3pPr>
            <a:lvl4pPr indent="-349250" lvl="3" marL="1828800" rtl="0" algn="l">
              <a:spcBef>
                <a:spcPts val="400"/>
              </a:spcBef>
              <a:spcAft>
                <a:spcPts val="0"/>
              </a:spcAft>
              <a:buClr>
                <a:schemeClr val="dk1"/>
              </a:buClr>
              <a:buSzPts val="1900"/>
              <a:buChar char="–"/>
              <a:defRPr/>
            </a:lvl4pPr>
            <a:lvl5pPr indent="-349250" lvl="4" marL="2286000" rtl="0" algn="l">
              <a:spcBef>
                <a:spcPts val="400"/>
              </a:spcBef>
              <a:spcAft>
                <a:spcPts val="0"/>
              </a:spcAft>
              <a:buClr>
                <a:schemeClr val="dk1"/>
              </a:buClr>
              <a:buSzPts val="1900"/>
              <a:buChar char="»"/>
              <a:defRPr/>
            </a:lvl5pPr>
            <a:lvl6pPr indent="-349250" lvl="5" marL="2743200" rtl="0" algn="l">
              <a:spcBef>
                <a:spcPts val="400"/>
              </a:spcBef>
              <a:spcAft>
                <a:spcPts val="0"/>
              </a:spcAft>
              <a:buClr>
                <a:schemeClr val="dk1"/>
              </a:buClr>
              <a:buSzPts val="1900"/>
              <a:buChar char="•"/>
              <a:defRPr/>
            </a:lvl6pPr>
            <a:lvl7pPr indent="-349250" lvl="6" marL="3200400" rtl="0" algn="l">
              <a:spcBef>
                <a:spcPts val="400"/>
              </a:spcBef>
              <a:spcAft>
                <a:spcPts val="0"/>
              </a:spcAft>
              <a:buClr>
                <a:schemeClr val="dk1"/>
              </a:buClr>
              <a:buSzPts val="1900"/>
              <a:buChar char="•"/>
              <a:defRPr/>
            </a:lvl7pPr>
            <a:lvl8pPr indent="-349250" lvl="7" marL="3657600" rtl="0" algn="l">
              <a:spcBef>
                <a:spcPts val="400"/>
              </a:spcBef>
              <a:spcAft>
                <a:spcPts val="0"/>
              </a:spcAft>
              <a:buClr>
                <a:schemeClr val="dk1"/>
              </a:buClr>
              <a:buSzPts val="1900"/>
              <a:buChar char="•"/>
              <a:defRPr/>
            </a:lvl8pPr>
            <a:lvl9pPr indent="-349250" lvl="8" marL="4114800" rtl="0" algn="l">
              <a:spcBef>
                <a:spcPts val="400"/>
              </a:spcBef>
              <a:spcAft>
                <a:spcPts val="0"/>
              </a:spcAft>
              <a:buClr>
                <a:schemeClr val="dk1"/>
              </a:buClr>
              <a:buSzPts val="1900"/>
              <a:buChar char="•"/>
              <a:defRPr/>
            </a:lvl9pPr>
          </a:lstStyle>
          <a:p/>
        </p:txBody>
      </p:sp>
      <p:sp>
        <p:nvSpPr>
          <p:cNvPr id="172" name="Google Shape;172;p27"/>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3" name="Google Shape;173;p27"/>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4" name="Google Shape;174;p27"/>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5" name="Shape 175"/>
        <p:cNvGrpSpPr/>
        <p:nvPr/>
      </p:nvGrpSpPr>
      <p:grpSpPr>
        <a:xfrm>
          <a:off x="0" y="0"/>
          <a:ext cx="0" cy="0"/>
          <a:chOff x="0" y="0"/>
          <a:chExt cx="0" cy="0"/>
        </a:xfrm>
      </p:grpSpPr>
      <p:sp>
        <p:nvSpPr>
          <p:cNvPr id="176" name="Google Shape;176;p28"/>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77" name="Google Shape;177;p28"/>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381000" lvl="0" marL="457200" rtl="0">
              <a:spcBef>
                <a:spcPts val="500"/>
              </a:spcBef>
              <a:spcAft>
                <a:spcPts val="0"/>
              </a:spcAft>
              <a:buSzPts val="2400"/>
              <a:buChar char="•"/>
              <a:defRPr/>
            </a:lvl1pPr>
            <a:lvl2pPr indent="-381000" lvl="1" marL="914400" rtl="0">
              <a:spcBef>
                <a:spcPts val="500"/>
              </a:spcBef>
              <a:spcAft>
                <a:spcPts val="0"/>
              </a:spcAft>
              <a:buSzPts val="2400"/>
              <a:buChar char="–"/>
              <a:defRPr/>
            </a:lvl2pPr>
            <a:lvl3pPr indent="-349250" lvl="2" marL="1371600" rtl="0">
              <a:spcBef>
                <a:spcPts val="400"/>
              </a:spcBef>
              <a:spcAft>
                <a:spcPts val="0"/>
              </a:spcAft>
              <a:buSzPts val="1900"/>
              <a:buChar char="•"/>
              <a:defRPr/>
            </a:lvl3pPr>
            <a:lvl4pPr indent="-323850" lvl="3" marL="1828800" rtl="0">
              <a:spcBef>
                <a:spcPts val="300"/>
              </a:spcBef>
              <a:spcAft>
                <a:spcPts val="0"/>
              </a:spcAft>
              <a:buSzPts val="1500"/>
              <a:buChar char="–"/>
              <a:defRPr/>
            </a:lvl4pPr>
            <a:lvl5pPr indent="-298450" lvl="4" marL="2286000" rtl="0">
              <a:spcBef>
                <a:spcPts val="300"/>
              </a:spcBef>
              <a:spcAft>
                <a:spcPts val="0"/>
              </a:spcAft>
              <a:buSzPts val="11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78" name="Google Shape;178;p28"/>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3" name="Shape 183"/>
        <p:cNvGrpSpPr/>
        <p:nvPr/>
      </p:nvGrpSpPr>
      <p:grpSpPr>
        <a:xfrm>
          <a:off x="0" y="0"/>
          <a:ext cx="0" cy="0"/>
          <a:chOff x="0" y="0"/>
          <a:chExt cx="0" cy="0"/>
        </a:xfrm>
      </p:grpSpPr>
      <p:sp>
        <p:nvSpPr>
          <p:cNvPr id="184" name="Google Shape;184;p30"/>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85" name="Google Shape;185;p30"/>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86" name="Google Shape;186;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7" name="Shape 187"/>
        <p:cNvGrpSpPr/>
        <p:nvPr/>
      </p:nvGrpSpPr>
      <p:grpSpPr>
        <a:xfrm>
          <a:off x="0" y="0"/>
          <a:ext cx="0" cy="0"/>
          <a:chOff x="0" y="0"/>
          <a:chExt cx="0" cy="0"/>
        </a:xfrm>
      </p:grpSpPr>
      <p:sp>
        <p:nvSpPr>
          <p:cNvPr id="188" name="Google Shape;188;p31"/>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89" name="Google Shape;189;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0" name="Shape 190"/>
        <p:cNvGrpSpPr/>
        <p:nvPr/>
      </p:nvGrpSpPr>
      <p:grpSpPr>
        <a:xfrm>
          <a:off x="0" y="0"/>
          <a:ext cx="0" cy="0"/>
          <a:chOff x="0" y="0"/>
          <a:chExt cx="0" cy="0"/>
        </a:xfrm>
      </p:grpSpPr>
      <p:sp>
        <p:nvSpPr>
          <p:cNvPr id="191" name="Google Shape;191;p3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2" name="Google Shape;192;p32"/>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93" name="Google Shape;193;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 name="Google Shape;30;p4"/>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a:lvl1pPr>
            <a:lvl2pPr indent="-381000" lvl="1" marL="914400" algn="l">
              <a:lnSpc>
                <a:spcPct val="100000"/>
              </a:lnSpc>
              <a:spcBef>
                <a:spcPts val="480"/>
              </a:spcBef>
              <a:spcAft>
                <a:spcPts val="0"/>
              </a:spcAft>
              <a:buSzPts val="2400"/>
              <a:buChar char="–"/>
              <a:defRPr/>
            </a:lvl2pPr>
            <a:lvl3pPr indent="-342900" lvl="2" marL="1371600" algn="l">
              <a:lnSpc>
                <a:spcPct val="100000"/>
              </a:lnSpc>
              <a:spcBef>
                <a:spcPts val="360"/>
              </a:spcBef>
              <a:spcAft>
                <a:spcPts val="0"/>
              </a:spcAft>
              <a:buSzPts val="1800"/>
              <a:buChar char="•"/>
              <a:defRPr/>
            </a:lvl3pPr>
            <a:lvl4pPr indent="-317500" lvl="3" marL="1828800" algn="l">
              <a:lnSpc>
                <a:spcPct val="100000"/>
              </a:lnSpc>
              <a:spcBef>
                <a:spcPts val="280"/>
              </a:spcBef>
              <a:spcAft>
                <a:spcPts val="0"/>
              </a:spcAft>
              <a:buSzPts val="1400"/>
              <a:buChar char="–"/>
              <a:defRPr/>
            </a:lvl4pPr>
            <a:lvl5pPr indent="-292100" lvl="4" marL="2286000" algn="l">
              <a:lnSpc>
                <a:spcPct val="100000"/>
              </a:lnSpc>
              <a:spcBef>
                <a:spcPts val="200"/>
              </a:spcBef>
              <a:spcAft>
                <a:spcPts val="0"/>
              </a:spcAft>
              <a:buSzPts val="1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1" name="Google Shape;31;p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4" name="Shape 194"/>
        <p:cNvGrpSpPr/>
        <p:nvPr/>
      </p:nvGrpSpPr>
      <p:grpSpPr>
        <a:xfrm>
          <a:off x="0" y="0"/>
          <a:ext cx="0" cy="0"/>
          <a:chOff x="0" y="0"/>
          <a:chExt cx="0" cy="0"/>
        </a:xfrm>
      </p:grpSpPr>
      <p:sp>
        <p:nvSpPr>
          <p:cNvPr id="195" name="Google Shape;195;p3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6" name="Google Shape;196;p33"/>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7" name="Google Shape;197;p33"/>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8" name="Google Shape;198;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3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1" name="Google Shape;201;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sp>
        <p:nvSpPr>
          <p:cNvPr id="203" name="Google Shape;203;p35"/>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04" name="Google Shape;204;p35"/>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05" name="Google Shape;205;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6" name="Shape 206"/>
        <p:cNvGrpSpPr/>
        <p:nvPr/>
      </p:nvGrpSpPr>
      <p:grpSpPr>
        <a:xfrm>
          <a:off x="0" y="0"/>
          <a:ext cx="0" cy="0"/>
          <a:chOff x="0" y="0"/>
          <a:chExt cx="0" cy="0"/>
        </a:xfrm>
      </p:grpSpPr>
      <p:sp>
        <p:nvSpPr>
          <p:cNvPr id="207" name="Google Shape;207;p36"/>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08" name="Google Shape;208;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9" name="Shape 209"/>
        <p:cNvGrpSpPr/>
        <p:nvPr/>
      </p:nvGrpSpPr>
      <p:grpSpPr>
        <a:xfrm>
          <a:off x="0" y="0"/>
          <a:ext cx="0" cy="0"/>
          <a:chOff x="0" y="0"/>
          <a:chExt cx="0" cy="0"/>
        </a:xfrm>
      </p:grpSpPr>
      <p:sp>
        <p:nvSpPr>
          <p:cNvPr id="210" name="Google Shape;210;p3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p37"/>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12" name="Google Shape;212;p37"/>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3" name="Google Shape;213;p37"/>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14" name="Google Shape;214;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5" name="Shape 215"/>
        <p:cNvGrpSpPr/>
        <p:nvPr/>
      </p:nvGrpSpPr>
      <p:grpSpPr>
        <a:xfrm>
          <a:off x="0" y="0"/>
          <a:ext cx="0" cy="0"/>
          <a:chOff x="0" y="0"/>
          <a:chExt cx="0" cy="0"/>
        </a:xfrm>
      </p:grpSpPr>
      <p:sp>
        <p:nvSpPr>
          <p:cNvPr id="216" name="Google Shape;216;p38"/>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17" name="Google Shape;217;p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8" name="Shape 218"/>
        <p:cNvGrpSpPr/>
        <p:nvPr/>
      </p:nvGrpSpPr>
      <p:grpSpPr>
        <a:xfrm>
          <a:off x="0" y="0"/>
          <a:ext cx="0" cy="0"/>
          <a:chOff x="0" y="0"/>
          <a:chExt cx="0" cy="0"/>
        </a:xfrm>
      </p:grpSpPr>
      <p:sp>
        <p:nvSpPr>
          <p:cNvPr id="219" name="Google Shape;219;p3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20" name="Google Shape;220;p39"/>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21" name="Google Shape;221;p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2" name="Shape 222"/>
        <p:cNvGrpSpPr/>
        <p:nvPr/>
      </p:nvGrpSpPr>
      <p:grpSpPr>
        <a:xfrm>
          <a:off x="0" y="0"/>
          <a:ext cx="0" cy="0"/>
          <a:chOff x="0" y="0"/>
          <a:chExt cx="0" cy="0"/>
        </a:xfrm>
      </p:grpSpPr>
      <p:sp>
        <p:nvSpPr>
          <p:cNvPr id="223" name="Google Shape;223;p4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p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8" name="Shape 38"/>
        <p:cNvGrpSpPr/>
        <p:nvPr/>
      </p:nvGrpSpPr>
      <p:grpSpPr>
        <a:xfrm>
          <a:off x="0" y="0"/>
          <a:ext cx="0" cy="0"/>
          <a:chOff x="0" y="0"/>
          <a:chExt cx="0" cy="0"/>
        </a:xfrm>
      </p:grpSpPr>
      <p:sp>
        <p:nvSpPr>
          <p:cNvPr id="39" name="Google Shape;39;p6"/>
          <p:cNvSpPr txBox="1"/>
          <p:nvPr>
            <p:ph type="title"/>
          </p:nvPr>
        </p:nvSpPr>
        <p:spPr>
          <a:xfrm>
            <a:off x="609600" y="900114"/>
            <a:ext cx="10972800" cy="106838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 name="Google Shape;40;p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7"/>
          <p:cNvSpPr txBox="1"/>
          <p:nvPr>
            <p:ph type="title"/>
          </p:nvPr>
        </p:nvSpPr>
        <p:spPr>
          <a:xfrm>
            <a:off x="609600" y="900114"/>
            <a:ext cx="10972800" cy="106838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 name="Google Shape;45;p7"/>
          <p:cNvSpPr txBox="1"/>
          <p:nvPr>
            <p:ph idx="1" type="body"/>
          </p:nvPr>
        </p:nvSpPr>
        <p:spPr>
          <a:xfrm>
            <a:off x="609600" y="1968501"/>
            <a:ext cx="5384800" cy="41576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7"/>
          <p:cNvSpPr txBox="1"/>
          <p:nvPr>
            <p:ph idx="2" type="body"/>
          </p:nvPr>
        </p:nvSpPr>
        <p:spPr>
          <a:xfrm>
            <a:off x="6197600" y="1968501"/>
            <a:ext cx="5384800" cy="41576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7" name="Google Shape;47;p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8"/>
          <p:cNvSpPr txBox="1"/>
          <p:nvPr>
            <p:ph type="title"/>
          </p:nvPr>
        </p:nvSpPr>
        <p:spPr>
          <a:xfrm>
            <a:off x="609600" y="900114"/>
            <a:ext cx="10972800" cy="106838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4" name="Google Shape;54;p8"/>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5" name="Google Shape;55;p8"/>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6" name="Google Shape;56;p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9"/>
          <p:cNvSpPr txBox="1"/>
          <p:nvPr>
            <p:ph type="title"/>
          </p:nvPr>
        </p:nvSpPr>
        <p:spPr>
          <a:xfrm>
            <a:off x="609600" y="900114"/>
            <a:ext cx="10972800" cy="106838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4.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900114"/>
            <a:ext cx="10972800" cy="106838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1" i="0" sz="32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609600" y="3022601"/>
            <a:ext cx="10972800" cy="3103563"/>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17500" lvl="3" marL="18288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CALSpowerpoint-Header.eps" id="15" name="Google Shape;15;p1"/>
          <p:cNvPicPr preferRelativeResize="0"/>
          <p:nvPr/>
        </p:nvPicPr>
        <p:blipFill rotWithShape="1">
          <a:blip r:embed="rId1">
            <a:alphaModFix/>
          </a:blip>
          <a:srcRect b="0" l="0" r="0" t="0"/>
          <a:stretch/>
        </p:blipFill>
        <p:spPr>
          <a:xfrm>
            <a:off x="0" y="-12700"/>
            <a:ext cx="12216384" cy="47018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15"/>
          <p:cNvSpPr txBox="1"/>
          <p:nvPr>
            <p:ph type="title"/>
          </p:nvPr>
        </p:nvSpPr>
        <p:spPr>
          <a:xfrm>
            <a:off x="609600" y="900114"/>
            <a:ext cx="10972800" cy="10683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1pPr>
            <a:lvl2pPr lvl="1"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2pPr>
            <a:lvl3pPr lvl="2"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3pPr>
            <a:lvl4pPr lvl="3"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4pPr>
            <a:lvl5pPr lvl="4"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5pPr>
            <a:lvl6pPr lvl="5"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6pPr>
            <a:lvl7pPr lvl="6"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7pPr>
            <a:lvl8pPr lvl="7"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8pPr>
            <a:lvl9pPr lvl="8" marR="0" rtl="0" algn="ctr">
              <a:spcBef>
                <a:spcPts val="0"/>
              </a:spcBef>
              <a:spcAft>
                <a:spcPts val="0"/>
              </a:spcAft>
              <a:buSzPts val="1500"/>
              <a:buNone/>
              <a:defRPr b="1" i="0" sz="3200" u="none" cap="none" strike="noStrike">
                <a:solidFill>
                  <a:schemeClr val="dk1"/>
                </a:solidFill>
                <a:latin typeface="Arial"/>
                <a:ea typeface="Arial"/>
                <a:cs typeface="Arial"/>
                <a:sym typeface="Arial"/>
              </a:defRPr>
            </a:lvl9pPr>
          </a:lstStyle>
          <a:p/>
        </p:txBody>
      </p:sp>
      <p:sp>
        <p:nvSpPr>
          <p:cNvPr id="96" name="Google Shape;96;p15"/>
          <p:cNvSpPr txBox="1"/>
          <p:nvPr>
            <p:ph idx="1" type="body"/>
          </p:nvPr>
        </p:nvSpPr>
        <p:spPr>
          <a:xfrm>
            <a:off x="609600" y="3022601"/>
            <a:ext cx="10972800" cy="3103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rtl="0" algn="l">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298450" lvl="4" marL="2286000" marR="0" rtl="0" algn="l">
              <a:spcBef>
                <a:spcPts val="3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15"/>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98" name="Google Shape;98;p15"/>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99" name="Google Shape;99;p15"/>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CALSpowerpoint-Header.eps" id="100" name="Google Shape;100;p15"/>
          <p:cNvPicPr preferRelativeResize="0"/>
          <p:nvPr/>
        </p:nvPicPr>
        <p:blipFill rotWithShape="1">
          <a:blip r:embed="rId1">
            <a:alphaModFix/>
          </a:blip>
          <a:srcRect b="0" l="0" r="0" t="0"/>
          <a:stretch/>
        </p:blipFill>
        <p:spPr>
          <a:xfrm>
            <a:off x="0" y="-12700"/>
            <a:ext cx="12216388" cy="47018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9" name="Shape 179"/>
        <p:cNvGrpSpPr/>
        <p:nvPr/>
      </p:nvGrpSpPr>
      <p:grpSpPr>
        <a:xfrm>
          <a:off x="0" y="0"/>
          <a:ext cx="0" cy="0"/>
          <a:chOff x="0" y="0"/>
          <a:chExt cx="0" cy="0"/>
        </a:xfrm>
      </p:grpSpPr>
      <p:sp>
        <p:nvSpPr>
          <p:cNvPr id="180" name="Google Shape;180;p2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81" name="Google Shape;181;p2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82" name="Google Shape;182;p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jpg"/><Relationship Id="rId4" Type="http://schemas.openxmlformats.org/officeDocument/2006/relationships/image" Target="../media/image40.jpg"/><Relationship Id="rId5"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83.jpg"/><Relationship Id="rId5" Type="http://schemas.openxmlformats.org/officeDocument/2006/relationships/image" Target="../media/image7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23.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9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53.jpg"/><Relationship Id="rId7"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45.png"/><Relationship Id="rId6"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27.jpg"/><Relationship Id="rId5"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56.png"/><Relationship Id="rId5"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37.jpg"/><Relationship Id="rId4" Type="http://schemas.openxmlformats.org/officeDocument/2006/relationships/image" Target="../media/image111.jpg"/><Relationship Id="rId5" Type="http://schemas.openxmlformats.org/officeDocument/2006/relationships/image" Target="../media/image119.jpg"/></Relationships>
</file>

<file path=ppt/slides/_rels/slide22.xml.rels><?xml version="1.0" encoding="UTF-8" standalone="yes"?><Relationships xmlns="http://schemas.openxmlformats.org/package/2006/relationships"><Relationship Id="rId20" Type="http://schemas.openxmlformats.org/officeDocument/2006/relationships/image" Target="../media/image87.jpg"/><Relationship Id="rId22" Type="http://schemas.openxmlformats.org/officeDocument/2006/relationships/image" Target="../media/image86.jpg"/><Relationship Id="rId21" Type="http://schemas.openxmlformats.org/officeDocument/2006/relationships/image" Target="../media/image80.jpg"/><Relationship Id="rId24" Type="http://schemas.openxmlformats.org/officeDocument/2006/relationships/image" Target="../media/image74.jpg"/><Relationship Id="rId23"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jpg"/><Relationship Id="rId26" Type="http://schemas.openxmlformats.org/officeDocument/2006/relationships/image" Target="../media/image89.png"/><Relationship Id="rId25" Type="http://schemas.openxmlformats.org/officeDocument/2006/relationships/image" Target="../media/image79.png"/><Relationship Id="rId28" Type="http://schemas.openxmlformats.org/officeDocument/2006/relationships/image" Target="../media/image6.png"/><Relationship Id="rId27" Type="http://schemas.openxmlformats.org/officeDocument/2006/relationships/image" Target="../media/image91.jpg"/><Relationship Id="rId5" Type="http://schemas.openxmlformats.org/officeDocument/2006/relationships/image" Target="../media/image59.jpg"/><Relationship Id="rId6" Type="http://schemas.openxmlformats.org/officeDocument/2006/relationships/image" Target="../media/image69.jpg"/><Relationship Id="rId29" Type="http://schemas.openxmlformats.org/officeDocument/2006/relationships/image" Target="../media/image5.png"/><Relationship Id="rId7" Type="http://schemas.openxmlformats.org/officeDocument/2006/relationships/image" Target="../media/image71.jpg"/><Relationship Id="rId8" Type="http://schemas.openxmlformats.org/officeDocument/2006/relationships/image" Target="../media/image65.jpg"/><Relationship Id="rId31" Type="http://schemas.openxmlformats.org/officeDocument/2006/relationships/image" Target="../media/image15.png"/><Relationship Id="rId30" Type="http://schemas.openxmlformats.org/officeDocument/2006/relationships/image" Target="../media/image9.png"/><Relationship Id="rId11" Type="http://schemas.openxmlformats.org/officeDocument/2006/relationships/image" Target="../media/image67.jpg"/><Relationship Id="rId33" Type="http://schemas.openxmlformats.org/officeDocument/2006/relationships/image" Target="../media/image8.png"/><Relationship Id="rId10" Type="http://schemas.openxmlformats.org/officeDocument/2006/relationships/image" Target="../media/image64.jpg"/><Relationship Id="rId32" Type="http://schemas.openxmlformats.org/officeDocument/2006/relationships/image" Target="../media/image10.png"/><Relationship Id="rId13" Type="http://schemas.openxmlformats.org/officeDocument/2006/relationships/image" Target="../media/image73.jpg"/><Relationship Id="rId35" Type="http://schemas.openxmlformats.org/officeDocument/2006/relationships/image" Target="../media/image56.png"/><Relationship Id="rId12" Type="http://schemas.openxmlformats.org/officeDocument/2006/relationships/image" Target="../media/image66.jpg"/><Relationship Id="rId34" Type="http://schemas.openxmlformats.org/officeDocument/2006/relationships/image" Target="../media/image63.png"/><Relationship Id="rId15" Type="http://schemas.openxmlformats.org/officeDocument/2006/relationships/image" Target="../media/image70.jpg"/><Relationship Id="rId14" Type="http://schemas.openxmlformats.org/officeDocument/2006/relationships/image" Target="../media/image75.jpg"/><Relationship Id="rId17" Type="http://schemas.openxmlformats.org/officeDocument/2006/relationships/image" Target="../media/image76.jpg"/><Relationship Id="rId16" Type="http://schemas.openxmlformats.org/officeDocument/2006/relationships/image" Target="../media/image68.jpg"/><Relationship Id="rId19" Type="http://schemas.openxmlformats.org/officeDocument/2006/relationships/image" Target="../media/image81.jpg"/><Relationship Id="rId18" Type="http://schemas.openxmlformats.org/officeDocument/2006/relationships/image" Target="../media/image7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84.png"/><Relationship Id="rId4" Type="http://schemas.openxmlformats.org/officeDocument/2006/relationships/image" Target="../media/image98.jpg"/><Relationship Id="rId5"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101.png"/><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9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93.png"/><Relationship Id="rId5" Type="http://schemas.openxmlformats.org/officeDocument/2006/relationships/image" Target="../media/image9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2.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jpg"/><Relationship Id="rId4" Type="http://schemas.openxmlformats.org/officeDocument/2006/relationships/image" Target="../media/image42.jpg"/><Relationship Id="rId5" Type="http://schemas.openxmlformats.org/officeDocument/2006/relationships/image" Target="../media/image25.png"/><Relationship Id="rId6"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 Id="rId3" Type="http://schemas.openxmlformats.org/officeDocument/2006/relationships/image" Target="../media/image146.png"/><Relationship Id="rId4" Type="http://schemas.openxmlformats.org/officeDocument/2006/relationships/image" Target="../media/image120.jpg"/><Relationship Id="rId5" Type="http://schemas.openxmlformats.org/officeDocument/2006/relationships/image" Target="../media/image106.png"/><Relationship Id="rId6" Type="http://schemas.openxmlformats.org/officeDocument/2006/relationships/image" Target="../media/image122.png"/><Relationship Id="rId7" Type="http://schemas.openxmlformats.org/officeDocument/2006/relationships/image" Target="../media/image1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15.jpg"/><Relationship Id="rId4" Type="http://schemas.openxmlformats.org/officeDocument/2006/relationships/image" Target="../media/image110.jpg"/><Relationship Id="rId5" Type="http://schemas.openxmlformats.org/officeDocument/2006/relationships/image" Target="../media/image1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doi.org/10.21273/HORTSCI.37.7.1112" TargetMode="External"/><Relationship Id="rId4" Type="http://schemas.openxmlformats.org/officeDocument/2006/relationships/hyperlink" Target="https://doi.org/10.1007/s11032-007-9150-6" TargetMode="External"/><Relationship Id="rId9" Type="http://schemas.openxmlformats.org/officeDocument/2006/relationships/hyperlink" Target="https://doi.org/10.21273/HORTSCI.36.2.385" TargetMode="External"/><Relationship Id="rId5" Type="http://schemas.openxmlformats.org/officeDocument/2006/relationships/hyperlink" Target="https://doi.org/10.21273/JASHS.133.6.844" TargetMode="External"/><Relationship Id="rId6" Type="http://schemas.openxmlformats.org/officeDocument/2006/relationships/hyperlink" Target="https://doi.org/https%3A%2F%2Fwww.eppo.int%2FACTIVITIES%2Fplant_quarantine%2Falert_list" TargetMode="External"/><Relationship Id="rId7" Type="http://schemas.openxmlformats.org/officeDocument/2006/relationships/hyperlink" Target="https://www.apsnet.org/edcenter/disandpath/nematode/intro/Pages/IntroNematodes.aspx" TargetMode="External"/><Relationship Id="rId8" Type="http://schemas.openxmlformats.org/officeDocument/2006/relationships/hyperlink" Target="https://doi.org/10.1534/g3.119.400620" TargetMode="External"/><Relationship Id="rId11" Type="http://schemas.openxmlformats.org/officeDocument/2006/relationships/hyperlink" Target="https://doi.org/10.1007/s00122-021-03797-z" TargetMode="External"/><Relationship Id="rId10" Type="http://schemas.openxmlformats.org/officeDocument/2006/relationships/hyperlink" Target="https://doi.org/10.1007/s00122-021-03797-z" TargetMode="External"/><Relationship Id="rId13" Type="http://schemas.openxmlformats.org/officeDocument/2006/relationships/hyperlink" Target="https://doi.org/10.1094/PDIS-02-20-0389-RE" TargetMode="External"/><Relationship Id="rId12" Type="http://schemas.openxmlformats.org/officeDocument/2006/relationships/hyperlink" Target="https://doi.org/10.1094/PDIS-02-20-0379-RE" TargetMode="External"/><Relationship Id="rId15" Type="http://schemas.openxmlformats.org/officeDocument/2006/relationships/hyperlink" Target="https://doi.org/10.1038/s41467-018-06983-8" TargetMode="External"/><Relationship Id="rId14" Type="http://schemas.openxmlformats.org/officeDocument/2006/relationships/hyperlink" Target="https://quickstats.nass.usda.gov/#A75F6E09-3B83-3871-844A-AA85BB38768E" TargetMode="External"/><Relationship Id="rId16" Type="http://schemas.openxmlformats.org/officeDocument/2006/relationships/hyperlink" Target="https://doi.org/10.1094/PDIS-03-13-0228-PD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9.png"/><Relationship Id="rId4" Type="http://schemas.openxmlformats.org/officeDocument/2006/relationships/image" Target="../media/image102.png"/><Relationship Id="rId5" Type="http://schemas.openxmlformats.org/officeDocument/2006/relationships/image" Target="../media/image10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3.jpg"/><Relationship Id="rId4" Type="http://schemas.openxmlformats.org/officeDocument/2006/relationships/image" Target="../media/image107.png"/><Relationship Id="rId5" Type="http://schemas.openxmlformats.org/officeDocument/2006/relationships/image" Target="../media/image108.jpg"/><Relationship Id="rId6" Type="http://schemas.openxmlformats.org/officeDocument/2006/relationships/image" Target="../media/image1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eetpotato.uga.edu/" TargetMode="Externa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3.jpg"/><Relationship Id="rId5"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30.png"/><Relationship Id="rId9" Type="http://schemas.openxmlformats.org/officeDocument/2006/relationships/image" Target="../media/image33.png"/><Relationship Id="rId5" Type="http://schemas.openxmlformats.org/officeDocument/2006/relationships/image" Target="../media/image11.jpg"/><Relationship Id="rId6" Type="http://schemas.openxmlformats.org/officeDocument/2006/relationships/image" Target="../media/image4.jpg"/><Relationship Id="rId7" Type="http://schemas.openxmlformats.org/officeDocument/2006/relationships/image" Target="../media/image3.jpg"/><Relationship Id="rId8"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25.jpg"/><Relationship Id="rId4" Type="http://schemas.openxmlformats.org/officeDocument/2006/relationships/image" Target="../media/image113.jpg"/><Relationship Id="rId9" Type="http://schemas.openxmlformats.org/officeDocument/2006/relationships/image" Target="../media/image127.jpg"/><Relationship Id="rId5" Type="http://schemas.openxmlformats.org/officeDocument/2006/relationships/image" Target="../media/image121.jpg"/><Relationship Id="rId6" Type="http://schemas.openxmlformats.org/officeDocument/2006/relationships/image" Target="../media/image123.png"/><Relationship Id="rId7" Type="http://schemas.openxmlformats.org/officeDocument/2006/relationships/image" Target="../media/image129.jpg"/><Relationship Id="rId8" Type="http://schemas.openxmlformats.org/officeDocument/2006/relationships/image" Target="../media/image128.jpg"/><Relationship Id="rId11" Type="http://schemas.openxmlformats.org/officeDocument/2006/relationships/image" Target="../media/image130.jpg"/><Relationship Id="rId10" Type="http://schemas.openxmlformats.org/officeDocument/2006/relationships/image" Target="../media/image5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3.jpg"/><Relationship Id="rId4" Type="http://schemas.openxmlformats.org/officeDocument/2006/relationships/image" Target="../media/image75.jpg"/><Relationship Id="rId5" Type="http://schemas.openxmlformats.org/officeDocument/2006/relationships/image" Target="../media/image70.jpg"/><Relationship Id="rId6" Type="http://schemas.openxmlformats.org/officeDocument/2006/relationships/image" Target="../media/image68.jpg"/><Relationship Id="rId7" Type="http://schemas.openxmlformats.org/officeDocument/2006/relationships/image" Target="../media/image7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7.jpg"/><Relationship Id="rId4" Type="http://schemas.openxmlformats.org/officeDocument/2006/relationships/image" Target="../media/image66.jpg"/><Relationship Id="rId5" Type="http://schemas.openxmlformats.org/officeDocument/2006/relationships/image" Target="../media/image134.jpg"/><Relationship Id="rId6"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5.jpg"/><Relationship Id="rId4" Type="http://schemas.openxmlformats.org/officeDocument/2006/relationships/image" Target="../media/image1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4.png"/><Relationship Id="rId4" Type="http://schemas.openxmlformats.org/officeDocument/2006/relationships/image" Target="../media/image136.png"/><Relationship Id="rId5" Type="http://schemas.openxmlformats.org/officeDocument/2006/relationships/image" Target="../media/image131.png"/><Relationship Id="rId6" Type="http://schemas.openxmlformats.org/officeDocument/2006/relationships/image" Target="../media/image1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3.jpg"/><Relationship Id="rId4" Type="http://schemas.openxmlformats.org/officeDocument/2006/relationships/image" Target="../media/image75.jpg"/><Relationship Id="rId5" Type="http://schemas.openxmlformats.org/officeDocument/2006/relationships/image" Target="../media/image70.jpg"/><Relationship Id="rId6" Type="http://schemas.openxmlformats.org/officeDocument/2006/relationships/image" Target="../media/image68.jpg"/><Relationship Id="rId7" Type="http://schemas.openxmlformats.org/officeDocument/2006/relationships/image" Target="../media/image7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47.png"/><Relationship Id="rId4" Type="http://schemas.openxmlformats.org/officeDocument/2006/relationships/image" Target="../media/image139.jpg"/><Relationship Id="rId5" Type="http://schemas.openxmlformats.org/officeDocument/2006/relationships/image" Target="../media/image1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3.jp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9.jp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1"/>
          <p:cNvSpPr txBox="1"/>
          <p:nvPr>
            <p:ph type="ctrTitle"/>
          </p:nvPr>
        </p:nvSpPr>
        <p:spPr>
          <a:xfrm>
            <a:off x="1565500" y="865349"/>
            <a:ext cx="9060900" cy="1554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2600"/>
              <a:t>Advances in Marker Assisted and Genomic Selection in the North </a:t>
            </a:r>
            <a:r>
              <a:rPr lang="en-US" sz="2600"/>
              <a:t>Carolina </a:t>
            </a:r>
            <a:r>
              <a:rPr lang="en-US" sz="2600"/>
              <a:t>State University Sweetpotato Breeding Program</a:t>
            </a:r>
            <a:endParaRPr sz="2600"/>
          </a:p>
        </p:txBody>
      </p:sp>
      <p:sp>
        <p:nvSpPr>
          <p:cNvPr id="229" name="Google Shape;229;p41"/>
          <p:cNvSpPr txBox="1"/>
          <p:nvPr>
            <p:ph idx="1" type="subTitle"/>
          </p:nvPr>
        </p:nvSpPr>
        <p:spPr>
          <a:xfrm>
            <a:off x="2895600" y="2504800"/>
            <a:ext cx="6400800" cy="19443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00000"/>
              </a:lnSpc>
              <a:spcBef>
                <a:spcPts val="0"/>
              </a:spcBef>
              <a:spcAft>
                <a:spcPts val="0"/>
              </a:spcAft>
              <a:buClr>
                <a:srgbClr val="888888"/>
              </a:buClr>
              <a:buSzPct val="100000"/>
              <a:buNone/>
            </a:pPr>
            <a:r>
              <a:t/>
            </a:r>
            <a:endParaRPr b="1" sz="2000">
              <a:solidFill>
                <a:schemeClr val="dk1"/>
              </a:solidFill>
            </a:endParaRPr>
          </a:p>
          <a:p>
            <a:pPr indent="0" lvl="0" marL="0" rtl="0" algn="ctr">
              <a:lnSpc>
                <a:spcPct val="100000"/>
              </a:lnSpc>
              <a:spcBef>
                <a:spcPts val="400"/>
              </a:spcBef>
              <a:spcAft>
                <a:spcPts val="0"/>
              </a:spcAft>
              <a:buClr>
                <a:srgbClr val="888888"/>
              </a:buClr>
              <a:buSzPct val="100000"/>
              <a:buNone/>
            </a:pPr>
            <a:r>
              <a:rPr b="1" lang="en-US" sz="2000">
                <a:solidFill>
                  <a:schemeClr val="dk1"/>
                </a:solidFill>
              </a:rPr>
              <a:t>Simon Fraher, MS, PhD student</a:t>
            </a:r>
            <a:endParaRPr b="1" sz="2000">
              <a:solidFill>
                <a:schemeClr val="dk1"/>
              </a:solidFill>
            </a:endParaRPr>
          </a:p>
          <a:p>
            <a:pPr indent="0" lvl="0" marL="0" rtl="0" algn="ctr">
              <a:lnSpc>
                <a:spcPct val="100000"/>
              </a:lnSpc>
              <a:spcBef>
                <a:spcPts val="400"/>
              </a:spcBef>
              <a:spcAft>
                <a:spcPts val="0"/>
              </a:spcAft>
              <a:buClr>
                <a:srgbClr val="888888"/>
              </a:buClr>
              <a:buSzPct val="100000"/>
              <a:buNone/>
            </a:pPr>
            <a:r>
              <a:t/>
            </a:r>
            <a:endParaRPr b="1" sz="2000">
              <a:solidFill>
                <a:schemeClr val="dk1"/>
              </a:solidFill>
            </a:endParaRPr>
          </a:p>
          <a:p>
            <a:pPr indent="0" lvl="0" marL="0" rtl="0" algn="ctr">
              <a:lnSpc>
                <a:spcPct val="100000"/>
              </a:lnSpc>
              <a:spcBef>
                <a:spcPts val="400"/>
              </a:spcBef>
              <a:spcAft>
                <a:spcPts val="0"/>
              </a:spcAft>
              <a:buClr>
                <a:srgbClr val="888888"/>
              </a:buClr>
              <a:buSzPct val="100000"/>
              <a:buNone/>
            </a:pPr>
            <a:r>
              <a:t/>
            </a:r>
            <a:endParaRPr b="1" sz="2000">
              <a:solidFill>
                <a:schemeClr val="dk1"/>
              </a:solidFill>
            </a:endParaRPr>
          </a:p>
          <a:p>
            <a:pPr indent="0" lvl="0" marL="0" rtl="0" algn="ctr">
              <a:lnSpc>
                <a:spcPct val="100000"/>
              </a:lnSpc>
              <a:spcBef>
                <a:spcPts val="240"/>
              </a:spcBef>
              <a:spcAft>
                <a:spcPts val="0"/>
              </a:spcAft>
              <a:buClr>
                <a:srgbClr val="888888"/>
              </a:buClr>
              <a:buSzPct val="88235"/>
              <a:buNone/>
            </a:pPr>
            <a:r>
              <a:rPr lang="en-US" sz="1360">
                <a:solidFill>
                  <a:schemeClr val="dk1"/>
                </a:solidFill>
              </a:rPr>
              <a:t>Simon Fraher, Bonny Oloka, Gabriel de Siqueira Gesteira, </a:t>
            </a:r>
            <a:r>
              <a:rPr lang="en-US" sz="1360">
                <a:solidFill>
                  <a:schemeClr val="dk1"/>
                </a:solidFill>
              </a:rPr>
              <a:t>Guilherme da Silva Pereira, Zhao-Bang Zeng, </a:t>
            </a:r>
            <a:r>
              <a:rPr lang="en-US" sz="1360">
                <a:solidFill>
                  <a:schemeClr val="dk1"/>
                </a:solidFill>
              </a:rPr>
              <a:t>Marcelo Mollinari, Adrienne Gorny, G. Craig Yencho. North Carolina State University, Raleigh, NC.</a:t>
            </a:r>
            <a:endParaRPr sz="1360">
              <a:solidFill>
                <a:schemeClr val="dk1"/>
              </a:solidFill>
            </a:endParaRPr>
          </a:p>
          <a:p>
            <a:pPr indent="0" lvl="0" marL="0" rtl="0" algn="ctr">
              <a:lnSpc>
                <a:spcPct val="100000"/>
              </a:lnSpc>
              <a:spcBef>
                <a:spcPts val="240"/>
              </a:spcBef>
              <a:spcAft>
                <a:spcPts val="0"/>
              </a:spcAft>
              <a:buClr>
                <a:srgbClr val="888888"/>
              </a:buClr>
              <a:buSzPct val="88235"/>
              <a:buNone/>
            </a:pPr>
            <a:r>
              <a:t/>
            </a:r>
            <a:endParaRPr sz="1360">
              <a:solidFill>
                <a:schemeClr val="dk1"/>
              </a:solidFill>
            </a:endParaRPr>
          </a:p>
          <a:p>
            <a:pPr indent="0" lvl="0" marL="0" rtl="0" algn="ctr">
              <a:lnSpc>
                <a:spcPct val="100000"/>
              </a:lnSpc>
              <a:spcBef>
                <a:spcPts val="240"/>
              </a:spcBef>
              <a:spcAft>
                <a:spcPts val="0"/>
              </a:spcAft>
              <a:buClr>
                <a:srgbClr val="888888"/>
              </a:buClr>
              <a:buSzPct val="88235"/>
              <a:buNone/>
            </a:pPr>
            <a:r>
              <a:rPr lang="en-US" sz="1360">
                <a:solidFill>
                  <a:schemeClr val="dk1"/>
                </a:solidFill>
              </a:rPr>
              <a:t>North</a:t>
            </a:r>
            <a:r>
              <a:rPr lang="en-US" sz="1360">
                <a:solidFill>
                  <a:schemeClr val="dk1"/>
                </a:solidFill>
              </a:rPr>
              <a:t> Carolina State University</a:t>
            </a:r>
            <a:endParaRPr sz="2560">
              <a:solidFill>
                <a:schemeClr val="dk1"/>
              </a:solidFill>
            </a:endParaRPr>
          </a:p>
          <a:p>
            <a:pPr indent="0" lvl="0" marL="0" rtl="0" algn="ctr">
              <a:lnSpc>
                <a:spcPct val="100000"/>
              </a:lnSpc>
              <a:spcBef>
                <a:spcPts val="240"/>
              </a:spcBef>
              <a:spcAft>
                <a:spcPts val="0"/>
              </a:spcAft>
              <a:buClr>
                <a:srgbClr val="888888"/>
              </a:buClr>
              <a:buSzPct val="88235"/>
              <a:buNone/>
            </a:pPr>
            <a:r>
              <a:rPr lang="en-US" sz="1360">
                <a:solidFill>
                  <a:schemeClr val="dk1"/>
                </a:solidFill>
              </a:rPr>
              <a:t>Horticulture Science – Sweetpotato Breeding</a:t>
            </a:r>
            <a:endParaRPr sz="2560">
              <a:solidFill>
                <a:schemeClr val="dk1"/>
              </a:solidFill>
            </a:endParaRPr>
          </a:p>
          <a:p>
            <a:pPr indent="0" lvl="0" marL="0" rtl="0" algn="ctr">
              <a:lnSpc>
                <a:spcPct val="100000"/>
              </a:lnSpc>
              <a:spcBef>
                <a:spcPts val="240"/>
              </a:spcBef>
              <a:spcAft>
                <a:spcPts val="0"/>
              </a:spcAft>
              <a:buClr>
                <a:srgbClr val="888888"/>
              </a:buClr>
              <a:buSzPct val="88235"/>
              <a:buNone/>
            </a:pPr>
            <a:r>
              <a:rPr lang="en-US" sz="1360">
                <a:solidFill>
                  <a:schemeClr val="dk1"/>
                </a:solidFill>
              </a:rPr>
              <a:t>Tools for Polyploids 2024 Conference</a:t>
            </a:r>
            <a:endParaRPr sz="2560">
              <a:solidFill>
                <a:schemeClr val="dk1"/>
              </a:solidFill>
            </a:endParaRPr>
          </a:p>
          <a:p>
            <a:pPr indent="0" lvl="0" marL="0" rtl="0" algn="ctr">
              <a:lnSpc>
                <a:spcPct val="100000"/>
              </a:lnSpc>
              <a:spcBef>
                <a:spcPts val="240"/>
              </a:spcBef>
              <a:spcAft>
                <a:spcPts val="0"/>
              </a:spcAft>
              <a:buClr>
                <a:srgbClr val="888888"/>
              </a:buClr>
              <a:buSzPct val="88235"/>
              <a:buNone/>
            </a:pPr>
            <a:r>
              <a:rPr lang="en-US" sz="1360">
                <a:solidFill>
                  <a:schemeClr val="dk1"/>
                </a:solidFill>
              </a:rPr>
              <a:t>1.11.24 San Diego, CA</a:t>
            </a:r>
            <a:endParaRPr sz="2560">
              <a:solidFill>
                <a:schemeClr val="dk1"/>
              </a:solidFill>
            </a:endParaRPr>
          </a:p>
        </p:txBody>
      </p:sp>
      <p:pic>
        <p:nvPicPr>
          <p:cNvPr descr="SweetGAINS Africa - International Potato Center" id="230" name="Google Shape;230;p41"/>
          <p:cNvPicPr preferRelativeResize="0"/>
          <p:nvPr/>
        </p:nvPicPr>
        <p:blipFill rotWithShape="1">
          <a:blip r:embed="rId3">
            <a:alphaModFix/>
          </a:blip>
          <a:srcRect b="0" l="0" r="0" t="0"/>
          <a:stretch/>
        </p:blipFill>
        <p:spPr>
          <a:xfrm>
            <a:off x="543488" y="5466025"/>
            <a:ext cx="1604000" cy="1054075"/>
          </a:xfrm>
          <a:prstGeom prst="rect">
            <a:avLst/>
          </a:prstGeom>
          <a:solidFill>
            <a:schemeClr val="lt1"/>
          </a:solidFill>
          <a:ln>
            <a:noFill/>
          </a:ln>
        </p:spPr>
      </p:pic>
      <p:pic>
        <p:nvPicPr>
          <p:cNvPr descr="North Carolina Crop Improvement Association (NCCIA)" id="231" name="Google Shape;231;p41"/>
          <p:cNvPicPr preferRelativeResize="0"/>
          <p:nvPr/>
        </p:nvPicPr>
        <p:blipFill rotWithShape="1">
          <a:blip r:embed="rId4">
            <a:alphaModFix/>
          </a:blip>
          <a:srcRect b="0" l="0" r="0" t="0"/>
          <a:stretch/>
        </p:blipFill>
        <p:spPr>
          <a:xfrm>
            <a:off x="9714163" y="5604074"/>
            <a:ext cx="1781861" cy="810775"/>
          </a:xfrm>
          <a:prstGeom prst="rect">
            <a:avLst/>
          </a:prstGeom>
          <a:noFill/>
          <a:ln>
            <a:noFill/>
          </a:ln>
        </p:spPr>
      </p:pic>
      <p:sp>
        <p:nvSpPr>
          <p:cNvPr id="232" name="Google Shape;232;p41"/>
          <p:cNvSpPr txBox="1"/>
          <p:nvPr/>
        </p:nvSpPr>
        <p:spPr>
          <a:xfrm>
            <a:off x="1993838" y="4619032"/>
            <a:ext cx="8204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With funding from SweetGAINS funded by the Bill and Melinda Gates Foundation OPP1052983 and OPP1213329,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The NC Agricultural Foundation, Inc., the NC Crop Improvement Association and NC Foundation Seed Producers, Inc.,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and Specialty Crop Research Initiative Grant No. 2021-51181-35865 from the USDA National Institute of Food and Agriculture.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Calibri"/>
                <a:ea typeface="Calibri"/>
                <a:cs typeface="Calibri"/>
                <a:sym typeface="Calibri"/>
              </a:rPr>
              <a:t> </a:t>
            </a:r>
            <a:endParaRPr b="0" i="0" sz="1100" u="none" cap="none" strike="noStrike">
              <a:solidFill>
                <a:schemeClr val="dk1"/>
              </a:solidFill>
              <a:latin typeface="Calibri"/>
              <a:ea typeface="Calibri"/>
              <a:cs typeface="Calibri"/>
              <a:sym typeface="Calibri"/>
            </a:endParaRPr>
          </a:p>
        </p:txBody>
      </p:sp>
      <p:pic>
        <p:nvPicPr>
          <p:cNvPr id="233" name="Google Shape;233;p41"/>
          <p:cNvPicPr preferRelativeResize="0"/>
          <p:nvPr/>
        </p:nvPicPr>
        <p:blipFill rotWithShape="1">
          <a:blip r:embed="rId5">
            <a:alphaModFix/>
          </a:blip>
          <a:srcRect b="0" l="0" r="0" t="0"/>
          <a:stretch/>
        </p:blipFill>
        <p:spPr>
          <a:xfrm>
            <a:off x="2433218" y="5604074"/>
            <a:ext cx="957120" cy="810775"/>
          </a:xfrm>
          <a:prstGeom prst="rect">
            <a:avLst/>
          </a:prstGeom>
          <a:noFill/>
          <a:ln>
            <a:noFill/>
          </a:ln>
        </p:spPr>
      </p:pic>
      <p:pic>
        <p:nvPicPr>
          <p:cNvPr id="234" name="Google Shape;234;p41"/>
          <p:cNvPicPr preferRelativeResize="0"/>
          <p:nvPr/>
        </p:nvPicPr>
        <p:blipFill rotWithShape="1">
          <a:blip r:embed="rId6">
            <a:alphaModFix/>
          </a:blip>
          <a:srcRect b="0" l="0" r="0" t="0"/>
          <a:stretch/>
        </p:blipFill>
        <p:spPr>
          <a:xfrm>
            <a:off x="6896214" y="5624739"/>
            <a:ext cx="2545133" cy="769450"/>
          </a:xfrm>
          <a:prstGeom prst="rect">
            <a:avLst/>
          </a:prstGeom>
          <a:noFill/>
          <a:ln>
            <a:noFill/>
          </a:ln>
        </p:spPr>
      </p:pic>
      <p:pic>
        <p:nvPicPr>
          <p:cNvPr id="235" name="Google Shape;235;p41"/>
          <p:cNvPicPr preferRelativeResize="0"/>
          <p:nvPr/>
        </p:nvPicPr>
        <p:blipFill rotWithShape="1">
          <a:blip r:embed="rId7">
            <a:alphaModFix/>
          </a:blip>
          <a:srcRect b="0" l="0" r="0" t="0"/>
          <a:stretch/>
        </p:blipFill>
        <p:spPr>
          <a:xfrm>
            <a:off x="3769599" y="5604086"/>
            <a:ext cx="1275374" cy="810757"/>
          </a:xfrm>
          <a:prstGeom prst="rect">
            <a:avLst/>
          </a:prstGeom>
          <a:noFill/>
          <a:ln>
            <a:noFill/>
          </a:ln>
        </p:spPr>
      </p:pic>
      <p:pic>
        <p:nvPicPr>
          <p:cNvPr id="236" name="Google Shape;236;p41"/>
          <p:cNvPicPr preferRelativeResize="0"/>
          <p:nvPr/>
        </p:nvPicPr>
        <p:blipFill rotWithShape="1">
          <a:blip r:embed="rId8">
            <a:alphaModFix/>
          </a:blip>
          <a:srcRect b="0" l="0" r="0" t="0"/>
          <a:stretch/>
        </p:blipFill>
        <p:spPr>
          <a:xfrm>
            <a:off x="5270564" y="5624748"/>
            <a:ext cx="1352820" cy="769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graphicFrame>
        <p:nvGraphicFramePr>
          <p:cNvPr id="346" name="Google Shape;346;p50"/>
          <p:cNvGraphicFramePr/>
          <p:nvPr/>
        </p:nvGraphicFramePr>
        <p:xfrm>
          <a:off x="758275" y="2194050"/>
          <a:ext cx="3000000" cy="3000000"/>
        </p:xfrm>
        <a:graphic>
          <a:graphicData uri="http://schemas.openxmlformats.org/drawingml/2006/table">
            <a:tbl>
              <a:tblPr>
                <a:noFill/>
                <a:tableStyleId>{EE9A6BC8-9206-47E8-9D7C-E2FD9048BE62}</a:tableStyleId>
              </a:tblPr>
              <a:tblGrid>
                <a:gridCol w="624825"/>
                <a:gridCol w="697700"/>
                <a:gridCol w="687300"/>
                <a:gridCol w="687300"/>
                <a:gridCol w="687300"/>
                <a:gridCol w="687300"/>
                <a:gridCol w="687300"/>
              </a:tblGrid>
              <a:tr h="359300">
                <a:tc>
                  <a:txBody>
                    <a:bodyPr/>
                    <a:lstStyle/>
                    <a:p>
                      <a:pPr indent="0" lvl="0" marL="0" rtl="0" algn="ctr">
                        <a:spcBef>
                          <a:spcPts val="0"/>
                        </a:spcBef>
                        <a:spcAft>
                          <a:spcPts val="0"/>
                        </a:spcAft>
                        <a:buNone/>
                      </a:pPr>
                      <a:r>
                        <a:rPr lang="en-US" sz="1500">
                          <a:latin typeface="Calibri"/>
                          <a:ea typeface="Calibri"/>
                          <a:cs typeface="Calibri"/>
                          <a:sym typeface="Calibri"/>
                        </a:rPr>
                        <a:t> </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lnB cap="flat" cmpd="sng" w="126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bl>
          </a:graphicData>
        </a:graphic>
      </p:graphicFrame>
      <p:graphicFrame>
        <p:nvGraphicFramePr>
          <p:cNvPr id="347" name="Google Shape;347;p50"/>
          <p:cNvGraphicFramePr/>
          <p:nvPr/>
        </p:nvGraphicFramePr>
        <p:xfrm>
          <a:off x="6096075" y="2194050"/>
          <a:ext cx="3000000" cy="3000000"/>
        </p:xfrm>
        <a:graphic>
          <a:graphicData uri="http://schemas.openxmlformats.org/drawingml/2006/table">
            <a:tbl>
              <a:tblPr>
                <a:noFill/>
                <a:tableStyleId>{EE9A6BC8-9206-47E8-9D7C-E2FD9048BE62}</a:tableStyleId>
              </a:tblPr>
              <a:tblGrid>
                <a:gridCol w="609500"/>
                <a:gridCol w="729225"/>
                <a:gridCol w="729225"/>
                <a:gridCol w="729225"/>
                <a:gridCol w="729225"/>
                <a:gridCol w="729225"/>
                <a:gridCol w="729225"/>
              </a:tblGrid>
              <a:tr h="359300">
                <a:tc>
                  <a:txBody>
                    <a:bodyPr/>
                    <a:lstStyle/>
                    <a:p>
                      <a:pPr indent="0" lvl="0" marL="0" rtl="0" algn="ctr">
                        <a:spcBef>
                          <a:spcPts val="0"/>
                        </a:spcBef>
                        <a:spcAft>
                          <a:spcPts val="0"/>
                        </a:spcAft>
                        <a:buNone/>
                      </a:pPr>
                      <a:r>
                        <a:rPr lang="en-US" sz="1500">
                          <a:latin typeface="Calibri"/>
                          <a:ea typeface="Calibri"/>
                          <a:cs typeface="Calibri"/>
                          <a:sym typeface="Calibri"/>
                        </a:rPr>
                        <a:t> </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lnB cap="flat" cmpd="sng" w="126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FFD966"/>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r h="359300">
                <a:tc>
                  <a:txBody>
                    <a:bodyPr/>
                    <a:lstStyle/>
                    <a:p>
                      <a:pPr indent="0" lvl="0" marL="0" rtl="0" algn="ctr">
                        <a:spcBef>
                          <a:spcPts val="0"/>
                        </a:spcBef>
                        <a:spcAft>
                          <a:spcPts val="0"/>
                        </a:spcAft>
                        <a:buNone/>
                      </a:pPr>
                      <a:r>
                        <a:rPr lang="en-US" sz="1500">
                          <a:latin typeface="Calibri"/>
                          <a:ea typeface="Calibri"/>
                          <a:cs typeface="Calibri"/>
                          <a:sym typeface="Calibri"/>
                        </a:rPr>
                        <a:t>gGG</a:t>
                      </a:r>
                      <a:endParaRPr sz="15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500">
                          <a:latin typeface="Calibri"/>
                          <a:ea typeface="Calibri"/>
                          <a:cs typeface="Calibri"/>
                          <a:sym typeface="Calibri"/>
                        </a:rPr>
                        <a:t>gGGggg</a:t>
                      </a:r>
                      <a:endParaRPr sz="1500">
                        <a:latin typeface="Calibri"/>
                        <a:ea typeface="Calibri"/>
                        <a:cs typeface="Calibri"/>
                        <a:sym typeface="Calibri"/>
                      </a:endParaRPr>
                    </a:p>
                  </a:txBody>
                  <a:tcPr marT="9525" marB="91425" marR="9525" marL="9525" anchor="b">
                    <a:solidFill>
                      <a:srgbClr val="A9D08E"/>
                    </a:solidFill>
                  </a:tcPr>
                </a:tc>
              </a:tr>
            </a:tbl>
          </a:graphicData>
        </a:graphic>
      </p:graphicFrame>
      <p:sp>
        <p:nvSpPr>
          <p:cNvPr id="348" name="Google Shape;348;p50"/>
          <p:cNvSpPr txBox="1"/>
          <p:nvPr/>
        </p:nvSpPr>
        <p:spPr>
          <a:xfrm>
            <a:off x="1746894" y="1277775"/>
            <a:ext cx="30831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lang="en-US" sz="2300">
                <a:solidFill>
                  <a:schemeClr val="dk1"/>
                </a:solidFill>
                <a:latin typeface="Calibri"/>
                <a:ea typeface="Calibri"/>
                <a:cs typeface="Calibri"/>
                <a:sym typeface="Calibri"/>
              </a:rPr>
              <a:t>Dosage of 2:</a:t>
            </a:r>
            <a:endParaRPr b="1" sz="23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2300" u="none" cap="none" strike="noStrike">
                <a:solidFill>
                  <a:srgbClr val="00B050"/>
                </a:solidFill>
                <a:latin typeface="Calibri"/>
                <a:ea typeface="Calibri"/>
                <a:cs typeface="Calibri"/>
                <a:sym typeface="Calibri"/>
              </a:rPr>
              <a:t>GG</a:t>
            </a:r>
            <a:r>
              <a:rPr b="0" i="0" lang="en-US" sz="2300" u="none" cap="none" strike="noStrike">
                <a:solidFill>
                  <a:srgbClr val="FFCC00"/>
                </a:solidFill>
                <a:latin typeface="Calibri"/>
                <a:ea typeface="Calibri"/>
                <a:cs typeface="Calibri"/>
                <a:sym typeface="Calibri"/>
              </a:rPr>
              <a:t>gggg</a:t>
            </a:r>
            <a:r>
              <a:rPr lang="en-US" sz="2300">
                <a:solidFill>
                  <a:schemeClr val="dk1"/>
                </a:solidFill>
                <a:latin typeface="Calibri"/>
                <a:ea typeface="Calibri"/>
                <a:cs typeface="Calibri"/>
                <a:sym typeface="Calibri"/>
              </a:rPr>
              <a:t> x </a:t>
            </a:r>
            <a:r>
              <a:rPr lang="en-US" sz="2300">
                <a:solidFill>
                  <a:srgbClr val="FFCC00"/>
                </a:solidFill>
                <a:latin typeface="Calibri"/>
                <a:ea typeface="Calibri"/>
                <a:cs typeface="Calibri"/>
                <a:sym typeface="Calibri"/>
              </a:rPr>
              <a:t>gggggg</a:t>
            </a:r>
            <a:endParaRPr b="0" i="0" sz="1900" u="none" cap="none" strike="noStrike">
              <a:solidFill>
                <a:srgbClr val="000000"/>
              </a:solidFill>
              <a:latin typeface="Arial"/>
              <a:ea typeface="Arial"/>
              <a:cs typeface="Arial"/>
              <a:sym typeface="Arial"/>
            </a:endParaRPr>
          </a:p>
        </p:txBody>
      </p:sp>
      <p:sp>
        <p:nvSpPr>
          <p:cNvPr id="349" name="Google Shape;349;p50"/>
          <p:cNvSpPr txBox="1"/>
          <p:nvPr/>
        </p:nvSpPr>
        <p:spPr>
          <a:xfrm>
            <a:off x="7046944" y="1277775"/>
            <a:ext cx="30831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lang="en-US" sz="2300">
                <a:solidFill>
                  <a:schemeClr val="dk1"/>
                </a:solidFill>
                <a:latin typeface="Calibri"/>
                <a:ea typeface="Calibri"/>
                <a:cs typeface="Calibri"/>
                <a:sym typeface="Calibri"/>
              </a:rPr>
              <a:t>Dosage of 3:</a:t>
            </a:r>
            <a:endParaRPr b="1" sz="23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2300" u="none" cap="none" strike="noStrike">
                <a:solidFill>
                  <a:srgbClr val="00B050"/>
                </a:solidFill>
                <a:latin typeface="Calibri"/>
                <a:ea typeface="Calibri"/>
                <a:cs typeface="Calibri"/>
                <a:sym typeface="Calibri"/>
              </a:rPr>
              <a:t>GGG</a:t>
            </a:r>
            <a:r>
              <a:rPr b="0" i="0" lang="en-US" sz="2300" u="none" cap="none" strike="noStrike">
                <a:solidFill>
                  <a:srgbClr val="FFCC00"/>
                </a:solidFill>
                <a:latin typeface="Calibri"/>
                <a:ea typeface="Calibri"/>
                <a:cs typeface="Calibri"/>
                <a:sym typeface="Calibri"/>
              </a:rPr>
              <a:t>ggg</a:t>
            </a:r>
            <a:r>
              <a:rPr lang="en-US" sz="2300">
                <a:solidFill>
                  <a:schemeClr val="dk1"/>
                </a:solidFill>
                <a:latin typeface="Calibri"/>
                <a:ea typeface="Calibri"/>
                <a:cs typeface="Calibri"/>
                <a:sym typeface="Calibri"/>
              </a:rPr>
              <a:t> x </a:t>
            </a:r>
            <a:r>
              <a:rPr lang="en-US" sz="2300">
                <a:solidFill>
                  <a:srgbClr val="FFCC00"/>
                </a:solidFill>
                <a:latin typeface="Calibri"/>
                <a:ea typeface="Calibri"/>
                <a:cs typeface="Calibri"/>
                <a:sym typeface="Calibri"/>
              </a:rPr>
              <a:t>gggggg</a:t>
            </a:r>
            <a:endParaRPr b="0" i="0" sz="1900" u="none" cap="none" strike="noStrike">
              <a:solidFill>
                <a:srgbClr val="000000"/>
              </a:solidFill>
              <a:latin typeface="Arial"/>
              <a:ea typeface="Arial"/>
              <a:cs typeface="Arial"/>
              <a:sym typeface="Arial"/>
            </a:endParaRPr>
          </a:p>
        </p:txBody>
      </p:sp>
      <p:sp>
        <p:nvSpPr>
          <p:cNvPr id="350" name="Google Shape;350;p50"/>
          <p:cNvSpPr txBox="1"/>
          <p:nvPr/>
        </p:nvSpPr>
        <p:spPr>
          <a:xfrm>
            <a:off x="7380546" y="5040350"/>
            <a:ext cx="31644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n-US" sz="2100" u="none" cap="none" strike="noStrike">
                <a:solidFill>
                  <a:schemeClr val="dk1"/>
                </a:solidFill>
                <a:latin typeface="Calibri"/>
                <a:ea typeface="Calibri"/>
                <a:cs typeface="Calibri"/>
                <a:sym typeface="Calibri"/>
              </a:rPr>
              <a:t>30/36 resistant</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2100" u="none" cap="none" strike="noStrike">
                <a:solidFill>
                  <a:schemeClr val="dk1"/>
                </a:solidFill>
                <a:highlight>
                  <a:srgbClr val="FFCC00"/>
                </a:highlight>
                <a:latin typeface="Calibri"/>
                <a:ea typeface="Calibri"/>
                <a:cs typeface="Calibri"/>
                <a:sym typeface="Calibri"/>
              </a:rPr>
              <a:t>83%</a:t>
            </a:r>
            <a:r>
              <a:rPr b="0" i="0" lang="en-US" sz="2100" u="none" cap="none" strike="noStrike">
                <a:solidFill>
                  <a:schemeClr val="dk1"/>
                </a:solidFill>
                <a:latin typeface="Calibri"/>
                <a:ea typeface="Calibri"/>
                <a:cs typeface="Calibri"/>
                <a:sym typeface="Calibri"/>
              </a:rPr>
              <a:t> resistant progenies</a:t>
            </a:r>
            <a:endParaRPr b="0" i="0" sz="2100" u="none" cap="none" strike="noStrike">
              <a:solidFill>
                <a:srgbClr val="000000"/>
              </a:solidFill>
              <a:latin typeface="Arial"/>
              <a:ea typeface="Arial"/>
              <a:cs typeface="Arial"/>
              <a:sym typeface="Arial"/>
            </a:endParaRPr>
          </a:p>
        </p:txBody>
      </p:sp>
      <p:sp>
        <p:nvSpPr>
          <p:cNvPr id="351" name="Google Shape;351;p50"/>
          <p:cNvSpPr txBox="1"/>
          <p:nvPr/>
        </p:nvSpPr>
        <p:spPr>
          <a:xfrm>
            <a:off x="1555596" y="5040350"/>
            <a:ext cx="31644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lang="en-US" sz="2100">
                <a:solidFill>
                  <a:schemeClr val="dk1"/>
                </a:solidFill>
                <a:latin typeface="Calibri"/>
                <a:ea typeface="Calibri"/>
                <a:cs typeface="Calibri"/>
                <a:sym typeface="Calibri"/>
              </a:rPr>
              <a:t>24</a:t>
            </a:r>
            <a:r>
              <a:rPr b="0" i="0" lang="en-US" sz="2100" u="none" cap="none" strike="noStrike">
                <a:solidFill>
                  <a:schemeClr val="dk1"/>
                </a:solidFill>
                <a:latin typeface="Calibri"/>
                <a:ea typeface="Calibri"/>
                <a:cs typeface="Calibri"/>
                <a:sym typeface="Calibri"/>
              </a:rPr>
              <a:t>/36 resistant</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lang="en-US" sz="2100">
                <a:solidFill>
                  <a:schemeClr val="dk1"/>
                </a:solidFill>
                <a:highlight>
                  <a:srgbClr val="FFCC00"/>
                </a:highlight>
                <a:latin typeface="Calibri"/>
                <a:ea typeface="Calibri"/>
                <a:cs typeface="Calibri"/>
                <a:sym typeface="Calibri"/>
              </a:rPr>
              <a:t>67</a:t>
            </a:r>
            <a:r>
              <a:rPr b="0" i="0" lang="en-US" sz="2100" u="none" cap="none" strike="noStrike">
                <a:solidFill>
                  <a:schemeClr val="dk1"/>
                </a:solidFill>
                <a:highlight>
                  <a:srgbClr val="FFCC00"/>
                </a:highlight>
                <a:latin typeface="Calibri"/>
                <a:ea typeface="Calibri"/>
                <a:cs typeface="Calibri"/>
                <a:sym typeface="Calibri"/>
              </a:rPr>
              <a:t>%</a:t>
            </a:r>
            <a:r>
              <a:rPr b="0" i="0" lang="en-US" sz="2100" u="none" cap="none" strike="noStrike">
                <a:solidFill>
                  <a:schemeClr val="dk1"/>
                </a:solidFill>
                <a:latin typeface="Calibri"/>
                <a:ea typeface="Calibri"/>
                <a:cs typeface="Calibri"/>
                <a:sym typeface="Calibri"/>
              </a:rPr>
              <a:t> resistant progenies</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1"/>
          <p:cNvSpPr txBox="1"/>
          <p:nvPr/>
        </p:nvSpPr>
        <p:spPr>
          <a:xfrm>
            <a:off x="4620602" y="5822975"/>
            <a:ext cx="2950800" cy="41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n-US" sz="2100" u="none" cap="none" strike="noStrike">
                <a:solidFill>
                  <a:schemeClr val="dk1"/>
                </a:solidFill>
                <a:highlight>
                  <a:srgbClr val="00FF00"/>
                </a:highlight>
                <a:latin typeface="Calibri"/>
                <a:ea typeface="Calibri"/>
                <a:cs typeface="Calibri"/>
                <a:sym typeface="Calibri"/>
              </a:rPr>
              <a:t>100%</a:t>
            </a:r>
            <a:r>
              <a:rPr b="0" i="0" lang="en-US" sz="2100" u="none" cap="none" strike="noStrike">
                <a:solidFill>
                  <a:schemeClr val="dk1"/>
                </a:solidFill>
                <a:latin typeface="Calibri"/>
                <a:ea typeface="Calibri"/>
                <a:cs typeface="Calibri"/>
                <a:sym typeface="Calibri"/>
              </a:rPr>
              <a:t> resistant progeny</a:t>
            </a:r>
            <a:endParaRPr b="0" i="0" sz="1700" u="none" cap="none" strike="noStrike">
              <a:solidFill>
                <a:srgbClr val="000000"/>
              </a:solidFill>
              <a:latin typeface="Arial"/>
              <a:ea typeface="Arial"/>
              <a:cs typeface="Arial"/>
              <a:sym typeface="Arial"/>
            </a:endParaRPr>
          </a:p>
        </p:txBody>
      </p:sp>
      <p:graphicFrame>
        <p:nvGraphicFramePr>
          <p:cNvPr id="358" name="Google Shape;358;p51"/>
          <p:cNvGraphicFramePr/>
          <p:nvPr/>
        </p:nvGraphicFramePr>
        <p:xfrm>
          <a:off x="2545125" y="2073450"/>
          <a:ext cx="3000000" cy="3000000"/>
        </p:xfrm>
        <a:graphic>
          <a:graphicData uri="http://schemas.openxmlformats.org/drawingml/2006/table">
            <a:tbl>
              <a:tblPr>
                <a:noFill/>
                <a:tableStyleId>{EE9A6BC8-9206-47E8-9D7C-E2FD9048BE62}</a:tableStyleId>
              </a:tblPr>
              <a:tblGrid>
                <a:gridCol w="868375"/>
                <a:gridCol w="1038900"/>
                <a:gridCol w="1038900"/>
                <a:gridCol w="1038900"/>
                <a:gridCol w="1038900"/>
                <a:gridCol w="1038900"/>
                <a:gridCol w="1038900"/>
              </a:tblGrid>
              <a:tr h="468075">
                <a:tc>
                  <a:txBody>
                    <a:bodyPr/>
                    <a:lstStyle/>
                    <a:p>
                      <a:pPr indent="0" lvl="0" marL="0" rtl="0" algn="ctr">
                        <a:spcBef>
                          <a:spcPts val="0"/>
                        </a:spcBef>
                        <a:spcAft>
                          <a:spcPts val="0"/>
                        </a:spcAft>
                        <a:buNone/>
                      </a:pPr>
                      <a:r>
                        <a:rPr lang="en-US" sz="1900">
                          <a:latin typeface="Calibri"/>
                          <a:ea typeface="Calibri"/>
                          <a:cs typeface="Calibri"/>
                          <a:sym typeface="Calibri"/>
                        </a:rPr>
                        <a:t> </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lnB cap="flat" cmpd="sng" w="126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B cap="flat" cmpd="sng" w="12650">
                      <a:solidFill>
                        <a:srgbClr val="000000"/>
                      </a:solidFill>
                      <a:prstDash val="solid"/>
                      <a:round/>
                      <a:headEnd len="sm" w="sm" type="none"/>
                      <a:tailEnd len="sm" w="sm" type="none"/>
                    </a:lnB>
                    <a:solidFill>
                      <a:srgbClr val="FFD966"/>
                    </a:solidFill>
                  </a:tcPr>
                </a:tc>
              </a:tr>
              <a:tr h="468075">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T cap="flat" cmpd="sng" w="12650">
                      <a:solidFill>
                        <a:srgbClr val="000000"/>
                      </a:solidFill>
                      <a:prstDash val="solid"/>
                      <a:round/>
                      <a:headEnd len="sm" w="sm" type="none"/>
                      <a:tailEnd len="sm" w="sm" type="none"/>
                    </a:lnT>
                    <a:solidFill>
                      <a:srgbClr val="A9D08E"/>
                    </a:solidFill>
                  </a:tcPr>
                </a:tc>
              </a:tr>
              <a:tr h="468075">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r>
              <a:tr h="468075">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r>
              <a:tr h="468075">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r>
              <a:tr h="468075">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r>
              <a:tr h="468075">
                <a:tc>
                  <a:txBody>
                    <a:bodyPr/>
                    <a:lstStyle/>
                    <a:p>
                      <a:pPr indent="0" lvl="0" marL="0" rtl="0" algn="ctr">
                        <a:spcBef>
                          <a:spcPts val="0"/>
                        </a:spcBef>
                        <a:spcAft>
                          <a:spcPts val="0"/>
                        </a:spcAft>
                        <a:buNone/>
                      </a:pPr>
                      <a:r>
                        <a:rPr lang="en-US" sz="1900">
                          <a:latin typeface="Calibri"/>
                          <a:ea typeface="Calibri"/>
                          <a:cs typeface="Calibri"/>
                          <a:sym typeface="Calibri"/>
                        </a:rPr>
                        <a:t>gGG</a:t>
                      </a:r>
                      <a:endParaRPr sz="1900">
                        <a:latin typeface="Calibri"/>
                        <a:ea typeface="Calibri"/>
                        <a:cs typeface="Calibri"/>
                        <a:sym typeface="Calibri"/>
                      </a:endParaRPr>
                    </a:p>
                  </a:txBody>
                  <a:tcPr marT="9525" marB="91425" marR="9525" marL="9525" anchor="b">
                    <a:lnR cap="flat" cmpd="sng" w="12650">
                      <a:solidFill>
                        <a:srgbClr val="000000"/>
                      </a:solidFill>
                      <a:prstDash val="solid"/>
                      <a:round/>
                      <a:headEnd len="sm" w="sm" type="none"/>
                      <a:tailEnd len="sm" w="sm" type="none"/>
                    </a:lnR>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lnL cap="flat" cmpd="sng" w="12650">
                      <a:solidFill>
                        <a:srgbClr val="000000"/>
                      </a:solidFill>
                      <a:prstDash val="solid"/>
                      <a:round/>
                      <a:headEnd len="sm" w="sm" type="none"/>
                      <a:tailEnd len="sm" w="sm" type="none"/>
                    </a:lnL>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c>
                  <a:txBody>
                    <a:bodyPr/>
                    <a:lstStyle/>
                    <a:p>
                      <a:pPr indent="0" lvl="0" marL="0" rtl="0" algn="ctr">
                        <a:spcBef>
                          <a:spcPts val="0"/>
                        </a:spcBef>
                        <a:spcAft>
                          <a:spcPts val="0"/>
                        </a:spcAft>
                        <a:buNone/>
                      </a:pPr>
                      <a:r>
                        <a:rPr lang="en-US" sz="1900">
                          <a:latin typeface="Calibri"/>
                          <a:ea typeface="Calibri"/>
                          <a:cs typeface="Calibri"/>
                          <a:sym typeface="Calibri"/>
                        </a:rPr>
                        <a:t>gGGggg</a:t>
                      </a:r>
                      <a:endParaRPr sz="1900">
                        <a:latin typeface="Calibri"/>
                        <a:ea typeface="Calibri"/>
                        <a:cs typeface="Calibri"/>
                        <a:sym typeface="Calibri"/>
                      </a:endParaRPr>
                    </a:p>
                  </a:txBody>
                  <a:tcPr marT="9525" marB="91425" marR="9525" marL="9525" anchor="b">
                    <a:solidFill>
                      <a:srgbClr val="A9D08E"/>
                    </a:solidFill>
                  </a:tcPr>
                </a:tc>
              </a:tr>
            </a:tbl>
          </a:graphicData>
        </a:graphic>
      </p:graphicFrame>
      <p:sp>
        <p:nvSpPr>
          <p:cNvPr id="359" name="Google Shape;359;p51"/>
          <p:cNvSpPr txBox="1"/>
          <p:nvPr/>
        </p:nvSpPr>
        <p:spPr>
          <a:xfrm>
            <a:off x="4554444" y="1096150"/>
            <a:ext cx="30831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lang="en-US" sz="2300">
                <a:solidFill>
                  <a:schemeClr val="dk1"/>
                </a:solidFill>
                <a:latin typeface="Calibri"/>
                <a:ea typeface="Calibri"/>
                <a:cs typeface="Calibri"/>
                <a:sym typeface="Calibri"/>
              </a:rPr>
              <a:t>Dosage of 4:</a:t>
            </a:r>
            <a:endParaRPr b="1" sz="23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2300" u="none" cap="none" strike="noStrike">
                <a:solidFill>
                  <a:srgbClr val="00B050"/>
                </a:solidFill>
                <a:latin typeface="Calibri"/>
                <a:ea typeface="Calibri"/>
                <a:cs typeface="Calibri"/>
                <a:sym typeface="Calibri"/>
              </a:rPr>
              <a:t>GGGG</a:t>
            </a:r>
            <a:r>
              <a:rPr b="0" i="0" lang="en-US" sz="2300" u="none" cap="none" strike="noStrike">
                <a:solidFill>
                  <a:srgbClr val="FFCC00"/>
                </a:solidFill>
                <a:latin typeface="Calibri"/>
                <a:ea typeface="Calibri"/>
                <a:cs typeface="Calibri"/>
                <a:sym typeface="Calibri"/>
              </a:rPr>
              <a:t>gg</a:t>
            </a:r>
            <a:r>
              <a:rPr lang="en-US" sz="2300">
                <a:solidFill>
                  <a:schemeClr val="dk1"/>
                </a:solidFill>
                <a:latin typeface="Calibri"/>
                <a:ea typeface="Calibri"/>
                <a:cs typeface="Calibri"/>
                <a:sym typeface="Calibri"/>
              </a:rPr>
              <a:t> x </a:t>
            </a:r>
            <a:r>
              <a:rPr lang="en-US" sz="2300">
                <a:solidFill>
                  <a:srgbClr val="FFCC00"/>
                </a:solidFill>
                <a:latin typeface="Calibri"/>
                <a:ea typeface="Calibri"/>
                <a:cs typeface="Calibri"/>
                <a:sym typeface="Calibri"/>
              </a:rPr>
              <a:t>gggggg</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building, lined, several&#10;&#10;Description automatically generated" id="364" name="Google Shape;364;p52"/>
          <p:cNvPicPr preferRelativeResize="0"/>
          <p:nvPr/>
        </p:nvPicPr>
        <p:blipFill rotWithShape="1">
          <a:blip r:embed="rId3">
            <a:alphaModFix/>
          </a:blip>
          <a:srcRect b="0" l="0" r="0" t="19382"/>
          <a:stretch/>
        </p:blipFill>
        <p:spPr>
          <a:xfrm>
            <a:off x="115074" y="2026087"/>
            <a:ext cx="4794739" cy="2899049"/>
          </a:xfrm>
          <a:prstGeom prst="rect">
            <a:avLst/>
          </a:prstGeom>
          <a:noFill/>
          <a:ln>
            <a:noFill/>
          </a:ln>
        </p:spPr>
      </p:pic>
      <p:pic>
        <p:nvPicPr>
          <p:cNvPr descr="A group of plants in a greenhouse&#10;&#10;Description automatically generated with low confidence" id="365" name="Google Shape;365;p52"/>
          <p:cNvPicPr preferRelativeResize="0"/>
          <p:nvPr/>
        </p:nvPicPr>
        <p:blipFill rotWithShape="1">
          <a:blip r:embed="rId4">
            <a:alphaModFix/>
          </a:blip>
          <a:srcRect b="15767" l="5833" r="0" t="5641"/>
          <a:stretch/>
        </p:blipFill>
        <p:spPr>
          <a:xfrm>
            <a:off x="7166809" y="2026087"/>
            <a:ext cx="4794739" cy="3001200"/>
          </a:xfrm>
          <a:prstGeom prst="rect">
            <a:avLst/>
          </a:prstGeom>
          <a:noFill/>
          <a:ln>
            <a:noFill/>
          </a:ln>
        </p:spPr>
      </p:pic>
      <p:pic>
        <p:nvPicPr>
          <p:cNvPr descr="A picture containing person, plant&#10;&#10;Description automatically generated" id="366" name="Google Shape;366;p52"/>
          <p:cNvPicPr preferRelativeResize="0"/>
          <p:nvPr/>
        </p:nvPicPr>
        <p:blipFill rotWithShape="1">
          <a:blip r:embed="rId5">
            <a:alphaModFix/>
          </a:blip>
          <a:srcRect b="0" l="7004" r="0" t="10685"/>
          <a:stretch/>
        </p:blipFill>
        <p:spPr>
          <a:xfrm rot="5400000">
            <a:off x="4695461" y="2495266"/>
            <a:ext cx="2721947" cy="1960690"/>
          </a:xfrm>
          <a:prstGeom prst="rect">
            <a:avLst/>
          </a:prstGeom>
          <a:noFill/>
          <a:ln>
            <a:noFill/>
          </a:ln>
        </p:spPr>
      </p:pic>
      <p:sp>
        <p:nvSpPr>
          <p:cNvPr id="367" name="Google Shape;367;p52"/>
          <p:cNvSpPr txBox="1"/>
          <p:nvPr>
            <p:ph type="title"/>
          </p:nvPr>
        </p:nvSpPr>
        <p:spPr>
          <a:xfrm>
            <a:off x="652909" y="856253"/>
            <a:ext cx="10972800" cy="106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Dec 2022 – Jan 2023</a:t>
            </a:r>
            <a:endParaRPr/>
          </a:p>
        </p:txBody>
      </p:sp>
      <p:sp>
        <p:nvSpPr>
          <p:cNvPr id="368" name="Google Shape;368;p52"/>
          <p:cNvSpPr txBox="1"/>
          <p:nvPr/>
        </p:nvSpPr>
        <p:spPr>
          <a:xfrm>
            <a:off x="3196350" y="5031400"/>
            <a:ext cx="57993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t>Genotyping in year 2     </a:t>
            </a:r>
            <a:r>
              <a:rPr b="1" lang="en-US" sz="2000"/>
              <a:t>&gt;</a:t>
            </a:r>
            <a:r>
              <a:rPr b="1" lang="en-US" sz="1700"/>
              <a:t>     Phenotyping in year 4-5</a:t>
            </a:r>
            <a:endParaRPr b="1" sz="1700"/>
          </a:p>
          <a:p>
            <a:pPr indent="0" lvl="0" marL="0" rtl="0" algn="l">
              <a:spcBef>
                <a:spcPts val="0"/>
              </a:spcBef>
              <a:spcAft>
                <a:spcPts val="0"/>
              </a:spcAft>
              <a:buNone/>
            </a:pPr>
            <a:r>
              <a:t/>
            </a:r>
            <a:endParaRPr b="1" sz="1700"/>
          </a:p>
          <a:p>
            <a:pPr indent="0" lvl="0" marL="0" rtl="0" algn="ctr">
              <a:spcBef>
                <a:spcPts val="0"/>
              </a:spcBef>
              <a:spcAft>
                <a:spcPts val="0"/>
              </a:spcAft>
              <a:buNone/>
            </a:pPr>
            <a:r>
              <a:rPr b="1" lang="en-US" sz="1700"/>
              <a:t>Genotyped using KASP panel </a:t>
            </a:r>
            <a:endParaRPr b="1" sz="1700"/>
          </a:p>
          <a:p>
            <a:pPr indent="0" lvl="0" marL="0" rtl="0" algn="ctr">
              <a:spcBef>
                <a:spcPts val="0"/>
              </a:spcBef>
              <a:spcAft>
                <a:spcPts val="0"/>
              </a:spcAft>
              <a:buNone/>
            </a:pPr>
            <a:r>
              <a:rPr b="1" lang="en-US" sz="1700"/>
              <a:t>M.e. 95% accurate</a:t>
            </a:r>
            <a:endParaRPr b="1" sz="1700"/>
          </a:p>
          <a:p>
            <a:pPr indent="0" lvl="0" marL="0" rtl="0" algn="ctr">
              <a:spcBef>
                <a:spcPts val="0"/>
              </a:spcBef>
              <a:spcAft>
                <a:spcPts val="0"/>
              </a:spcAft>
              <a:buNone/>
            </a:pPr>
            <a:r>
              <a:rPr b="1" lang="en-US" sz="1700"/>
              <a:t>M.i. 76% accurate</a:t>
            </a:r>
            <a:endParaRPr b="1" sz="1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3"/>
          <p:cNvSpPr txBox="1"/>
          <p:nvPr>
            <p:ph idx="1" type="body"/>
          </p:nvPr>
        </p:nvSpPr>
        <p:spPr>
          <a:xfrm>
            <a:off x="212400" y="1536633"/>
            <a:ext cx="7019100" cy="45552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i="1" lang="en-US" sz="2000"/>
              <a:t>“The most effective and efficient means of managing </a:t>
            </a:r>
            <a:r>
              <a:rPr lang="en-US" sz="2000"/>
              <a:t>Fusarium</a:t>
            </a:r>
            <a:r>
              <a:rPr i="1" lang="en-US" sz="2000"/>
              <a:t> wilt is the use of resistant cultivars.”</a:t>
            </a:r>
            <a:endParaRPr i="1" sz="2000"/>
          </a:p>
          <a:p>
            <a:pPr indent="609600" lvl="0" marL="0" rtl="0" algn="l">
              <a:spcBef>
                <a:spcPts val="500"/>
              </a:spcBef>
              <a:spcAft>
                <a:spcPts val="0"/>
              </a:spcAft>
              <a:buNone/>
            </a:pPr>
            <a:r>
              <a:rPr lang="en-US" sz="2000"/>
              <a:t>Clark et. al, 2013</a:t>
            </a:r>
            <a:endParaRPr sz="2000"/>
          </a:p>
          <a:p>
            <a:pPr indent="0" lvl="0" marL="0" rtl="0" algn="l">
              <a:spcBef>
                <a:spcPts val="500"/>
              </a:spcBef>
              <a:spcAft>
                <a:spcPts val="0"/>
              </a:spcAft>
              <a:buNone/>
            </a:pPr>
            <a:r>
              <a:t/>
            </a:r>
            <a:endParaRPr sz="2000"/>
          </a:p>
          <a:p>
            <a:pPr indent="0" lvl="0" marL="0" rtl="0" algn="l">
              <a:spcBef>
                <a:spcPts val="500"/>
              </a:spcBef>
              <a:spcAft>
                <a:spcPts val="0"/>
              </a:spcAft>
              <a:buNone/>
            </a:pPr>
            <a:r>
              <a:rPr lang="en-US" sz="2000"/>
              <a:t>Once most serious SP disease in USA. Cocktail of strains typically evaluated in GH assays.</a:t>
            </a:r>
            <a:endParaRPr sz="2000"/>
          </a:p>
          <a:p>
            <a:pPr indent="0" lvl="0" marL="0" rtl="0" algn="l">
              <a:spcBef>
                <a:spcPts val="500"/>
              </a:spcBef>
              <a:spcAft>
                <a:spcPts val="0"/>
              </a:spcAft>
              <a:buNone/>
            </a:pPr>
            <a:r>
              <a:t/>
            </a:r>
            <a:endParaRPr sz="2000"/>
          </a:p>
          <a:p>
            <a:pPr indent="0" lvl="0" marL="0" rtl="0" algn="l">
              <a:spcBef>
                <a:spcPts val="500"/>
              </a:spcBef>
              <a:spcAft>
                <a:spcPts val="0"/>
              </a:spcAft>
              <a:buNone/>
            </a:pPr>
            <a:r>
              <a:rPr lang="en-US" sz="2000"/>
              <a:t>Corn, soy, cotton, watermelon and wild </a:t>
            </a:r>
            <a:r>
              <a:rPr i="1" lang="en-US" sz="2000"/>
              <a:t>Ipomoea</a:t>
            </a:r>
            <a:r>
              <a:rPr lang="en-US" sz="2000"/>
              <a:t> can host but are asymptomatic</a:t>
            </a:r>
            <a:endParaRPr sz="2000"/>
          </a:p>
          <a:p>
            <a:pPr indent="0" lvl="0" marL="0" rtl="0" algn="l">
              <a:spcBef>
                <a:spcPts val="500"/>
              </a:spcBef>
              <a:spcAft>
                <a:spcPts val="0"/>
              </a:spcAft>
              <a:buNone/>
            </a:pPr>
            <a:r>
              <a:t/>
            </a:r>
            <a:endParaRPr sz="2000"/>
          </a:p>
          <a:p>
            <a:pPr indent="0" lvl="0" marL="0" rtl="0" algn="l">
              <a:spcBef>
                <a:spcPts val="500"/>
              </a:spcBef>
              <a:spcAft>
                <a:spcPts val="0"/>
              </a:spcAft>
              <a:buNone/>
            </a:pPr>
            <a:r>
              <a:rPr b="1" lang="en-US" sz="2000"/>
              <a:t>Most guava-resistant parents lack Fob resistance</a:t>
            </a:r>
            <a:endParaRPr b="1" sz="2000"/>
          </a:p>
          <a:p>
            <a:pPr indent="0" lvl="0" marL="0" rtl="0" algn="l">
              <a:spcBef>
                <a:spcPts val="500"/>
              </a:spcBef>
              <a:spcAft>
                <a:spcPts val="0"/>
              </a:spcAft>
              <a:buNone/>
            </a:pPr>
            <a:r>
              <a:t/>
            </a:r>
            <a:endParaRPr sz="2000"/>
          </a:p>
          <a:p>
            <a:pPr indent="0" lvl="0" marL="0" rtl="0" algn="l">
              <a:spcBef>
                <a:spcPts val="500"/>
              </a:spcBef>
              <a:spcAft>
                <a:spcPts val="0"/>
              </a:spcAft>
              <a:buNone/>
            </a:pPr>
            <a:r>
              <a:rPr lang="en-US" sz="2000"/>
              <a:t>DC Population: DM04-0001 x ‘Covington’ (550 progeny)</a:t>
            </a:r>
            <a:endParaRPr sz="2000"/>
          </a:p>
          <a:p>
            <a:pPr indent="-355600" lvl="0" marL="457200" rtl="0" algn="l">
              <a:spcBef>
                <a:spcPts val="500"/>
              </a:spcBef>
              <a:spcAft>
                <a:spcPts val="0"/>
              </a:spcAft>
              <a:buSzPts val="2000"/>
              <a:buChar char="•"/>
            </a:pPr>
            <a:r>
              <a:rPr lang="en-US" sz="2000"/>
              <a:t>3 years of bioassay data (2016, 2017, 2023)</a:t>
            </a:r>
            <a:endParaRPr sz="2000"/>
          </a:p>
          <a:p>
            <a:pPr indent="0" lvl="0" marL="0" rtl="0" algn="l">
              <a:spcBef>
                <a:spcPts val="500"/>
              </a:spcBef>
              <a:spcAft>
                <a:spcPts val="0"/>
              </a:spcAft>
              <a:buNone/>
            </a:pPr>
            <a:r>
              <a:t/>
            </a:r>
            <a:endParaRPr sz="2000"/>
          </a:p>
        </p:txBody>
      </p:sp>
      <p:sp>
        <p:nvSpPr>
          <p:cNvPr id="374" name="Google Shape;374;p53"/>
          <p:cNvSpPr txBox="1"/>
          <p:nvPr>
            <p:ph type="title"/>
          </p:nvPr>
        </p:nvSpPr>
        <p:spPr>
          <a:xfrm>
            <a:off x="415600" y="593367"/>
            <a:ext cx="7128900" cy="763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i="1" lang="en-US"/>
              <a:t>Fusarium </a:t>
            </a:r>
            <a:r>
              <a:rPr lang="en-US"/>
              <a:t>Wilt (Fob)</a:t>
            </a:r>
            <a:endParaRPr/>
          </a:p>
        </p:txBody>
      </p:sp>
      <p:pic>
        <p:nvPicPr>
          <p:cNvPr id="375" name="Google Shape;375;p53"/>
          <p:cNvPicPr preferRelativeResize="0"/>
          <p:nvPr/>
        </p:nvPicPr>
        <p:blipFill>
          <a:blip r:embed="rId3">
            <a:alphaModFix/>
          </a:blip>
          <a:stretch>
            <a:fillRect/>
          </a:stretch>
        </p:blipFill>
        <p:spPr>
          <a:xfrm>
            <a:off x="7384733" y="1101367"/>
            <a:ext cx="4580634" cy="2907632"/>
          </a:xfrm>
          <a:prstGeom prst="rect">
            <a:avLst/>
          </a:prstGeom>
          <a:noFill/>
          <a:ln>
            <a:noFill/>
          </a:ln>
        </p:spPr>
      </p:pic>
      <p:grpSp>
        <p:nvGrpSpPr>
          <p:cNvPr id="376" name="Google Shape;376;p53"/>
          <p:cNvGrpSpPr/>
          <p:nvPr/>
        </p:nvGrpSpPr>
        <p:grpSpPr>
          <a:xfrm>
            <a:off x="9787923" y="4210107"/>
            <a:ext cx="2095186" cy="1655688"/>
            <a:chOff x="2969225" y="2449757"/>
            <a:chExt cx="2656169" cy="2046839"/>
          </a:xfrm>
        </p:grpSpPr>
        <p:pic>
          <p:nvPicPr>
            <p:cNvPr id="377" name="Google Shape;377;p53"/>
            <p:cNvPicPr preferRelativeResize="0"/>
            <p:nvPr/>
          </p:nvPicPr>
          <p:blipFill rotWithShape="1">
            <a:blip r:embed="rId4">
              <a:alphaModFix/>
            </a:blip>
            <a:srcRect b="11801" l="0" r="0" t="0"/>
            <a:stretch/>
          </p:blipFill>
          <p:spPr>
            <a:xfrm rot="-5400000">
              <a:off x="3273890" y="2145092"/>
              <a:ext cx="2046839" cy="2656169"/>
            </a:xfrm>
            <a:prstGeom prst="rect">
              <a:avLst/>
            </a:prstGeom>
            <a:noFill/>
            <a:ln>
              <a:noFill/>
            </a:ln>
          </p:spPr>
        </p:pic>
        <p:sp>
          <p:nvSpPr>
            <p:cNvPr id="378" name="Google Shape;378;p53"/>
            <p:cNvSpPr/>
            <p:nvPr/>
          </p:nvSpPr>
          <p:spPr>
            <a:xfrm>
              <a:off x="4113150" y="3014187"/>
              <a:ext cx="1332900" cy="617100"/>
            </a:xfrm>
            <a:prstGeom prst="ellipse">
              <a:avLst/>
            </a:prstGeom>
            <a:noFill/>
            <a:ln cap="flat" cmpd="sng" w="7620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grpSp>
      <p:grpSp>
        <p:nvGrpSpPr>
          <p:cNvPr id="379" name="Google Shape;379;p53"/>
          <p:cNvGrpSpPr/>
          <p:nvPr/>
        </p:nvGrpSpPr>
        <p:grpSpPr>
          <a:xfrm>
            <a:off x="7240552" y="4208348"/>
            <a:ext cx="2381894" cy="1659254"/>
            <a:chOff x="8593122" y="1728623"/>
            <a:chExt cx="3019643" cy="2051247"/>
          </a:xfrm>
        </p:grpSpPr>
        <p:pic>
          <p:nvPicPr>
            <p:cNvPr id="380" name="Google Shape;380;p53"/>
            <p:cNvPicPr preferRelativeResize="0"/>
            <p:nvPr/>
          </p:nvPicPr>
          <p:blipFill rotWithShape="1">
            <a:blip r:embed="rId5">
              <a:alphaModFix/>
            </a:blip>
            <a:srcRect b="4058" l="0" r="4104" t="0"/>
            <a:stretch/>
          </p:blipFill>
          <p:spPr>
            <a:xfrm rot="-5400000">
              <a:off x="9077320" y="1244425"/>
              <a:ext cx="2051247" cy="3019643"/>
            </a:xfrm>
            <a:prstGeom prst="rect">
              <a:avLst/>
            </a:prstGeom>
            <a:noFill/>
            <a:ln>
              <a:noFill/>
            </a:ln>
          </p:spPr>
        </p:pic>
        <p:sp>
          <p:nvSpPr>
            <p:cNvPr id="381" name="Google Shape;381;p53"/>
            <p:cNvSpPr/>
            <p:nvPr/>
          </p:nvSpPr>
          <p:spPr>
            <a:xfrm>
              <a:off x="9872167" y="2125736"/>
              <a:ext cx="1490400" cy="566700"/>
            </a:xfrm>
            <a:prstGeom prst="ellipse">
              <a:avLst/>
            </a:prstGeom>
            <a:noFill/>
            <a:ln cap="flat" cmpd="sng" w="76200">
              <a:solidFill>
                <a:srgbClr val="00FF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54"/>
          <p:cNvPicPr preferRelativeResize="0"/>
          <p:nvPr/>
        </p:nvPicPr>
        <p:blipFill rotWithShape="1">
          <a:blip r:embed="rId3">
            <a:alphaModFix/>
          </a:blip>
          <a:srcRect b="7834" l="0" r="0" t="0"/>
          <a:stretch/>
        </p:blipFill>
        <p:spPr>
          <a:xfrm>
            <a:off x="2318925" y="480688"/>
            <a:ext cx="8227999" cy="6320727"/>
          </a:xfrm>
          <a:prstGeom prst="rect">
            <a:avLst/>
          </a:prstGeom>
          <a:noFill/>
          <a:ln>
            <a:noFill/>
          </a:ln>
        </p:spPr>
      </p:pic>
      <p:pic>
        <p:nvPicPr>
          <p:cNvPr id="387" name="Google Shape;387;p54"/>
          <p:cNvPicPr preferRelativeResize="0"/>
          <p:nvPr/>
        </p:nvPicPr>
        <p:blipFill rotWithShape="1">
          <a:blip r:embed="rId4">
            <a:alphaModFix/>
          </a:blip>
          <a:srcRect b="0" l="30566" r="58061" t="95831"/>
          <a:stretch/>
        </p:blipFill>
        <p:spPr>
          <a:xfrm>
            <a:off x="347024" y="1139075"/>
            <a:ext cx="1902801" cy="451800"/>
          </a:xfrm>
          <a:prstGeom prst="rect">
            <a:avLst/>
          </a:prstGeom>
          <a:noFill/>
          <a:ln>
            <a:noFill/>
          </a:ln>
        </p:spPr>
      </p:pic>
      <p:pic>
        <p:nvPicPr>
          <p:cNvPr id="388" name="Google Shape;388;p54"/>
          <p:cNvPicPr preferRelativeResize="0"/>
          <p:nvPr/>
        </p:nvPicPr>
        <p:blipFill rotWithShape="1">
          <a:blip r:embed="rId4">
            <a:alphaModFix/>
          </a:blip>
          <a:srcRect b="0" l="41879" r="48666" t="95831"/>
          <a:stretch/>
        </p:blipFill>
        <p:spPr>
          <a:xfrm>
            <a:off x="583800" y="2266300"/>
            <a:ext cx="1581827" cy="451800"/>
          </a:xfrm>
          <a:prstGeom prst="rect">
            <a:avLst/>
          </a:prstGeom>
          <a:noFill/>
          <a:ln>
            <a:noFill/>
          </a:ln>
        </p:spPr>
      </p:pic>
      <p:pic>
        <p:nvPicPr>
          <p:cNvPr id="389" name="Google Shape;389;p54"/>
          <p:cNvPicPr preferRelativeResize="0"/>
          <p:nvPr/>
        </p:nvPicPr>
        <p:blipFill rotWithShape="1">
          <a:blip r:embed="rId4">
            <a:alphaModFix/>
          </a:blip>
          <a:srcRect b="0" l="51095" r="41219" t="95831"/>
          <a:stretch/>
        </p:blipFill>
        <p:spPr>
          <a:xfrm>
            <a:off x="731787" y="3274075"/>
            <a:ext cx="1285874" cy="451800"/>
          </a:xfrm>
          <a:prstGeom prst="rect">
            <a:avLst/>
          </a:prstGeom>
          <a:noFill/>
          <a:ln>
            <a:noFill/>
          </a:ln>
        </p:spPr>
      </p:pic>
      <p:sp>
        <p:nvSpPr>
          <p:cNvPr id="390" name="Google Shape;390;p54"/>
          <p:cNvSpPr txBox="1"/>
          <p:nvPr/>
        </p:nvSpPr>
        <p:spPr>
          <a:xfrm>
            <a:off x="8662489" y="5473508"/>
            <a:ext cx="2843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A1718"/>
                </a:solidFill>
                <a:latin typeface="Arial"/>
                <a:ea typeface="Arial"/>
                <a:cs typeface="Arial"/>
                <a:sym typeface="Arial"/>
              </a:rPr>
              <a:t>qIb</a:t>
            </a:r>
            <a:r>
              <a:rPr b="1" i="1" lang="en-US" sz="2400">
                <a:solidFill>
                  <a:srgbClr val="1A1718"/>
                </a:solidFill>
              </a:rPr>
              <a:t>Fo</a:t>
            </a:r>
            <a:r>
              <a:rPr b="1" i="1" lang="en-US" sz="2400" u="none" cap="none" strike="noStrike">
                <a:solidFill>
                  <a:srgbClr val="1A1718"/>
                </a:solidFill>
                <a:latin typeface="Arial"/>
                <a:ea typeface="Arial"/>
                <a:cs typeface="Arial"/>
                <a:sym typeface="Arial"/>
              </a:rPr>
              <a:t>-</a:t>
            </a:r>
            <a:r>
              <a:rPr b="1" i="1" lang="en-US" sz="2400">
                <a:solidFill>
                  <a:srgbClr val="1A1718"/>
                </a:solidFill>
              </a:rPr>
              <a:t>10</a:t>
            </a:r>
            <a:r>
              <a:rPr b="1" i="1" lang="en-US" sz="2400" u="none" cap="none" strike="noStrike">
                <a:solidFill>
                  <a:srgbClr val="1A1718"/>
                </a:solidFill>
                <a:latin typeface="Arial"/>
                <a:ea typeface="Arial"/>
                <a:cs typeface="Arial"/>
                <a:sym typeface="Arial"/>
              </a:rPr>
              <a:t>.1</a:t>
            </a:r>
            <a:endParaRPr b="0" i="0" sz="1500" u="none" cap="none" strike="noStrike">
              <a:solidFill>
                <a:srgbClr val="000000"/>
              </a:solidFill>
              <a:latin typeface="Arial"/>
              <a:ea typeface="Arial"/>
              <a:cs typeface="Arial"/>
              <a:sym typeface="Arial"/>
            </a:endParaRPr>
          </a:p>
        </p:txBody>
      </p:sp>
      <p:cxnSp>
        <p:nvCxnSpPr>
          <p:cNvPr id="391" name="Google Shape;391;p54"/>
          <p:cNvCxnSpPr/>
          <p:nvPr/>
        </p:nvCxnSpPr>
        <p:spPr>
          <a:xfrm rot="10800000">
            <a:off x="8095246" y="5563041"/>
            <a:ext cx="470100" cy="141300"/>
          </a:xfrm>
          <a:prstGeom prst="curvedConnector3">
            <a:avLst>
              <a:gd fmla="val 49997" name="adj1"/>
            </a:avLst>
          </a:prstGeom>
          <a:noFill/>
          <a:ln cap="flat" cmpd="sng" w="38100">
            <a:solidFill>
              <a:schemeClr val="dk1"/>
            </a:solidFill>
            <a:prstDash val="solid"/>
            <a:round/>
            <a:headEnd len="sm" w="sm" type="none"/>
            <a:tailEnd len="med" w="med" type="triangle"/>
          </a:ln>
        </p:spPr>
      </p:cxnSp>
      <p:pic>
        <p:nvPicPr>
          <p:cNvPr id="392" name="Google Shape;392;p54"/>
          <p:cNvPicPr preferRelativeResize="0"/>
          <p:nvPr/>
        </p:nvPicPr>
        <p:blipFill rotWithShape="1">
          <a:blip r:embed="rId3">
            <a:alphaModFix/>
          </a:blip>
          <a:srcRect b="1147" l="49258" r="40336" t="95717"/>
          <a:stretch/>
        </p:blipFill>
        <p:spPr>
          <a:xfrm>
            <a:off x="856350" y="4114825"/>
            <a:ext cx="1233075" cy="309675"/>
          </a:xfrm>
          <a:prstGeom prst="rect">
            <a:avLst/>
          </a:prstGeom>
          <a:noFill/>
          <a:ln>
            <a:noFill/>
          </a:ln>
        </p:spPr>
      </p:pic>
      <p:pic>
        <p:nvPicPr>
          <p:cNvPr id="393" name="Google Shape;393;p54"/>
          <p:cNvPicPr preferRelativeResize="0"/>
          <p:nvPr/>
        </p:nvPicPr>
        <p:blipFill rotWithShape="1">
          <a:blip r:embed="rId3">
            <a:alphaModFix/>
          </a:blip>
          <a:srcRect b="3881" l="59381" r="29768" t="93631"/>
          <a:stretch/>
        </p:blipFill>
        <p:spPr>
          <a:xfrm>
            <a:off x="829950" y="4921500"/>
            <a:ext cx="1285873" cy="245624"/>
          </a:xfrm>
          <a:prstGeom prst="rect">
            <a:avLst/>
          </a:prstGeom>
          <a:noFill/>
          <a:ln>
            <a:noFill/>
          </a:ln>
        </p:spPr>
      </p:pic>
      <p:pic>
        <p:nvPicPr>
          <p:cNvPr id="394" name="Google Shape;394;p54"/>
          <p:cNvPicPr preferRelativeResize="0"/>
          <p:nvPr/>
        </p:nvPicPr>
        <p:blipFill rotWithShape="1">
          <a:blip r:embed="rId3">
            <a:alphaModFix/>
          </a:blip>
          <a:srcRect b="759" l="59132" r="28354" t="96105"/>
          <a:stretch/>
        </p:blipFill>
        <p:spPr>
          <a:xfrm>
            <a:off x="759650" y="5762251"/>
            <a:ext cx="1483075" cy="309675"/>
          </a:xfrm>
          <a:prstGeom prst="rect">
            <a:avLst/>
          </a:prstGeom>
          <a:noFill/>
          <a:ln>
            <a:noFill/>
          </a:ln>
        </p:spPr>
      </p:pic>
      <p:pic>
        <p:nvPicPr>
          <p:cNvPr id="395" name="Google Shape;395;p54"/>
          <p:cNvPicPr preferRelativeResize="0"/>
          <p:nvPr/>
        </p:nvPicPr>
        <p:blipFill>
          <a:blip r:embed="rId5">
            <a:alphaModFix/>
          </a:blip>
          <a:stretch>
            <a:fillRect/>
          </a:stretch>
        </p:blipFill>
        <p:spPr>
          <a:xfrm>
            <a:off x="10851903" y="4365600"/>
            <a:ext cx="946152" cy="1088000"/>
          </a:xfrm>
          <a:prstGeom prst="rect">
            <a:avLst/>
          </a:prstGeom>
          <a:noFill/>
          <a:ln>
            <a:noFill/>
          </a:ln>
        </p:spPr>
      </p:pic>
      <p:pic>
        <p:nvPicPr>
          <p:cNvPr id="396" name="Google Shape;396;p54"/>
          <p:cNvPicPr preferRelativeResize="0"/>
          <p:nvPr/>
        </p:nvPicPr>
        <p:blipFill>
          <a:blip r:embed="rId6">
            <a:alphaModFix/>
          </a:blip>
          <a:stretch>
            <a:fillRect/>
          </a:stretch>
        </p:blipFill>
        <p:spPr>
          <a:xfrm>
            <a:off x="10851900" y="3049475"/>
            <a:ext cx="946150" cy="1095562"/>
          </a:xfrm>
          <a:prstGeom prst="rect">
            <a:avLst/>
          </a:prstGeom>
          <a:noFill/>
          <a:ln>
            <a:noFill/>
          </a:ln>
        </p:spPr>
      </p:pic>
      <p:pic>
        <p:nvPicPr>
          <p:cNvPr id="397" name="Google Shape;397;p54"/>
          <p:cNvPicPr preferRelativeResize="0"/>
          <p:nvPr/>
        </p:nvPicPr>
        <p:blipFill>
          <a:blip r:embed="rId7">
            <a:alphaModFix/>
          </a:blip>
          <a:stretch>
            <a:fillRect/>
          </a:stretch>
        </p:blipFill>
        <p:spPr>
          <a:xfrm>
            <a:off x="10851900" y="1736375"/>
            <a:ext cx="946150" cy="10925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55"/>
          <p:cNvPicPr preferRelativeResize="0"/>
          <p:nvPr/>
        </p:nvPicPr>
        <p:blipFill>
          <a:blip r:embed="rId3">
            <a:alphaModFix/>
          </a:blip>
          <a:stretch>
            <a:fillRect/>
          </a:stretch>
        </p:blipFill>
        <p:spPr>
          <a:xfrm>
            <a:off x="-425368" y="-1553067"/>
            <a:ext cx="13390904" cy="10043132"/>
          </a:xfrm>
          <a:prstGeom prst="rect">
            <a:avLst/>
          </a:prstGeom>
          <a:noFill/>
          <a:ln>
            <a:noFill/>
          </a:ln>
        </p:spPr>
      </p:pic>
      <p:sp>
        <p:nvSpPr>
          <p:cNvPr id="403" name="Google Shape;403;p55"/>
          <p:cNvSpPr txBox="1"/>
          <p:nvPr>
            <p:ph type="title"/>
          </p:nvPr>
        </p:nvSpPr>
        <p:spPr>
          <a:xfrm>
            <a:off x="609600" y="2851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NCSU Genomic Selection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6"/>
          <p:cNvSpPr txBox="1"/>
          <p:nvPr>
            <p:ph type="title"/>
          </p:nvPr>
        </p:nvSpPr>
        <p:spPr>
          <a:xfrm>
            <a:off x="274500" y="524900"/>
            <a:ext cx="95595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800"/>
              <a:t>2020 Training Population</a:t>
            </a:r>
            <a:endParaRPr sz="2800"/>
          </a:p>
        </p:txBody>
      </p:sp>
      <p:pic>
        <p:nvPicPr>
          <p:cNvPr id="409" name="Google Shape;409;p56"/>
          <p:cNvPicPr preferRelativeResize="0"/>
          <p:nvPr/>
        </p:nvPicPr>
        <p:blipFill>
          <a:blip r:embed="rId3">
            <a:alphaModFix/>
          </a:blip>
          <a:stretch>
            <a:fillRect/>
          </a:stretch>
        </p:blipFill>
        <p:spPr>
          <a:xfrm>
            <a:off x="403500" y="1127567"/>
            <a:ext cx="1278333" cy="4403167"/>
          </a:xfrm>
          <a:prstGeom prst="rect">
            <a:avLst/>
          </a:prstGeom>
          <a:noFill/>
          <a:ln>
            <a:noFill/>
          </a:ln>
        </p:spPr>
      </p:pic>
      <p:pic>
        <p:nvPicPr>
          <p:cNvPr id="410" name="Google Shape;410;p56"/>
          <p:cNvPicPr preferRelativeResize="0"/>
          <p:nvPr/>
        </p:nvPicPr>
        <p:blipFill>
          <a:blip r:embed="rId4">
            <a:alphaModFix/>
          </a:blip>
          <a:stretch>
            <a:fillRect/>
          </a:stretch>
        </p:blipFill>
        <p:spPr>
          <a:xfrm>
            <a:off x="5909733" y="4092933"/>
            <a:ext cx="3302800" cy="2477091"/>
          </a:xfrm>
          <a:prstGeom prst="rect">
            <a:avLst/>
          </a:prstGeom>
          <a:noFill/>
          <a:ln>
            <a:noFill/>
          </a:ln>
        </p:spPr>
      </p:pic>
      <p:pic>
        <p:nvPicPr>
          <p:cNvPr id="411" name="Google Shape;411;p56"/>
          <p:cNvPicPr preferRelativeResize="0"/>
          <p:nvPr/>
        </p:nvPicPr>
        <p:blipFill>
          <a:blip r:embed="rId5">
            <a:alphaModFix/>
          </a:blip>
          <a:stretch>
            <a:fillRect/>
          </a:stretch>
        </p:blipFill>
        <p:spPr>
          <a:xfrm>
            <a:off x="2692302" y="1739033"/>
            <a:ext cx="6090700" cy="2080900"/>
          </a:xfrm>
          <a:prstGeom prst="rect">
            <a:avLst/>
          </a:prstGeom>
          <a:noFill/>
          <a:ln>
            <a:noFill/>
          </a:ln>
        </p:spPr>
      </p:pic>
      <p:pic>
        <p:nvPicPr>
          <p:cNvPr id="412" name="Google Shape;412;p56"/>
          <p:cNvPicPr preferRelativeResize="0"/>
          <p:nvPr/>
        </p:nvPicPr>
        <p:blipFill>
          <a:blip r:embed="rId6">
            <a:alphaModFix/>
          </a:blip>
          <a:stretch>
            <a:fillRect/>
          </a:stretch>
        </p:blipFill>
        <p:spPr>
          <a:xfrm>
            <a:off x="2396233" y="4092933"/>
            <a:ext cx="3302800" cy="2477100"/>
          </a:xfrm>
          <a:prstGeom prst="rect">
            <a:avLst/>
          </a:prstGeom>
          <a:noFill/>
          <a:ln>
            <a:noFill/>
          </a:ln>
        </p:spPr>
      </p:pic>
      <p:pic>
        <p:nvPicPr>
          <p:cNvPr id="413" name="Google Shape;413;p56"/>
          <p:cNvPicPr preferRelativeResize="0"/>
          <p:nvPr/>
        </p:nvPicPr>
        <p:blipFill>
          <a:blip r:embed="rId7">
            <a:alphaModFix/>
          </a:blip>
          <a:stretch>
            <a:fillRect/>
          </a:stretch>
        </p:blipFill>
        <p:spPr>
          <a:xfrm>
            <a:off x="9423237" y="1295283"/>
            <a:ext cx="2581400" cy="5307899"/>
          </a:xfrm>
          <a:prstGeom prst="rect">
            <a:avLst/>
          </a:prstGeom>
          <a:noFill/>
          <a:ln>
            <a:noFill/>
          </a:ln>
        </p:spPr>
      </p:pic>
      <p:sp>
        <p:nvSpPr>
          <p:cNvPr id="414" name="Google Shape;414;p56"/>
          <p:cNvSpPr txBox="1"/>
          <p:nvPr/>
        </p:nvSpPr>
        <p:spPr>
          <a:xfrm>
            <a:off x="30525" y="5606925"/>
            <a:ext cx="2740800" cy="10773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i="1" lang="en-US" sz="1800"/>
              <a:t>33 families</a:t>
            </a:r>
            <a:endParaRPr b="1" i="1" sz="1800"/>
          </a:p>
          <a:p>
            <a:pPr indent="0" lvl="0" marL="0" rtl="0" algn="l">
              <a:spcBef>
                <a:spcPts val="0"/>
              </a:spcBef>
              <a:spcAft>
                <a:spcPts val="0"/>
              </a:spcAft>
              <a:buNone/>
            </a:pPr>
            <a:r>
              <a:rPr b="1" i="1" lang="en-US" sz="1800"/>
              <a:t>22-25 progeny per</a:t>
            </a:r>
            <a:endParaRPr b="1" i="1" sz="1800"/>
          </a:p>
          <a:p>
            <a:pPr indent="0" lvl="0" marL="0" rtl="0" algn="l">
              <a:spcBef>
                <a:spcPts val="0"/>
              </a:spcBef>
              <a:spcAft>
                <a:spcPts val="0"/>
              </a:spcAft>
              <a:buNone/>
            </a:pPr>
            <a:r>
              <a:rPr b="1" i="1" lang="en-US" sz="1800"/>
              <a:t>650 total lines</a:t>
            </a:r>
            <a:endParaRPr b="1" i="1"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7"/>
          <p:cNvSpPr txBox="1"/>
          <p:nvPr>
            <p:ph type="title"/>
          </p:nvPr>
        </p:nvSpPr>
        <p:spPr>
          <a:xfrm>
            <a:off x="609600" y="5899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Augmented Row-Column Design</a:t>
            </a:r>
            <a:endParaRPr/>
          </a:p>
        </p:txBody>
      </p:sp>
      <p:pic>
        <p:nvPicPr>
          <p:cNvPr id="420" name="Google Shape;420;p57"/>
          <p:cNvPicPr preferRelativeResize="0"/>
          <p:nvPr/>
        </p:nvPicPr>
        <p:blipFill rotWithShape="1">
          <a:blip r:embed="rId3">
            <a:alphaModFix/>
          </a:blip>
          <a:srcRect b="8574" l="4012" r="0" t="7771"/>
          <a:stretch/>
        </p:blipFill>
        <p:spPr>
          <a:xfrm>
            <a:off x="2730367" y="2052033"/>
            <a:ext cx="8317702" cy="4237433"/>
          </a:xfrm>
          <a:prstGeom prst="rect">
            <a:avLst/>
          </a:prstGeom>
          <a:noFill/>
          <a:ln>
            <a:noFill/>
          </a:ln>
        </p:spPr>
      </p:pic>
      <p:sp>
        <p:nvSpPr>
          <p:cNvPr id="421" name="Google Shape;421;p57"/>
          <p:cNvSpPr txBox="1"/>
          <p:nvPr>
            <p:ph idx="1" type="body"/>
          </p:nvPr>
        </p:nvSpPr>
        <p:spPr>
          <a:xfrm>
            <a:off x="655067" y="3273967"/>
            <a:ext cx="2368500" cy="1521600"/>
          </a:xfrm>
          <a:prstGeom prst="rect">
            <a:avLst/>
          </a:prstGeom>
        </p:spPr>
        <p:txBody>
          <a:bodyPr anchorCtr="0" anchor="t" bIns="45700" lIns="91425" spcFirstLastPara="1" rIns="91425" wrap="square" tIns="45700">
            <a:noAutofit/>
          </a:bodyPr>
          <a:lstStyle/>
          <a:p>
            <a:pPr indent="0" lvl="0" marL="0" rtl="0" algn="l">
              <a:lnSpc>
                <a:spcPct val="150000"/>
              </a:lnSpc>
              <a:spcBef>
                <a:spcPts val="400"/>
              </a:spcBef>
              <a:spcAft>
                <a:spcPts val="0"/>
              </a:spcAft>
              <a:buNone/>
            </a:pPr>
            <a:r>
              <a:rPr lang="en-US" sz="2100"/>
              <a:t>Check lines</a:t>
            </a:r>
            <a:endParaRPr sz="2100"/>
          </a:p>
          <a:p>
            <a:pPr indent="0" lvl="0" marL="0" rtl="0" algn="l">
              <a:lnSpc>
                <a:spcPct val="150000"/>
              </a:lnSpc>
              <a:spcBef>
                <a:spcPts val="400"/>
              </a:spcBef>
              <a:spcAft>
                <a:spcPts val="0"/>
              </a:spcAft>
              <a:buNone/>
            </a:pPr>
            <a:r>
              <a:rPr lang="en-US" sz="2100"/>
              <a:t>GS TP lines</a:t>
            </a:r>
            <a:endParaRPr sz="2100"/>
          </a:p>
          <a:p>
            <a:pPr indent="0" lvl="0" marL="0" rtl="0" algn="l">
              <a:lnSpc>
                <a:spcPct val="150000"/>
              </a:lnSpc>
              <a:spcBef>
                <a:spcPts val="400"/>
              </a:spcBef>
              <a:spcAft>
                <a:spcPts val="0"/>
              </a:spcAft>
              <a:buClr>
                <a:schemeClr val="dk1"/>
              </a:buClr>
              <a:buSzPts val="1500"/>
              <a:buFont typeface="Arial"/>
              <a:buNone/>
            </a:pPr>
            <a:r>
              <a:rPr lang="en-US" sz="2100"/>
              <a:t>Parents</a:t>
            </a:r>
            <a:endParaRPr sz="2100"/>
          </a:p>
          <a:p>
            <a:pPr indent="0" lvl="0" marL="0" rtl="0" algn="l">
              <a:lnSpc>
                <a:spcPct val="150000"/>
              </a:lnSpc>
              <a:spcBef>
                <a:spcPts val="400"/>
              </a:spcBef>
              <a:spcAft>
                <a:spcPts val="0"/>
              </a:spcAft>
              <a:buNone/>
            </a:pPr>
            <a:r>
              <a:t/>
            </a:r>
            <a:endParaRPr sz="2100"/>
          </a:p>
        </p:txBody>
      </p:sp>
      <p:sp>
        <p:nvSpPr>
          <p:cNvPr id="422" name="Google Shape;422;p57"/>
          <p:cNvSpPr txBox="1"/>
          <p:nvPr/>
        </p:nvSpPr>
        <p:spPr>
          <a:xfrm>
            <a:off x="239533" y="3055300"/>
            <a:ext cx="684300" cy="2714100"/>
          </a:xfrm>
          <a:prstGeom prst="rect">
            <a:avLst/>
          </a:prstGeom>
          <a:noFill/>
          <a:ln>
            <a:noFill/>
          </a:ln>
        </p:spPr>
        <p:txBody>
          <a:bodyPr anchorCtr="0" anchor="t" bIns="121900" lIns="121900" spcFirstLastPara="1" rIns="121900" wrap="square" tIns="121900">
            <a:spAutoFit/>
          </a:bodyPr>
          <a:lstStyle/>
          <a:p>
            <a:pPr indent="0" lvl="0" marL="0" rtl="0" algn="l">
              <a:spcBef>
                <a:spcPts val="400"/>
              </a:spcBef>
              <a:spcAft>
                <a:spcPts val="0"/>
              </a:spcAft>
              <a:buNone/>
            </a:pPr>
            <a:r>
              <a:rPr lang="en-US" sz="3500">
                <a:solidFill>
                  <a:srgbClr val="ED1200"/>
                </a:solidFill>
              </a:rPr>
              <a:t>+</a:t>
            </a:r>
            <a:endParaRPr sz="2100">
              <a:solidFill>
                <a:schemeClr val="dk1"/>
              </a:solidFill>
            </a:endParaRPr>
          </a:p>
          <a:p>
            <a:pPr indent="0" lvl="0" marL="0" rtl="0" algn="l">
              <a:spcBef>
                <a:spcPts val="400"/>
              </a:spcBef>
              <a:spcAft>
                <a:spcPts val="0"/>
              </a:spcAft>
              <a:buNone/>
            </a:pPr>
            <a:r>
              <a:rPr lang="en-US" sz="3500">
                <a:solidFill>
                  <a:schemeClr val="dk1"/>
                </a:solidFill>
              </a:rPr>
              <a:t>+ </a:t>
            </a:r>
            <a:endParaRPr sz="2100">
              <a:solidFill>
                <a:schemeClr val="dk1"/>
              </a:solidFill>
            </a:endParaRPr>
          </a:p>
          <a:p>
            <a:pPr indent="0" lvl="0" marL="0" rtl="0" algn="l">
              <a:spcBef>
                <a:spcPts val="400"/>
              </a:spcBef>
              <a:spcAft>
                <a:spcPts val="0"/>
              </a:spcAft>
              <a:buNone/>
            </a:pPr>
            <a:r>
              <a:rPr lang="en-US" sz="3500">
                <a:solidFill>
                  <a:schemeClr val="accent6"/>
                </a:solidFill>
              </a:rPr>
              <a:t>+ </a:t>
            </a:r>
            <a:endParaRPr sz="2100">
              <a:solidFill>
                <a:schemeClr val="dk1"/>
              </a:solidFill>
            </a:endParaRPr>
          </a:p>
          <a:p>
            <a:pPr indent="0" lvl="0" marL="0" rtl="0" algn="l">
              <a:spcBef>
                <a:spcPts val="400"/>
              </a:spcBef>
              <a:spcAft>
                <a:spcPts val="0"/>
              </a:spcAft>
              <a:buNone/>
            </a:pPr>
            <a:r>
              <a:t/>
            </a:r>
            <a:endParaRPr sz="2100">
              <a:solidFill>
                <a:schemeClr val="dk1"/>
              </a:solidFill>
            </a:endParaRPr>
          </a:p>
          <a:p>
            <a:pPr indent="0" lvl="0" marL="0" rtl="0" algn="l">
              <a:spcBef>
                <a:spcPts val="400"/>
              </a:spcBef>
              <a:spcAft>
                <a:spcPts val="0"/>
              </a:spcAft>
              <a:buNone/>
            </a:pPr>
            <a:r>
              <a:t/>
            </a:r>
            <a:endParaRPr sz="21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8"/>
          <p:cNvSpPr txBox="1"/>
          <p:nvPr>
            <p:ph idx="1" type="body"/>
          </p:nvPr>
        </p:nvSpPr>
        <p:spPr>
          <a:xfrm>
            <a:off x="609600" y="1042606"/>
            <a:ext cx="10972800" cy="47727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Clr>
                <a:schemeClr val="dk1"/>
              </a:buClr>
              <a:buSzPts val="1500"/>
              <a:buFont typeface="Arial"/>
              <a:buNone/>
            </a:pPr>
            <a:r>
              <a:t/>
            </a:r>
            <a:endParaRPr sz="1900"/>
          </a:p>
          <a:p>
            <a:pPr indent="0" lvl="0" marL="0" rtl="0" algn="l">
              <a:spcBef>
                <a:spcPts val="400"/>
              </a:spcBef>
              <a:spcAft>
                <a:spcPts val="0"/>
              </a:spcAft>
              <a:buClr>
                <a:schemeClr val="dk1"/>
              </a:buClr>
              <a:buSzPts val="1500"/>
              <a:buFont typeface="Arial"/>
              <a:buNone/>
            </a:pPr>
            <a:r>
              <a:rPr b="1" lang="en-US" sz="1900"/>
              <a:t>Best</a:t>
            </a:r>
            <a:r>
              <a:rPr lang="en-US" sz="1900"/>
              <a:t> – maximize correlations between true and predicted values </a:t>
            </a:r>
            <a:endParaRPr sz="1900"/>
          </a:p>
          <a:p>
            <a:pPr indent="0" lvl="0" marL="0" rtl="0" algn="l">
              <a:spcBef>
                <a:spcPts val="400"/>
              </a:spcBef>
              <a:spcAft>
                <a:spcPts val="0"/>
              </a:spcAft>
              <a:buClr>
                <a:schemeClr val="dk1"/>
              </a:buClr>
              <a:buSzPts val="1500"/>
              <a:buFont typeface="Arial"/>
              <a:buNone/>
            </a:pPr>
            <a:r>
              <a:rPr b="1" lang="en-US" sz="1900"/>
              <a:t>Linear </a:t>
            </a:r>
            <a:r>
              <a:rPr lang="en-US" sz="1900"/>
              <a:t>– formed from linear combinations of observations</a:t>
            </a:r>
            <a:endParaRPr sz="1900"/>
          </a:p>
          <a:p>
            <a:pPr indent="0" lvl="0" marL="0" rtl="0" algn="l">
              <a:spcBef>
                <a:spcPts val="400"/>
              </a:spcBef>
              <a:spcAft>
                <a:spcPts val="0"/>
              </a:spcAft>
              <a:buNone/>
            </a:pPr>
            <a:r>
              <a:rPr b="1" lang="en-US" sz="1900"/>
              <a:t>Unbiased </a:t>
            </a:r>
            <a:r>
              <a:rPr lang="en-US" sz="1900"/>
              <a:t>– expected value is equal to the true value</a:t>
            </a:r>
            <a:endParaRPr sz="1900"/>
          </a:p>
          <a:p>
            <a:pPr indent="0" lvl="0" marL="0" rtl="0" algn="l">
              <a:spcBef>
                <a:spcPts val="400"/>
              </a:spcBef>
              <a:spcAft>
                <a:spcPts val="0"/>
              </a:spcAft>
              <a:buNone/>
            </a:pPr>
            <a:r>
              <a:rPr b="1" lang="en-US" sz="1900"/>
              <a:t>Prediction </a:t>
            </a:r>
            <a:r>
              <a:rPr lang="en-US" sz="1900"/>
              <a:t>– of random effects</a:t>
            </a:r>
            <a:endParaRPr sz="1900"/>
          </a:p>
          <a:p>
            <a:pPr indent="0" lvl="0" marL="0" rtl="0" algn="l">
              <a:spcBef>
                <a:spcPts val="400"/>
              </a:spcBef>
              <a:spcAft>
                <a:spcPts val="0"/>
              </a:spcAft>
              <a:buNone/>
            </a:pPr>
            <a:r>
              <a:t/>
            </a:r>
            <a:endParaRPr b="1" sz="1900"/>
          </a:p>
          <a:p>
            <a:pPr indent="0" lvl="0" marL="0" rtl="0" algn="l">
              <a:spcBef>
                <a:spcPts val="400"/>
              </a:spcBef>
              <a:spcAft>
                <a:spcPts val="0"/>
              </a:spcAft>
              <a:buNone/>
            </a:pPr>
            <a:r>
              <a:rPr b="1" i="1" lang="en-US" sz="1900"/>
              <a:t>A</a:t>
            </a:r>
            <a:r>
              <a:rPr b="1" baseline="-25000" i="1" lang="en-US" sz="1900"/>
              <a:t>i</a:t>
            </a:r>
            <a:r>
              <a:rPr b="1" baseline="-25000" lang="en-US" sz="1900"/>
              <a:t> </a:t>
            </a:r>
            <a:r>
              <a:rPr lang="en-US" sz="1900"/>
              <a:t> - additive effect of individual </a:t>
            </a:r>
            <a:r>
              <a:rPr i="1" lang="en-US" sz="1900"/>
              <a:t>i</a:t>
            </a:r>
            <a:endParaRPr i="1" sz="1900"/>
          </a:p>
          <a:p>
            <a:pPr indent="0" lvl="0" marL="0" rtl="0" algn="l">
              <a:spcBef>
                <a:spcPts val="400"/>
              </a:spcBef>
              <a:spcAft>
                <a:spcPts val="0"/>
              </a:spcAft>
              <a:buNone/>
            </a:pPr>
            <a:r>
              <a:rPr b="1" i="1" lang="en-US" sz="1900"/>
              <a:t>n</a:t>
            </a:r>
            <a:r>
              <a:rPr b="1" lang="en-US" sz="1900"/>
              <a:t>  </a:t>
            </a:r>
            <a:r>
              <a:rPr lang="en-US" sz="1900"/>
              <a:t>- # of measurements of an individual</a:t>
            </a:r>
            <a:endParaRPr sz="1900"/>
          </a:p>
          <a:p>
            <a:pPr indent="0" lvl="0" marL="0" rtl="0" algn="l">
              <a:spcBef>
                <a:spcPts val="400"/>
              </a:spcBef>
              <a:spcAft>
                <a:spcPts val="0"/>
              </a:spcAft>
              <a:buNone/>
            </a:pPr>
            <a:r>
              <a:rPr lang="en-US" sz="1900"/>
              <a:t>      # of copies of a clone</a:t>
            </a:r>
            <a:endParaRPr sz="1900"/>
          </a:p>
          <a:p>
            <a:pPr indent="0" lvl="0" marL="0" rtl="0" algn="l">
              <a:spcBef>
                <a:spcPts val="400"/>
              </a:spcBef>
              <a:spcAft>
                <a:spcPts val="0"/>
              </a:spcAft>
              <a:buClr>
                <a:schemeClr val="dk1"/>
              </a:buClr>
              <a:buSzPts val="1500"/>
              <a:buFont typeface="Arial"/>
              <a:buNone/>
            </a:pPr>
            <a:r>
              <a:rPr lang="en-US" sz="1900"/>
              <a:t>      # of progenies of a parent</a:t>
            </a:r>
            <a:endParaRPr sz="1900"/>
          </a:p>
          <a:p>
            <a:pPr indent="0" lvl="0" marL="0" rtl="0" algn="l">
              <a:spcBef>
                <a:spcPts val="400"/>
              </a:spcBef>
              <a:spcAft>
                <a:spcPts val="0"/>
              </a:spcAft>
              <a:buClr>
                <a:schemeClr val="dk1"/>
              </a:buClr>
              <a:buSzPts val="1500"/>
              <a:buFont typeface="Arial"/>
              <a:buNone/>
            </a:pPr>
            <a:r>
              <a:t/>
            </a:r>
            <a:endParaRPr sz="1900"/>
          </a:p>
          <a:p>
            <a:pPr indent="0" lvl="0" marL="0" rtl="0" algn="l">
              <a:spcBef>
                <a:spcPts val="400"/>
              </a:spcBef>
              <a:spcAft>
                <a:spcPts val="0"/>
              </a:spcAft>
              <a:buNone/>
            </a:pPr>
            <a:r>
              <a:t/>
            </a:r>
            <a:endParaRPr sz="1900"/>
          </a:p>
        </p:txBody>
      </p:sp>
      <p:sp>
        <p:nvSpPr>
          <p:cNvPr id="428" name="Google Shape;428;p58"/>
          <p:cNvSpPr txBox="1"/>
          <p:nvPr>
            <p:ph type="title"/>
          </p:nvPr>
        </p:nvSpPr>
        <p:spPr>
          <a:xfrm>
            <a:off x="609600" y="2851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BLUP: a Breeding Value</a:t>
            </a:r>
            <a:endParaRPr/>
          </a:p>
        </p:txBody>
      </p:sp>
      <p:pic>
        <p:nvPicPr>
          <p:cNvPr id="429" name="Google Shape;429;p58"/>
          <p:cNvPicPr preferRelativeResize="0"/>
          <p:nvPr/>
        </p:nvPicPr>
        <p:blipFill>
          <a:blip r:embed="rId3">
            <a:alphaModFix/>
          </a:blip>
          <a:stretch>
            <a:fillRect/>
          </a:stretch>
        </p:blipFill>
        <p:spPr>
          <a:xfrm>
            <a:off x="5948428" y="3469867"/>
            <a:ext cx="5777466" cy="1586933"/>
          </a:xfrm>
          <a:prstGeom prst="rect">
            <a:avLst/>
          </a:prstGeom>
          <a:noFill/>
          <a:ln>
            <a:noFill/>
          </a:ln>
        </p:spPr>
      </p:pic>
      <p:pic>
        <p:nvPicPr>
          <p:cNvPr id="430" name="Google Shape;430;p58"/>
          <p:cNvPicPr preferRelativeResize="0"/>
          <p:nvPr/>
        </p:nvPicPr>
        <p:blipFill>
          <a:blip r:embed="rId4">
            <a:alphaModFix/>
          </a:blip>
          <a:stretch>
            <a:fillRect/>
          </a:stretch>
        </p:blipFill>
        <p:spPr>
          <a:xfrm>
            <a:off x="7708696" y="2856267"/>
            <a:ext cx="3428966" cy="854767"/>
          </a:xfrm>
          <a:prstGeom prst="rect">
            <a:avLst/>
          </a:prstGeom>
          <a:noFill/>
          <a:ln>
            <a:noFill/>
          </a:ln>
        </p:spPr>
      </p:pic>
      <p:sp>
        <p:nvSpPr>
          <p:cNvPr id="431" name="Google Shape;431;p58"/>
          <p:cNvSpPr txBox="1"/>
          <p:nvPr/>
        </p:nvSpPr>
        <p:spPr>
          <a:xfrm>
            <a:off x="928867" y="5986333"/>
            <a:ext cx="10208700" cy="507900"/>
          </a:xfrm>
          <a:prstGeom prst="rect">
            <a:avLst/>
          </a:prstGeom>
          <a:noFill/>
          <a:ln>
            <a:noFill/>
          </a:ln>
        </p:spPr>
        <p:txBody>
          <a:bodyPr anchorCtr="0" anchor="t" bIns="121900" lIns="121900" spcFirstLastPara="1" rIns="121900" wrap="square" tIns="121900">
            <a:spAutoFit/>
          </a:bodyPr>
          <a:lstStyle/>
          <a:p>
            <a:pPr indent="0" lvl="0" marL="0" rtl="0" algn="l">
              <a:spcBef>
                <a:spcPts val="400"/>
              </a:spcBef>
              <a:spcAft>
                <a:spcPts val="0"/>
              </a:spcAft>
              <a:buNone/>
            </a:pPr>
            <a:r>
              <a:rPr b="1" i="1" lang="en-US" sz="1700">
                <a:solidFill>
                  <a:srgbClr val="555555"/>
                </a:solidFill>
                <a:highlight>
                  <a:srgbClr val="FFFFFF"/>
                </a:highlight>
              </a:rPr>
              <a:t>y = checks + env + rep:env + check:env + </a:t>
            </a:r>
            <a:r>
              <a:rPr b="1" i="1" lang="en-US" sz="1700">
                <a:solidFill>
                  <a:srgbClr val="555555"/>
                </a:solidFill>
                <a:highlight>
                  <a:srgbClr val="D5A6BD"/>
                </a:highlight>
              </a:rPr>
              <a:t>parent</a:t>
            </a:r>
            <a:r>
              <a:rPr b="1" i="1" lang="en-US" sz="1700">
                <a:solidFill>
                  <a:srgbClr val="555555"/>
                </a:solidFill>
                <a:highlight>
                  <a:srgbClr val="FFFFFF"/>
                </a:highlight>
              </a:rPr>
              <a:t> + </a:t>
            </a:r>
            <a:r>
              <a:rPr b="1" i="1" lang="en-US" sz="1700">
                <a:solidFill>
                  <a:srgbClr val="555555"/>
                </a:solidFill>
                <a:highlight>
                  <a:srgbClr val="D5A6BD"/>
                </a:highlight>
              </a:rPr>
              <a:t>family:rep</a:t>
            </a:r>
            <a:r>
              <a:rPr b="1" i="1" lang="en-US" sz="1700">
                <a:solidFill>
                  <a:srgbClr val="555555"/>
                </a:solidFill>
                <a:highlight>
                  <a:srgbClr val="FFFFFF"/>
                </a:highlight>
              </a:rPr>
              <a:t> + </a:t>
            </a:r>
            <a:r>
              <a:rPr b="1" i="1" lang="en-US" sz="1700">
                <a:solidFill>
                  <a:srgbClr val="555555"/>
                </a:solidFill>
                <a:highlight>
                  <a:srgbClr val="D5A6BD"/>
                </a:highlight>
              </a:rPr>
              <a:t>pop</a:t>
            </a:r>
            <a:r>
              <a:rPr b="1" i="1" lang="en-US" sz="1700">
                <a:solidFill>
                  <a:srgbClr val="555555"/>
                </a:solidFill>
                <a:highlight>
                  <a:srgbClr val="FFFFFF"/>
                </a:highlight>
              </a:rPr>
              <a:t> + </a:t>
            </a:r>
            <a:r>
              <a:rPr b="1" i="1" lang="en-US" sz="1700">
                <a:solidFill>
                  <a:srgbClr val="555555"/>
                </a:solidFill>
                <a:highlight>
                  <a:srgbClr val="D5A6BD"/>
                </a:highlight>
              </a:rPr>
              <a:t>Pop:Env</a:t>
            </a:r>
            <a:r>
              <a:rPr b="1" i="1" lang="en-US" sz="1700">
                <a:solidFill>
                  <a:srgbClr val="555555"/>
                </a:solidFill>
                <a:highlight>
                  <a:srgbClr val="FFFFFF"/>
                </a:highlight>
              </a:rPr>
              <a:t> + spatial + e</a:t>
            </a:r>
            <a:endParaRPr sz="1900"/>
          </a:p>
        </p:txBody>
      </p:sp>
      <p:sp>
        <p:nvSpPr>
          <p:cNvPr id="432" name="Google Shape;432;p58"/>
          <p:cNvSpPr txBox="1"/>
          <p:nvPr/>
        </p:nvSpPr>
        <p:spPr>
          <a:xfrm>
            <a:off x="2340467" y="5213767"/>
            <a:ext cx="7385700" cy="615600"/>
          </a:xfrm>
          <a:prstGeom prst="rect">
            <a:avLst/>
          </a:prstGeom>
          <a:noFill/>
          <a:ln>
            <a:noFill/>
          </a:ln>
        </p:spPr>
        <p:txBody>
          <a:bodyPr anchorCtr="0" anchor="t" bIns="121900" lIns="121900" spcFirstLastPara="1" rIns="121900" wrap="square" tIns="121900">
            <a:spAutoFit/>
          </a:bodyPr>
          <a:lstStyle/>
          <a:p>
            <a:pPr indent="0" lvl="0" marL="0" rtl="0" algn="l">
              <a:spcBef>
                <a:spcPts val="400"/>
              </a:spcBef>
              <a:spcAft>
                <a:spcPts val="0"/>
              </a:spcAft>
              <a:buNone/>
            </a:pPr>
            <a:r>
              <a:rPr b="1" lang="en-US" sz="2400" u="sng">
                <a:solidFill>
                  <a:schemeClr val="dk1"/>
                </a:solidFill>
              </a:rPr>
              <a:t>(Phenotypic) EBV model for GS Field Trials:</a:t>
            </a:r>
            <a:endParaRPr sz="1900"/>
          </a:p>
        </p:txBody>
      </p:sp>
      <p:pic>
        <p:nvPicPr>
          <p:cNvPr id="433" name="Google Shape;433;p58"/>
          <p:cNvPicPr preferRelativeResize="0"/>
          <p:nvPr/>
        </p:nvPicPr>
        <p:blipFill>
          <a:blip r:embed="rId5">
            <a:alphaModFix/>
          </a:blip>
          <a:stretch>
            <a:fillRect/>
          </a:stretch>
        </p:blipFill>
        <p:spPr>
          <a:xfrm>
            <a:off x="9497575" y="585625"/>
            <a:ext cx="2424549" cy="1212275"/>
          </a:xfrm>
          <a:prstGeom prst="rect">
            <a:avLst/>
          </a:prstGeom>
          <a:noFill/>
          <a:ln cap="flat" cmpd="sng" w="19050">
            <a:solidFill>
              <a:schemeClr val="dk2"/>
            </a:solidFill>
            <a:prstDash val="solid"/>
            <a:round/>
            <a:headEnd len="sm" w="sm" type="none"/>
            <a:tailEnd len="sm" w="sm" type="none"/>
          </a:ln>
        </p:spPr>
      </p:pic>
      <p:pic>
        <p:nvPicPr>
          <p:cNvPr id="434" name="Google Shape;434;p58"/>
          <p:cNvPicPr preferRelativeResize="0"/>
          <p:nvPr/>
        </p:nvPicPr>
        <p:blipFill>
          <a:blip r:embed="rId6">
            <a:alphaModFix/>
          </a:blip>
          <a:stretch>
            <a:fillRect/>
          </a:stretch>
        </p:blipFill>
        <p:spPr>
          <a:xfrm>
            <a:off x="9497570" y="1950300"/>
            <a:ext cx="2424550" cy="646547"/>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59"/>
          <p:cNvPicPr preferRelativeResize="0"/>
          <p:nvPr/>
        </p:nvPicPr>
        <p:blipFill>
          <a:blip r:embed="rId3">
            <a:alphaModFix/>
          </a:blip>
          <a:stretch>
            <a:fillRect/>
          </a:stretch>
        </p:blipFill>
        <p:spPr>
          <a:xfrm>
            <a:off x="1219217" y="652367"/>
            <a:ext cx="10769600" cy="1473200"/>
          </a:xfrm>
          <a:prstGeom prst="rect">
            <a:avLst/>
          </a:prstGeom>
          <a:noFill/>
          <a:ln cap="flat" cmpd="sng" w="9525">
            <a:solidFill>
              <a:schemeClr val="dk2"/>
            </a:solidFill>
            <a:prstDash val="solid"/>
            <a:round/>
            <a:headEnd len="sm" w="sm" type="none"/>
            <a:tailEnd len="sm" w="sm" type="none"/>
          </a:ln>
        </p:spPr>
      </p:pic>
      <p:pic>
        <p:nvPicPr>
          <p:cNvPr id="440" name="Google Shape;440;p59"/>
          <p:cNvPicPr preferRelativeResize="0"/>
          <p:nvPr/>
        </p:nvPicPr>
        <p:blipFill rotWithShape="1">
          <a:blip r:embed="rId4">
            <a:alphaModFix/>
          </a:blip>
          <a:srcRect b="43728" l="1319" r="-1319" t="0"/>
          <a:stretch/>
        </p:blipFill>
        <p:spPr>
          <a:xfrm>
            <a:off x="1219233" y="2294000"/>
            <a:ext cx="10769599" cy="1951000"/>
          </a:xfrm>
          <a:prstGeom prst="rect">
            <a:avLst/>
          </a:prstGeom>
          <a:noFill/>
          <a:ln cap="flat" cmpd="sng" w="9525">
            <a:solidFill>
              <a:schemeClr val="dk2"/>
            </a:solidFill>
            <a:prstDash val="solid"/>
            <a:round/>
            <a:headEnd len="sm" w="sm" type="none"/>
            <a:tailEnd len="sm" w="sm" type="none"/>
          </a:ln>
        </p:spPr>
      </p:pic>
      <p:pic>
        <p:nvPicPr>
          <p:cNvPr id="441" name="Google Shape;441;p59"/>
          <p:cNvPicPr preferRelativeResize="0"/>
          <p:nvPr/>
        </p:nvPicPr>
        <p:blipFill rotWithShape="1">
          <a:blip r:embed="rId5">
            <a:alphaModFix/>
          </a:blip>
          <a:srcRect b="42971" l="0" r="0" t="0"/>
          <a:stretch/>
        </p:blipFill>
        <p:spPr>
          <a:xfrm>
            <a:off x="1219233" y="4413433"/>
            <a:ext cx="10769599" cy="1897600"/>
          </a:xfrm>
          <a:prstGeom prst="rect">
            <a:avLst/>
          </a:prstGeom>
          <a:noFill/>
          <a:ln cap="flat" cmpd="sng" w="9525">
            <a:solidFill>
              <a:schemeClr val="dk2"/>
            </a:solidFill>
            <a:prstDash val="solid"/>
            <a:round/>
            <a:headEnd len="sm" w="sm" type="none"/>
            <a:tailEnd len="sm" w="sm" type="none"/>
          </a:ln>
        </p:spPr>
      </p:pic>
      <p:sp>
        <p:nvSpPr>
          <p:cNvPr id="442" name="Google Shape;442;p59"/>
          <p:cNvSpPr txBox="1"/>
          <p:nvPr/>
        </p:nvSpPr>
        <p:spPr>
          <a:xfrm>
            <a:off x="1996733" y="1573933"/>
            <a:ext cx="1071900" cy="279300"/>
          </a:xfrm>
          <a:prstGeom prst="rect">
            <a:avLst/>
          </a:prstGeom>
          <a:solidFill>
            <a:srgbClr val="FFFFFF"/>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59"/>
          <p:cNvSpPr txBox="1"/>
          <p:nvPr/>
        </p:nvSpPr>
        <p:spPr>
          <a:xfrm>
            <a:off x="3703200" y="1573933"/>
            <a:ext cx="1195500" cy="279300"/>
          </a:xfrm>
          <a:prstGeom prst="rect">
            <a:avLst/>
          </a:prstGeom>
          <a:solidFill>
            <a:srgbClr val="FFFFFF"/>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p>
        </p:txBody>
      </p:sp>
      <p:sp>
        <p:nvSpPr>
          <p:cNvPr id="444" name="Google Shape;444;p59"/>
          <p:cNvSpPr txBox="1"/>
          <p:nvPr/>
        </p:nvSpPr>
        <p:spPr>
          <a:xfrm>
            <a:off x="5373233" y="1573933"/>
            <a:ext cx="1195500" cy="279300"/>
          </a:xfrm>
          <a:prstGeom prst="rect">
            <a:avLst/>
          </a:prstGeom>
          <a:solidFill>
            <a:srgbClr val="FFFFFF"/>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p>
        </p:txBody>
      </p:sp>
      <p:sp>
        <p:nvSpPr>
          <p:cNvPr id="445" name="Google Shape;445;p59"/>
          <p:cNvSpPr txBox="1"/>
          <p:nvPr/>
        </p:nvSpPr>
        <p:spPr>
          <a:xfrm>
            <a:off x="7011533" y="1529500"/>
            <a:ext cx="1316100" cy="279300"/>
          </a:xfrm>
          <a:prstGeom prst="rect">
            <a:avLst/>
          </a:prstGeom>
          <a:solidFill>
            <a:srgbClr val="FFFFFF"/>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p>
        </p:txBody>
      </p:sp>
      <p:sp>
        <p:nvSpPr>
          <p:cNvPr id="446" name="Google Shape;446;p59"/>
          <p:cNvSpPr txBox="1"/>
          <p:nvPr/>
        </p:nvSpPr>
        <p:spPr>
          <a:xfrm>
            <a:off x="8770233" y="1573933"/>
            <a:ext cx="1195500" cy="279300"/>
          </a:xfrm>
          <a:prstGeom prst="rect">
            <a:avLst/>
          </a:prstGeom>
          <a:solidFill>
            <a:srgbClr val="FFFFFF"/>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p>
        </p:txBody>
      </p:sp>
      <p:sp>
        <p:nvSpPr>
          <p:cNvPr id="447" name="Google Shape;447;p59"/>
          <p:cNvSpPr txBox="1"/>
          <p:nvPr/>
        </p:nvSpPr>
        <p:spPr>
          <a:xfrm>
            <a:off x="10649833" y="1529500"/>
            <a:ext cx="1195500" cy="279300"/>
          </a:xfrm>
          <a:prstGeom prst="rect">
            <a:avLst/>
          </a:prstGeom>
          <a:solidFill>
            <a:srgbClr val="FFFFFF"/>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1900"/>
          </a:p>
        </p:txBody>
      </p:sp>
      <p:sp>
        <p:nvSpPr>
          <p:cNvPr id="448" name="Google Shape;448;p59"/>
          <p:cNvSpPr txBox="1"/>
          <p:nvPr/>
        </p:nvSpPr>
        <p:spPr>
          <a:xfrm rot="-5400000">
            <a:off x="-74300" y="959367"/>
            <a:ext cx="1515600" cy="859200"/>
          </a:xfrm>
          <a:prstGeom prst="rect">
            <a:avLst/>
          </a:prstGeom>
          <a:solidFill>
            <a:srgbClr val="CC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900">
                <a:solidFill>
                  <a:srgbClr val="FFFFFF"/>
                </a:solidFill>
              </a:rPr>
              <a:t>Population Means</a:t>
            </a:r>
            <a:endParaRPr b="1" sz="1900">
              <a:solidFill>
                <a:srgbClr val="FFFFFF"/>
              </a:solidFill>
            </a:endParaRPr>
          </a:p>
        </p:txBody>
      </p:sp>
      <p:sp>
        <p:nvSpPr>
          <p:cNvPr id="449" name="Google Shape;449;p59"/>
          <p:cNvSpPr txBox="1"/>
          <p:nvPr/>
        </p:nvSpPr>
        <p:spPr>
          <a:xfrm rot="-5400000">
            <a:off x="-307850" y="2839950"/>
            <a:ext cx="1982700" cy="859200"/>
          </a:xfrm>
          <a:prstGeom prst="rect">
            <a:avLst/>
          </a:prstGeom>
          <a:solidFill>
            <a:srgbClr val="CC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900">
                <a:solidFill>
                  <a:srgbClr val="FFFFFF"/>
                </a:solidFill>
              </a:rPr>
              <a:t>Individual BLUPs</a:t>
            </a:r>
            <a:endParaRPr b="1" sz="1900">
              <a:solidFill>
                <a:srgbClr val="FFFFFF"/>
              </a:solidFill>
            </a:endParaRPr>
          </a:p>
        </p:txBody>
      </p:sp>
      <p:sp>
        <p:nvSpPr>
          <p:cNvPr id="450" name="Google Shape;450;p59"/>
          <p:cNvSpPr txBox="1"/>
          <p:nvPr/>
        </p:nvSpPr>
        <p:spPr>
          <a:xfrm rot="-5400000">
            <a:off x="-270500" y="4916633"/>
            <a:ext cx="1908000" cy="859200"/>
          </a:xfrm>
          <a:prstGeom prst="rect">
            <a:avLst/>
          </a:prstGeom>
          <a:solidFill>
            <a:srgbClr val="CC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900">
                <a:solidFill>
                  <a:srgbClr val="FFFFFF"/>
                </a:solidFill>
              </a:rPr>
              <a:t>Mean + BLUP</a:t>
            </a:r>
            <a:endParaRPr b="1" sz="1900">
              <a:solidFill>
                <a:srgbClr val="FFFFFF"/>
              </a:solidFill>
            </a:endParaRPr>
          </a:p>
        </p:txBody>
      </p:sp>
      <p:pic>
        <p:nvPicPr>
          <p:cNvPr id="451" name="Google Shape;451;p59"/>
          <p:cNvPicPr preferRelativeResize="0"/>
          <p:nvPr/>
        </p:nvPicPr>
        <p:blipFill>
          <a:blip r:embed="rId6">
            <a:alphaModFix/>
          </a:blip>
          <a:stretch>
            <a:fillRect/>
          </a:stretch>
        </p:blipFill>
        <p:spPr>
          <a:xfrm>
            <a:off x="2743533" y="1599600"/>
            <a:ext cx="9245299" cy="5259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txBox="1"/>
          <p:nvPr>
            <p:ph type="title"/>
          </p:nvPr>
        </p:nvSpPr>
        <p:spPr>
          <a:xfrm>
            <a:off x="-46575" y="589925"/>
            <a:ext cx="8047500" cy="106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North Carolina Sweetpotato Breeding</a:t>
            </a:r>
            <a:endParaRPr/>
          </a:p>
        </p:txBody>
      </p:sp>
      <p:sp>
        <p:nvSpPr>
          <p:cNvPr id="242" name="Google Shape;242;p42"/>
          <p:cNvSpPr txBox="1"/>
          <p:nvPr/>
        </p:nvSpPr>
        <p:spPr>
          <a:xfrm>
            <a:off x="207418" y="1901197"/>
            <a:ext cx="6627300" cy="477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1" lang="en-US" sz="2100" u="none" cap="none" strike="noStrike">
                <a:solidFill>
                  <a:schemeClr val="dk1"/>
                </a:solidFill>
                <a:latin typeface="Arial"/>
                <a:ea typeface="Arial"/>
                <a:cs typeface="Arial"/>
                <a:sym typeface="Arial"/>
              </a:rPr>
              <a:t>Ipomoea batatas </a:t>
            </a:r>
            <a:r>
              <a:rPr b="0" i="0" lang="en-US" sz="1900" u="none" cap="none" strike="noStrike">
                <a:solidFill>
                  <a:schemeClr val="dk1"/>
                </a:solidFill>
                <a:latin typeface="Arial"/>
                <a:ea typeface="Arial"/>
                <a:cs typeface="Arial"/>
                <a:sym typeface="Arial"/>
              </a:rPr>
              <a:t>(L.) Lam. (2n=6x=90)</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rPr b="1" i="0" lang="en-US" sz="1900" u="none" cap="none" strike="noStrike">
                <a:solidFill>
                  <a:schemeClr val="dk1"/>
                </a:solidFill>
                <a:latin typeface="Arial"/>
                <a:ea typeface="Arial"/>
                <a:cs typeface="Arial"/>
                <a:sym typeface="Arial"/>
              </a:rPr>
              <a:t>North Carolina </a:t>
            </a:r>
            <a:r>
              <a:rPr b="1" lang="en-US" sz="1900">
                <a:solidFill>
                  <a:schemeClr val="dk1"/>
                </a:solidFill>
              </a:rPr>
              <a:t>produces </a:t>
            </a:r>
            <a:r>
              <a:rPr b="1" i="0" lang="en-US" sz="1900" u="none" cap="none" strike="noStrike">
                <a:solidFill>
                  <a:schemeClr val="dk1"/>
                </a:solidFill>
                <a:latin typeface="Arial"/>
                <a:ea typeface="Arial"/>
                <a:cs typeface="Arial"/>
                <a:sym typeface="Arial"/>
              </a:rPr>
              <a:t>65% of US crop ($375m)</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rPr b="0" i="0" lang="en-US" sz="1900" u="none" cap="none" strike="noStrike">
                <a:solidFill>
                  <a:schemeClr val="dk1"/>
                </a:solidFill>
                <a:latin typeface="Arial"/>
                <a:ea typeface="Arial"/>
                <a:cs typeface="Arial"/>
                <a:sym typeface="Arial"/>
              </a:rPr>
              <a:t>	40% exported to EU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1" i="0" sz="21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1" i="0" lang="en-US" sz="2100" u="none" cap="none" strike="noStrike">
                <a:solidFill>
                  <a:schemeClr val="dk1"/>
                </a:solidFill>
                <a:latin typeface="Arial"/>
                <a:ea typeface="Arial"/>
                <a:cs typeface="Arial"/>
                <a:sym typeface="Arial"/>
              </a:rPr>
              <a:t>Breeding Considerations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rPr b="0" i="0" lang="en-US" sz="1900" u="none" cap="none" strike="noStrike">
                <a:solidFill>
                  <a:schemeClr val="dk1"/>
                </a:solidFill>
                <a:latin typeface="Arial"/>
                <a:ea typeface="Arial"/>
                <a:cs typeface="Arial"/>
                <a:sym typeface="Arial"/>
              </a:rPr>
              <a:t>	High heterozygosity</a:t>
            </a:r>
            <a:endParaRPr b="0" i="0" sz="1900" u="none" cap="none" strike="noStrike">
              <a:solidFill>
                <a:schemeClr val="dk1"/>
              </a:solidFill>
              <a:latin typeface="Arial"/>
              <a:ea typeface="Arial"/>
              <a:cs typeface="Arial"/>
              <a:sym typeface="Arial"/>
            </a:endParaRPr>
          </a:p>
          <a:p>
            <a:pPr indent="457200" lvl="0" marL="0" marR="0" rtl="0" algn="l">
              <a:lnSpc>
                <a:spcPct val="100000"/>
              </a:lnSpc>
              <a:spcBef>
                <a:spcPts val="320"/>
              </a:spcBef>
              <a:spcAft>
                <a:spcPts val="0"/>
              </a:spcAft>
              <a:buClr>
                <a:schemeClr val="dk1"/>
              </a:buClr>
              <a:buSzPts val="1600"/>
              <a:buFont typeface="Arial"/>
              <a:buNone/>
            </a:pPr>
            <a:r>
              <a:rPr b="0" i="0" lang="en-US" sz="1900" u="none" cap="none" strike="noStrike">
                <a:solidFill>
                  <a:schemeClr val="dk1"/>
                </a:solidFill>
                <a:latin typeface="Arial"/>
                <a:ea typeface="Arial"/>
                <a:cs typeface="Arial"/>
                <a:sym typeface="Arial"/>
              </a:rPr>
              <a:t>F1 </a:t>
            </a:r>
            <a:r>
              <a:rPr lang="en-US" sz="1900">
                <a:solidFill>
                  <a:schemeClr val="dk1"/>
                </a:solidFill>
              </a:rPr>
              <a:t>s</a:t>
            </a:r>
            <a:r>
              <a:rPr b="0" i="0" lang="en-US" sz="1900" u="none" cap="none" strike="noStrike">
                <a:solidFill>
                  <a:schemeClr val="dk1"/>
                </a:solidFill>
                <a:latin typeface="Arial"/>
                <a:ea typeface="Arial"/>
                <a:cs typeface="Arial"/>
                <a:sym typeface="Arial"/>
              </a:rPr>
              <a:t>egregation</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rPr b="0" i="0" lang="en-US" sz="1900" u="none" cap="none" strike="noStrike">
                <a:solidFill>
                  <a:schemeClr val="dk1"/>
                </a:solidFill>
                <a:latin typeface="Arial"/>
                <a:ea typeface="Arial"/>
                <a:cs typeface="Arial"/>
                <a:sym typeface="Arial"/>
              </a:rPr>
              <a:t>	Self incompatibility</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rPr b="0" i="0" lang="en-US" sz="1900" u="none" cap="none" strike="noStrike">
                <a:solidFill>
                  <a:schemeClr val="dk1"/>
                </a:solidFill>
                <a:latin typeface="Arial"/>
                <a:ea typeface="Arial"/>
                <a:cs typeface="Arial"/>
                <a:sym typeface="Arial"/>
              </a:rPr>
              <a:t>	Backcrossing not feasible</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chemeClr val="dk1"/>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1" i="0" lang="en-US" sz="2100" u="none" cap="none" strike="noStrike">
                <a:solidFill>
                  <a:schemeClr val="dk1"/>
                </a:solidFill>
                <a:latin typeface="Arial"/>
                <a:ea typeface="Arial"/>
                <a:cs typeface="Arial"/>
                <a:sym typeface="Arial"/>
              </a:rPr>
              <a:t>Strategy: recurrent mass selection</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1600"/>
              <a:buFont typeface="Arial"/>
              <a:buNone/>
            </a:pPr>
            <a:r>
              <a:t/>
            </a:r>
            <a:endParaRPr b="0" i="0" sz="1900" u="none" cap="none" strike="noStrike">
              <a:solidFill>
                <a:schemeClr val="dk1"/>
              </a:solidFill>
              <a:latin typeface="Arial"/>
              <a:ea typeface="Arial"/>
              <a:cs typeface="Arial"/>
              <a:sym typeface="Arial"/>
            </a:endParaRPr>
          </a:p>
          <a:p>
            <a:pPr indent="-241300" lvl="0" marL="342900" marR="0" rtl="0" algn="l">
              <a:lnSpc>
                <a:spcPct val="100000"/>
              </a:lnSpc>
              <a:spcBef>
                <a:spcPts val="320"/>
              </a:spcBef>
              <a:spcAft>
                <a:spcPts val="0"/>
              </a:spcAft>
              <a:buClr>
                <a:schemeClr val="dk1"/>
              </a:buClr>
              <a:buSzPts val="1600"/>
              <a:buFont typeface="Arial"/>
              <a:buNone/>
            </a:pPr>
            <a:r>
              <a:t/>
            </a:r>
            <a:endParaRPr b="0" i="0" sz="1900" u="none" cap="none" strike="noStrike">
              <a:solidFill>
                <a:schemeClr val="dk1"/>
              </a:solidFill>
              <a:latin typeface="Arial"/>
              <a:ea typeface="Arial"/>
              <a:cs typeface="Arial"/>
              <a:sym typeface="Arial"/>
            </a:endParaRPr>
          </a:p>
        </p:txBody>
      </p:sp>
      <p:pic>
        <p:nvPicPr>
          <p:cNvPr descr="A picture containing ground, outdoor, vegetable, sweet potato&#10;&#10;Description automatically generated" id="243" name="Google Shape;243;p42"/>
          <p:cNvPicPr preferRelativeResize="0"/>
          <p:nvPr/>
        </p:nvPicPr>
        <p:blipFill rotWithShape="1">
          <a:blip r:embed="rId3">
            <a:alphaModFix/>
          </a:blip>
          <a:srcRect b="10562" l="14487" r="9622" t="9296"/>
          <a:stretch/>
        </p:blipFill>
        <p:spPr>
          <a:xfrm>
            <a:off x="8095623" y="681173"/>
            <a:ext cx="3397675" cy="2691127"/>
          </a:xfrm>
          <a:prstGeom prst="rect">
            <a:avLst/>
          </a:prstGeom>
          <a:noFill/>
          <a:ln>
            <a:noFill/>
          </a:ln>
        </p:spPr>
      </p:pic>
      <p:pic>
        <p:nvPicPr>
          <p:cNvPr descr="A picture containing ground, fungus&#10;&#10;Description automatically generated" id="244" name="Google Shape;244;p42"/>
          <p:cNvPicPr preferRelativeResize="0"/>
          <p:nvPr/>
        </p:nvPicPr>
        <p:blipFill rotWithShape="1">
          <a:blip r:embed="rId4">
            <a:alphaModFix/>
          </a:blip>
          <a:srcRect b="9539" l="5871" r="17370" t="17189"/>
          <a:stretch/>
        </p:blipFill>
        <p:spPr>
          <a:xfrm rot="5400000">
            <a:off x="5679282" y="3720259"/>
            <a:ext cx="2223952" cy="2830475"/>
          </a:xfrm>
          <a:prstGeom prst="rect">
            <a:avLst/>
          </a:prstGeom>
          <a:noFill/>
          <a:ln>
            <a:noFill/>
          </a:ln>
        </p:spPr>
      </p:pic>
      <p:sp>
        <p:nvSpPr>
          <p:cNvPr id="245" name="Google Shape;245;p42"/>
          <p:cNvSpPr txBox="1"/>
          <p:nvPr/>
        </p:nvSpPr>
        <p:spPr>
          <a:xfrm>
            <a:off x="8577475" y="3487325"/>
            <a:ext cx="2532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800" u="none" cap="none" strike="noStrike">
                <a:solidFill>
                  <a:schemeClr val="dk1"/>
                </a:solidFill>
              </a:rPr>
              <a:t>‘Covington’ </a:t>
            </a:r>
            <a:r>
              <a:rPr b="1" lang="en-US" sz="1800">
                <a:solidFill>
                  <a:schemeClr val="dk1"/>
                </a:solidFill>
              </a:rPr>
              <a:t>&gt;</a:t>
            </a:r>
            <a:r>
              <a:rPr b="1" i="0" lang="en-US" sz="1800" u="none" cap="none" strike="noStrike">
                <a:solidFill>
                  <a:schemeClr val="dk1"/>
                </a:solidFill>
              </a:rPr>
              <a:t>90%</a:t>
            </a:r>
            <a:endParaRPr b="1" i="0" sz="1800" u="none" cap="none" strike="noStrike">
              <a:solidFill>
                <a:srgbClr val="000000"/>
              </a:solidFill>
            </a:endParaRPr>
          </a:p>
        </p:txBody>
      </p:sp>
      <p:sp>
        <p:nvSpPr>
          <p:cNvPr id="246" name="Google Shape;246;p42"/>
          <p:cNvSpPr txBox="1"/>
          <p:nvPr/>
        </p:nvSpPr>
        <p:spPr>
          <a:xfrm>
            <a:off x="5913626" y="6359275"/>
            <a:ext cx="1902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rPr>
              <a:t>‘Beauregard’ ~2.5%</a:t>
            </a:r>
            <a:endParaRPr b="1" i="0" sz="1400" u="none" cap="none" strike="noStrike">
              <a:solidFill>
                <a:srgbClr val="000000"/>
              </a:solidFill>
            </a:endParaRPr>
          </a:p>
        </p:txBody>
      </p:sp>
      <p:pic>
        <p:nvPicPr>
          <p:cNvPr descr="A picture containing ground, outdoor, pile, vegetable&#10;&#10;Description automatically generated" id="247" name="Google Shape;247;p42"/>
          <p:cNvPicPr preferRelativeResize="0"/>
          <p:nvPr/>
        </p:nvPicPr>
        <p:blipFill rotWithShape="1">
          <a:blip r:embed="rId5">
            <a:alphaModFix/>
          </a:blip>
          <a:srcRect b="19738" l="8690" r="10547" t="8720"/>
          <a:stretch/>
        </p:blipFill>
        <p:spPr>
          <a:xfrm>
            <a:off x="8466878" y="4023532"/>
            <a:ext cx="3326688" cy="2210198"/>
          </a:xfrm>
          <a:prstGeom prst="rect">
            <a:avLst/>
          </a:prstGeom>
          <a:noFill/>
          <a:ln>
            <a:noFill/>
          </a:ln>
        </p:spPr>
      </p:pic>
      <p:sp>
        <p:nvSpPr>
          <p:cNvPr id="248" name="Google Shape;248;p42"/>
          <p:cNvSpPr txBox="1"/>
          <p:nvPr/>
        </p:nvSpPr>
        <p:spPr>
          <a:xfrm>
            <a:off x="9241324" y="6359275"/>
            <a:ext cx="1947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rPr>
              <a:t>‘Bayou Belle’ ~2.5%</a:t>
            </a:r>
            <a:endParaRPr b="1" i="0" sz="1400" u="none" cap="none" strike="noStrike">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0"/>
          <p:cNvSpPr txBox="1"/>
          <p:nvPr>
            <p:ph idx="1" type="body"/>
          </p:nvPr>
        </p:nvSpPr>
        <p:spPr>
          <a:xfrm>
            <a:off x="609600" y="1810703"/>
            <a:ext cx="3206700" cy="21321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rPr lang="en-US"/>
              <a:t>TB population (250)</a:t>
            </a:r>
            <a:endParaRPr/>
          </a:p>
          <a:p>
            <a:pPr indent="0" lvl="0" marL="0" rtl="0" algn="l">
              <a:spcBef>
                <a:spcPts val="400"/>
              </a:spcBef>
              <a:spcAft>
                <a:spcPts val="0"/>
              </a:spcAft>
              <a:buNone/>
            </a:pPr>
            <a:r>
              <a:rPr lang="en-US"/>
              <a:t>DC population (550)</a:t>
            </a:r>
            <a:endParaRPr/>
          </a:p>
          <a:p>
            <a:pPr indent="0" lvl="0" marL="0" rtl="0" algn="l">
              <a:spcBef>
                <a:spcPts val="400"/>
              </a:spcBef>
              <a:spcAft>
                <a:spcPts val="0"/>
              </a:spcAft>
              <a:buNone/>
            </a:pPr>
            <a:r>
              <a:rPr lang="en-US"/>
              <a:t>GS20 TP (550)</a:t>
            </a:r>
            <a:endParaRPr/>
          </a:p>
          <a:p>
            <a:pPr indent="0" lvl="0" marL="0" rtl="0" algn="l">
              <a:spcBef>
                <a:spcPts val="400"/>
              </a:spcBef>
              <a:spcAft>
                <a:spcPts val="0"/>
              </a:spcAft>
              <a:buNone/>
            </a:pPr>
            <a:r>
              <a:rPr lang="en-US"/>
              <a:t>GS23 TP (550)</a:t>
            </a:r>
            <a:endParaRPr/>
          </a:p>
        </p:txBody>
      </p:sp>
      <p:sp>
        <p:nvSpPr>
          <p:cNvPr id="458" name="Google Shape;458;p60"/>
          <p:cNvSpPr txBox="1"/>
          <p:nvPr>
            <p:ph type="title"/>
          </p:nvPr>
        </p:nvSpPr>
        <p:spPr>
          <a:xfrm>
            <a:off x="609600" y="4375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Genotyping with DArT</a:t>
            </a:r>
            <a:endParaRPr/>
          </a:p>
        </p:txBody>
      </p:sp>
      <p:pic>
        <p:nvPicPr>
          <p:cNvPr id="459" name="Google Shape;459;p60"/>
          <p:cNvPicPr preferRelativeResize="0"/>
          <p:nvPr/>
        </p:nvPicPr>
        <p:blipFill>
          <a:blip r:embed="rId3">
            <a:alphaModFix/>
          </a:blip>
          <a:stretch>
            <a:fillRect/>
          </a:stretch>
        </p:blipFill>
        <p:spPr>
          <a:xfrm>
            <a:off x="8936100" y="763247"/>
            <a:ext cx="3133100" cy="626625"/>
          </a:xfrm>
          <a:prstGeom prst="rect">
            <a:avLst/>
          </a:prstGeom>
          <a:noFill/>
          <a:ln>
            <a:noFill/>
          </a:ln>
        </p:spPr>
      </p:pic>
      <p:sp>
        <p:nvSpPr>
          <p:cNvPr id="460" name="Google Shape;460;p60"/>
          <p:cNvSpPr/>
          <p:nvPr/>
        </p:nvSpPr>
        <p:spPr>
          <a:xfrm>
            <a:off x="3891875" y="2488150"/>
            <a:ext cx="1776000" cy="45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1" name="Google Shape;461;p60"/>
          <p:cNvSpPr txBox="1"/>
          <p:nvPr>
            <p:ph idx="1" type="body"/>
          </p:nvPr>
        </p:nvSpPr>
        <p:spPr>
          <a:xfrm>
            <a:off x="5787425" y="1810700"/>
            <a:ext cx="6492900" cy="21321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rPr lang="en-US"/>
              <a:t>DArTag</a:t>
            </a:r>
            <a:endParaRPr/>
          </a:p>
          <a:p>
            <a:pPr indent="-361950" lvl="0" marL="457200" rtl="0" algn="l">
              <a:spcBef>
                <a:spcPts val="400"/>
              </a:spcBef>
              <a:spcAft>
                <a:spcPts val="0"/>
              </a:spcAft>
              <a:buSzPts val="2100"/>
              <a:buChar char="•"/>
            </a:pPr>
            <a:r>
              <a:rPr lang="en-US" sz="2100"/>
              <a:t>3000 markers, polymorphic, distributed</a:t>
            </a:r>
            <a:endParaRPr sz="2100"/>
          </a:p>
          <a:p>
            <a:pPr indent="-361950" lvl="0" marL="457200" rtl="0" algn="l">
              <a:spcBef>
                <a:spcPts val="0"/>
              </a:spcBef>
              <a:spcAft>
                <a:spcPts val="0"/>
              </a:spcAft>
              <a:buSzPts val="2100"/>
              <a:buChar char="•"/>
            </a:pPr>
            <a:r>
              <a:rPr lang="en-US" sz="2100"/>
              <a:t>Filtering monomorphic markers</a:t>
            </a:r>
            <a:endParaRPr sz="2100"/>
          </a:p>
          <a:p>
            <a:pPr indent="-361950" lvl="0" marL="457200" rtl="0" algn="l">
              <a:spcBef>
                <a:spcPts val="0"/>
              </a:spcBef>
              <a:spcAft>
                <a:spcPts val="0"/>
              </a:spcAft>
              <a:buSzPts val="2100"/>
              <a:buChar char="•"/>
            </a:pPr>
            <a:r>
              <a:rPr lang="en-US" sz="2100"/>
              <a:t>Keep loci relevant to breeding regions</a:t>
            </a:r>
            <a:endParaRPr sz="2100"/>
          </a:p>
          <a:p>
            <a:pPr indent="-361950" lvl="0" marL="457200" rtl="0" algn="l">
              <a:spcBef>
                <a:spcPts val="0"/>
              </a:spcBef>
              <a:spcAft>
                <a:spcPts val="0"/>
              </a:spcAft>
              <a:buSzPts val="2100"/>
              <a:buChar char="•"/>
            </a:pPr>
            <a:r>
              <a:rPr lang="en-US" sz="2100"/>
              <a:t>Add in MAS markers where possible</a:t>
            </a:r>
            <a:endParaRPr sz="2100"/>
          </a:p>
        </p:txBody>
      </p:sp>
      <p:pic>
        <p:nvPicPr>
          <p:cNvPr id="462" name="Google Shape;462;p60"/>
          <p:cNvPicPr preferRelativeResize="0"/>
          <p:nvPr/>
        </p:nvPicPr>
        <p:blipFill>
          <a:blip r:embed="rId4">
            <a:alphaModFix/>
          </a:blip>
          <a:stretch>
            <a:fillRect/>
          </a:stretch>
        </p:blipFill>
        <p:spPr>
          <a:xfrm>
            <a:off x="113825" y="516776"/>
            <a:ext cx="3133100" cy="1141517"/>
          </a:xfrm>
          <a:prstGeom prst="rect">
            <a:avLst/>
          </a:prstGeom>
          <a:noFill/>
          <a:ln>
            <a:noFill/>
          </a:ln>
        </p:spPr>
      </p:pic>
      <p:pic>
        <p:nvPicPr>
          <p:cNvPr id="463" name="Google Shape;463;p60"/>
          <p:cNvPicPr preferRelativeResize="0"/>
          <p:nvPr/>
        </p:nvPicPr>
        <p:blipFill>
          <a:blip r:embed="rId5">
            <a:alphaModFix/>
          </a:blip>
          <a:stretch>
            <a:fillRect/>
          </a:stretch>
        </p:blipFill>
        <p:spPr>
          <a:xfrm>
            <a:off x="832675" y="3728676"/>
            <a:ext cx="2760550" cy="1789650"/>
          </a:xfrm>
          <a:prstGeom prst="rect">
            <a:avLst/>
          </a:prstGeom>
          <a:noFill/>
          <a:ln>
            <a:noFill/>
          </a:ln>
        </p:spPr>
      </p:pic>
      <p:sp>
        <p:nvSpPr>
          <p:cNvPr id="464" name="Google Shape;464;p60"/>
          <p:cNvSpPr/>
          <p:nvPr/>
        </p:nvSpPr>
        <p:spPr>
          <a:xfrm rot="5400000">
            <a:off x="8386950" y="3824525"/>
            <a:ext cx="645000" cy="45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p60"/>
          <p:cNvSpPr txBox="1"/>
          <p:nvPr>
            <p:ph idx="1" type="body"/>
          </p:nvPr>
        </p:nvSpPr>
        <p:spPr>
          <a:xfrm>
            <a:off x="5207425" y="4633625"/>
            <a:ext cx="6918300" cy="1789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rPr lang="en-US" sz="2100"/>
              <a:t>MADC files to BI to refine marker panel</a:t>
            </a:r>
            <a:endParaRPr sz="2100"/>
          </a:p>
          <a:p>
            <a:pPr indent="0" lvl="0" marL="0" rtl="0" algn="l">
              <a:spcBef>
                <a:spcPts val="400"/>
              </a:spcBef>
              <a:spcAft>
                <a:spcPts val="0"/>
              </a:spcAft>
              <a:buNone/>
            </a:pPr>
            <a:r>
              <a:rPr lang="en-US" sz="2100"/>
              <a:t>Multiple GS models to be tested (gBLUP, rrBLUP, etc)</a:t>
            </a:r>
            <a:endParaRPr sz="2100"/>
          </a:p>
          <a:p>
            <a:pPr indent="0" lvl="0" marL="0" rtl="0" algn="l">
              <a:spcBef>
                <a:spcPts val="400"/>
              </a:spcBef>
              <a:spcAft>
                <a:spcPts val="0"/>
              </a:spcAft>
              <a:buNone/>
            </a:pPr>
            <a:r>
              <a:rPr lang="en-US" sz="2100"/>
              <a:t>Compare to phenotypes and breeder selections</a:t>
            </a:r>
            <a:endParaRPr sz="2100"/>
          </a:p>
          <a:p>
            <a:pPr indent="0" lvl="0" marL="0" rtl="0" algn="l">
              <a:spcBef>
                <a:spcPts val="400"/>
              </a:spcBef>
              <a:spcAft>
                <a:spcPts val="0"/>
              </a:spcAft>
              <a:buNone/>
            </a:pPr>
            <a:r>
              <a:rPr lang="en-US" sz="2100"/>
              <a:t>Mid-density markers may be sufficient for pedigree inferences</a:t>
            </a:r>
            <a:endParaRPr sz="2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1"/>
          <p:cNvSpPr txBox="1"/>
          <p:nvPr>
            <p:ph type="title"/>
          </p:nvPr>
        </p:nvSpPr>
        <p:spPr>
          <a:xfrm>
            <a:off x="488433" y="468852"/>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u="sng"/>
              <a:t>Phenotypic Selection is Not Being Replaced!</a:t>
            </a:r>
            <a:endParaRPr u="sng"/>
          </a:p>
        </p:txBody>
      </p:sp>
      <p:pic>
        <p:nvPicPr>
          <p:cNvPr id="471" name="Google Shape;471;p61"/>
          <p:cNvPicPr preferRelativeResize="0"/>
          <p:nvPr/>
        </p:nvPicPr>
        <p:blipFill rotWithShape="1">
          <a:blip r:embed="rId3">
            <a:alphaModFix/>
          </a:blip>
          <a:srcRect b="5013" l="6687" r="11652" t="3994"/>
          <a:stretch/>
        </p:blipFill>
        <p:spPr>
          <a:xfrm>
            <a:off x="1541575" y="1689542"/>
            <a:ext cx="2644439" cy="4159698"/>
          </a:xfrm>
          <a:prstGeom prst="rect">
            <a:avLst/>
          </a:prstGeom>
          <a:noFill/>
          <a:ln>
            <a:noFill/>
          </a:ln>
        </p:spPr>
      </p:pic>
      <p:pic>
        <p:nvPicPr>
          <p:cNvPr id="472" name="Google Shape;472;p61"/>
          <p:cNvPicPr preferRelativeResize="0"/>
          <p:nvPr/>
        </p:nvPicPr>
        <p:blipFill rotWithShape="1">
          <a:blip r:embed="rId4">
            <a:alphaModFix/>
          </a:blip>
          <a:srcRect b="6177" l="9619" r="10085" t="6317"/>
          <a:stretch/>
        </p:blipFill>
        <p:spPr>
          <a:xfrm>
            <a:off x="4345423" y="1689542"/>
            <a:ext cx="2703898" cy="4159698"/>
          </a:xfrm>
          <a:prstGeom prst="rect">
            <a:avLst/>
          </a:prstGeom>
          <a:noFill/>
          <a:ln>
            <a:noFill/>
          </a:ln>
        </p:spPr>
      </p:pic>
      <p:sp>
        <p:nvSpPr>
          <p:cNvPr id="473" name="Google Shape;473;p61"/>
          <p:cNvSpPr txBox="1"/>
          <p:nvPr/>
        </p:nvSpPr>
        <p:spPr>
          <a:xfrm>
            <a:off x="1915806" y="5914485"/>
            <a:ext cx="18960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1900"/>
              <a:t>Covington</a:t>
            </a:r>
            <a:endParaRPr sz="1900"/>
          </a:p>
        </p:txBody>
      </p:sp>
      <p:sp>
        <p:nvSpPr>
          <p:cNvPr id="474" name="Google Shape;474;p61"/>
          <p:cNvSpPr txBox="1"/>
          <p:nvPr/>
        </p:nvSpPr>
        <p:spPr>
          <a:xfrm>
            <a:off x="4749346" y="5914468"/>
            <a:ext cx="21324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1900"/>
              <a:t>Beauregard</a:t>
            </a:r>
            <a:endParaRPr sz="1900"/>
          </a:p>
        </p:txBody>
      </p:sp>
      <p:pic>
        <p:nvPicPr>
          <p:cNvPr id="475" name="Google Shape;475;p61"/>
          <p:cNvPicPr preferRelativeResize="0"/>
          <p:nvPr/>
        </p:nvPicPr>
        <p:blipFill rotWithShape="1">
          <a:blip r:embed="rId5">
            <a:alphaModFix/>
          </a:blip>
          <a:srcRect b="9677" l="7018" r="3910" t="7609"/>
          <a:stretch/>
        </p:blipFill>
        <p:spPr>
          <a:xfrm>
            <a:off x="7235034" y="1689542"/>
            <a:ext cx="3173042" cy="4159698"/>
          </a:xfrm>
          <a:prstGeom prst="rect">
            <a:avLst/>
          </a:prstGeom>
          <a:noFill/>
          <a:ln cap="flat" cmpd="sng" w="38100">
            <a:solidFill>
              <a:srgbClr val="FF0000"/>
            </a:solidFill>
            <a:prstDash val="solid"/>
            <a:round/>
            <a:headEnd len="sm" w="sm" type="none"/>
            <a:tailEnd len="sm" w="sm" type="none"/>
          </a:ln>
        </p:spPr>
      </p:pic>
      <p:sp>
        <p:nvSpPr>
          <p:cNvPr id="476" name="Google Shape;476;p61"/>
          <p:cNvSpPr txBox="1"/>
          <p:nvPr/>
        </p:nvSpPr>
        <p:spPr>
          <a:xfrm>
            <a:off x="7466612" y="5863665"/>
            <a:ext cx="25575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GS20-32-22</a:t>
            </a:r>
            <a:endParaRPr b="1" sz="19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UGA (@universityofga) / Twitter" id="481" name="Google Shape;481;p62"/>
          <p:cNvPicPr preferRelativeResize="0"/>
          <p:nvPr/>
        </p:nvPicPr>
        <p:blipFill rotWithShape="1">
          <a:blip r:embed="rId3">
            <a:alphaModFix/>
          </a:blip>
          <a:srcRect b="0" l="9950" r="8358" t="0"/>
          <a:stretch/>
        </p:blipFill>
        <p:spPr>
          <a:xfrm>
            <a:off x="35585" y="2195793"/>
            <a:ext cx="824312" cy="1009070"/>
          </a:xfrm>
          <a:prstGeom prst="rect">
            <a:avLst/>
          </a:prstGeom>
          <a:noFill/>
          <a:ln>
            <a:noFill/>
          </a:ln>
        </p:spPr>
      </p:pic>
      <p:sp>
        <p:nvSpPr>
          <p:cNvPr id="482" name="Google Shape;482;p62"/>
          <p:cNvSpPr txBox="1"/>
          <p:nvPr>
            <p:ph type="title"/>
          </p:nvPr>
        </p:nvSpPr>
        <p:spPr>
          <a:xfrm>
            <a:off x="-304591" y="355940"/>
            <a:ext cx="1097280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u="sng"/>
              <a:t>Acknowledgements</a:t>
            </a:r>
            <a:endParaRPr/>
          </a:p>
        </p:txBody>
      </p:sp>
      <p:sp>
        <p:nvSpPr>
          <p:cNvPr id="483" name="Google Shape;483;p62"/>
          <p:cNvSpPr txBox="1"/>
          <p:nvPr>
            <p:ph idx="1" type="body"/>
          </p:nvPr>
        </p:nvSpPr>
        <p:spPr>
          <a:xfrm>
            <a:off x="762000" y="1353506"/>
            <a:ext cx="8117400" cy="477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lang="en-US" sz="1600"/>
              <a:t>Dr. G. Craig Yencho, Dr. Gina Brown-Guedira, Dr. Adrienne Gorny, Ken Pecota</a:t>
            </a:r>
            <a:endParaRPr sz="1600"/>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320"/>
              </a:spcBef>
              <a:spcAft>
                <a:spcPts val="0"/>
              </a:spcAft>
              <a:buClr>
                <a:schemeClr val="dk1"/>
              </a:buClr>
              <a:buSzPts val="1600"/>
              <a:buNone/>
            </a:pPr>
            <a:r>
              <a:rPr lang="en-US" sz="1600"/>
              <a:t>Dr. Robin Buell, Dr. Mercy Kitavi, John Hamilton</a:t>
            </a:r>
            <a:endParaRPr/>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480"/>
              </a:spcBef>
              <a:spcAft>
                <a:spcPts val="0"/>
              </a:spcAft>
              <a:buClr>
                <a:schemeClr val="dk1"/>
              </a:buClr>
              <a:buSzPts val="2400"/>
              <a:buNone/>
            </a:pPr>
            <a:r>
              <a:t/>
            </a:r>
            <a:endParaRPr/>
          </a:p>
          <a:p>
            <a:pPr indent="0" lvl="0" marL="0" rtl="0" algn="l">
              <a:lnSpc>
                <a:spcPct val="100000"/>
              </a:lnSpc>
              <a:spcBef>
                <a:spcPts val="320"/>
              </a:spcBef>
              <a:spcAft>
                <a:spcPts val="0"/>
              </a:spcAft>
              <a:buClr>
                <a:schemeClr val="dk1"/>
              </a:buClr>
              <a:buSzPts val="1600"/>
              <a:buNone/>
            </a:pPr>
            <a:r>
              <a:t/>
            </a:r>
            <a:endParaRPr sz="1600"/>
          </a:p>
          <a:p>
            <a:pPr indent="0" lvl="0" marL="0" rtl="0" algn="l">
              <a:lnSpc>
                <a:spcPct val="100000"/>
              </a:lnSpc>
              <a:spcBef>
                <a:spcPts val="320"/>
              </a:spcBef>
              <a:spcAft>
                <a:spcPts val="0"/>
              </a:spcAft>
              <a:buClr>
                <a:schemeClr val="dk1"/>
              </a:buClr>
              <a:buSzPts val="1600"/>
              <a:buNone/>
            </a:pPr>
            <a:r>
              <a:rPr lang="en-US" sz="1600"/>
              <a:t>Dr. Marcello Mollinari, Dr. Gabriel de Siqueira Gesteira, Dr. Sharon Williamson, Dr. Bonny Oloka, Dr. Victor Amankwaah, Tanner Schwarz, Chris Heim, Brandon Parker</a:t>
            </a:r>
            <a:endParaRPr/>
          </a:p>
          <a:p>
            <a:pPr indent="0" lvl="0" marL="0" rtl="0" algn="l">
              <a:lnSpc>
                <a:spcPct val="100000"/>
              </a:lnSpc>
              <a:spcBef>
                <a:spcPts val="720"/>
              </a:spcBef>
              <a:spcAft>
                <a:spcPts val="0"/>
              </a:spcAft>
              <a:buClr>
                <a:schemeClr val="dk1"/>
              </a:buClr>
              <a:buSzPts val="3600"/>
              <a:buNone/>
            </a:pPr>
            <a:r>
              <a:t/>
            </a:r>
            <a:endParaRPr sz="1900"/>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60"/>
              </a:spcBef>
              <a:spcAft>
                <a:spcPts val="0"/>
              </a:spcAft>
              <a:buClr>
                <a:schemeClr val="dk1"/>
              </a:buClr>
              <a:buSzPts val="1800"/>
              <a:buNone/>
            </a:pPr>
            <a:r>
              <a:t/>
            </a:r>
            <a:endParaRPr sz="1800"/>
          </a:p>
          <a:p>
            <a:pPr indent="0" lvl="0" marL="0" rtl="0" algn="l">
              <a:lnSpc>
                <a:spcPct val="100000"/>
              </a:lnSpc>
              <a:spcBef>
                <a:spcPts val="320"/>
              </a:spcBef>
              <a:spcAft>
                <a:spcPts val="0"/>
              </a:spcAft>
              <a:buClr>
                <a:schemeClr val="dk1"/>
              </a:buClr>
              <a:buSzPts val="1600"/>
              <a:buNone/>
            </a:pPr>
            <a:r>
              <a:rPr lang="en-US" sz="1600"/>
              <a:t>Dr. Zhangjun Fei, Dr. Bode Olukolu, Dr. Shan Wu, Dr. Guilherme da Silva Pereira</a:t>
            </a:r>
            <a:endParaRPr/>
          </a:p>
        </p:txBody>
      </p:sp>
      <p:pic>
        <p:nvPicPr>
          <p:cNvPr descr="Brandon Parker - Extension Agent, Agriculture - Commercial Horticulture" id="484" name="Google Shape;484;p62"/>
          <p:cNvPicPr preferRelativeResize="0"/>
          <p:nvPr/>
        </p:nvPicPr>
        <p:blipFill rotWithShape="1">
          <a:blip r:embed="rId4">
            <a:alphaModFix/>
          </a:blip>
          <a:srcRect b="29231" l="0" r="0" t="4206"/>
          <a:stretch/>
        </p:blipFill>
        <p:spPr>
          <a:xfrm>
            <a:off x="11181106" y="4067918"/>
            <a:ext cx="830483" cy="829175"/>
          </a:xfrm>
          <a:prstGeom prst="rect">
            <a:avLst/>
          </a:prstGeom>
          <a:noFill/>
          <a:ln>
            <a:noFill/>
          </a:ln>
        </p:spPr>
      </p:pic>
      <p:pic>
        <p:nvPicPr>
          <p:cNvPr descr="Adrienne Gorny | Entomology and Plant Pathology | NC State University" id="485" name="Google Shape;485;p62"/>
          <p:cNvPicPr preferRelativeResize="0"/>
          <p:nvPr/>
        </p:nvPicPr>
        <p:blipFill rotWithShape="1">
          <a:blip r:embed="rId5">
            <a:alphaModFix/>
          </a:blip>
          <a:srcRect b="0" l="0" r="0" t="0"/>
          <a:stretch/>
        </p:blipFill>
        <p:spPr>
          <a:xfrm>
            <a:off x="10256295" y="1145585"/>
            <a:ext cx="724743" cy="724743"/>
          </a:xfrm>
          <a:prstGeom prst="rect">
            <a:avLst/>
          </a:prstGeom>
          <a:noFill/>
          <a:ln>
            <a:noFill/>
          </a:ln>
        </p:spPr>
      </p:pic>
      <p:pic>
        <p:nvPicPr>
          <p:cNvPr descr="A picture containing person, person, posing, shirt&#10;&#10;Description automatically generated" id="486" name="Google Shape;486;p62"/>
          <p:cNvPicPr preferRelativeResize="0"/>
          <p:nvPr/>
        </p:nvPicPr>
        <p:blipFill rotWithShape="1">
          <a:blip r:embed="rId6">
            <a:alphaModFix/>
          </a:blip>
          <a:srcRect b="0" l="0" r="0" t="0"/>
          <a:stretch/>
        </p:blipFill>
        <p:spPr>
          <a:xfrm>
            <a:off x="9584904" y="4067918"/>
            <a:ext cx="791530" cy="791530"/>
          </a:xfrm>
          <a:prstGeom prst="rect">
            <a:avLst/>
          </a:prstGeom>
          <a:noFill/>
          <a:ln>
            <a:noFill/>
          </a:ln>
        </p:spPr>
      </p:pic>
      <p:pic>
        <p:nvPicPr>
          <p:cNvPr descr="Chris Heim | Horticultural Science" id="487" name="Google Shape;487;p62"/>
          <p:cNvPicPr preferRelativeResize="0"/>
          <p:nvPr/>
        </p:nvPicPr>
        <p:blipFill rotWithShape="1">
          <a:blip r:embed="rId7">
            <a:alphaModFix/>
          </a:blip>
          <a:srcRect b="10759" l="0" r="0" t="0"/>
          <a:stretch/>
        </p:blipFill>
        <p:spPr>
          <a:xfrm>
            <a:off x="10450987" y="4079019"/>
            <a:ext cx="663076" cy="788494"/>
          </a:xfrm>
          <a:prstGeom prst="rect">
            <a:avLst/>
          </a:prstGeom>
          <a:noFill/>
          <a:ln>
            <a:noFill/>
          </a:ln>
        </p:spPr>
      </p:pic>
      <p:pic>
        <p:nvPicPr>
          <p:cNvPr descr="Marcelo Mollinari | Publons" id="488" name="Google Shape;488;p62"/>
          <p:cNvPicPr preferRelativeResize="0"/>
          <p:nvPr/>
        </p:nvPicPr>
        <p:blipFill rotWithShape="1">
          <a:blip r:embed="rId8">
            <a:alphaModFix/>
          </a:blip>
          <a:srcRect b="0" l="0" r="0" t="0"/>
          <a:stretch/>
        </p:blipFill>
        <p:spPr>
          <a:xfrm>
            <a:off x="8683016" y="3174439"/>
            <a:ext cx="824313" cy="820191"/>
          </a:xfrm>
          <a:prstGeom prst="rect">
            <a:avLst/>
          </a:prstGeom>
          <a:noFill/>
          <a:ln>
            <a:noFill/>
          </a:ln>
        </p:spPr>
      </p:pic>
      <p:pic>
        <p:nvPicPr>
          <p:cNvPr descr="Bonny Oloka, PhD - Senior Research Officer - National Agricultural Research  Organization (NARO) | LinkedIn" id="489" name="Google Shape;489;p62"/>
          <p:cNvPicPr preferRelativeResize="0"/>
          <p:nvPr/>
        </p:nvPicPr>
        <p:blipFill rotWithShape="1">
          <a:blip r:embed="rId9">
            <a:alphaModFix/>
          </a:blip>
          <a:srcRect b="0" l="0" r="0" t="0"/>
          <a:stretch/>
        </p:blipFill>
        <p:spPr>
          <a:xfrm>
            <a:off x="11114063" y="3137827"/>
            <a:ext cx="822837" cy="822837"/>
          </a:xfrm>
          <a:prstGeom prst="rect">
            <a:avLst/>
          </a:prstGeom>
          <a:noFill/>
          <a:ln>
            <a:noFill/>
          </a:ln>
        </p:spPr>
      </p:pic>
      <p:pic>
        <p:nvPicPr>
          <p:cNvPr descr="Victor AMANKWAAH | North Carolina State University, North Carolina | NCSU |  Department of Horticultural Science" id="490" name="Google Shape;490;p62"/>
          <p:cNvPicPr preferRelativeResize="0"/>
          <p:nvPr/>
        </p:nvPicPr>
        <p:blipFill rotWithShape="1">
          <a:blip r:embed="rId10">
            <a:alphaModFix/>
          </a:blip>
          <a:srcRect b="0" l="0" r="0" t="0"/>
          <a:stretch/>
        </p:blipFill>
        <p:spPr>
          <a:xfrm>
            <a:off x="8691671" y="4044676"/>
            <a:ext cx="822837" cy="822837"/>
          </a:xfrm>
          <a:prstGeom prst="rect">
            <a:avLst/>
          </a:prstGeom>
          <a:noFill/>
          <a:ln>
            <a:noFill/>
          </a:ln>
        </p:spPr>
      </p:pic>
      <p:pic>
        <p:nvPicPr>
          <p:cNvPr descr="guilherme-pereira (Guilherme Pereira) · GitHub" id="491" name="Google Shape;491;p62"/>
          <p:cNvPicPr preferRelativeResize="0"/>
          <p:nvPr/>
        </p:nvPicPr>
        <p:blipFill rotWithShape="1">
          <a:blip r:embed="rId11">
            <a:alphaModFix/>
          </a:blip>
          <a:srcRect b="0" l="0" r="0" t="0"/>
          <a:stretch/>
        </p:blipFill>
        <p:spPr>
          <a:xfrm>
            <a:off x="11139015" y="5036072"/>
            <a:ext cx="760797" cy="760797"/>
          </a:xfrm>
          <a:prstGeom prst="rect">
            <a:avLst/>
          </a:prstGeom>
          <a:noFill/>
          <a:ln>
            <a:noFill/>
          </a:ln>
        </p:spPr>
      </p:pic>
      <p:pic>
        <p:nvPicPr>
          <p:cNvPr descr="Gabriel GESTEIRA | PhD Student | Escola Superior de Agricultura &amp;quot;Luiz de  Queiroz&amp;quot;, Piracicaba | ESALQ | Department of Genetics" id="492" name="Google Shape;492;p62"/>
          <p:cNvPicPr preferRelativeResize="0"/>
          <p:nvPr/>
        </p:nvPicPr>
        <p:blipFill rotWithShape="1">
          <a:blip r:embed="rId12">
            <a:alphaModFix/>
          </a:blip>
          <a:srcRect b="0" l="0" r="0" t="0"/>
          <a:stretch/>
        </p:blipFill>
        <p:spPr>
          <a:xfrm>
            <a:off x="9556893" y="3174439"/>
            <a:ext cx="791530" cy="791530"/>
          </a:xfrm>
          <a:prstGeom prst="rect">
            <a:avLst/>
          </a:prstGeom>
          <a:noFill/>
          <a:ln>
            <a:noFill/>
          </a:ln>
        </p:spPr>
      </p:pic>
      <p:pic>
        <p:nvPicPr>
          <p:cNvPr id="493" name="Google Shape;493;p62"/>
          <p:cNvPicPr preferRelativeResize="0"/>
          <p:nvPr/>
        </p:nvPicPr>
        <p:blipFill rotWithShape="1">
          <a:blip r:embed="rId13">
            <a:alphaModFix/>
          </a:blip>
          <a:srcRect b="23396" l="0" r="45660" t="0"/>
          <a:stretch/>
        </p:blipFill>
        <p:spPr>
          <a:xfrm>
            <a:off x="10689537" y="2052980"/>
            <a:ext cx="924623" cy="977593"/>
          </a:xfrm>
          <a:prstGeom prst="rect">
            <a:avLst/>
          </a:prstGeom>
          <a:noFill/>
          <a:ln>
            <a:noFill/>
          </a:ln>
        </p:spPr>
      </p:pic>
      <p:pic>
        <p:nvPicPr>
          <p:cNvPr id="494" name="Google Shape;494;p62"/>
          <p:cNvPicPr preferRelativeResize="0"/>
          <p:nvPr/>
        </p:nvPicPr>
        <p:blipFill rotWithShape="1">
          <a:blip r:embed="rId14">
            <a:alphaModFix/>
          </a:blip>
          <a:srcRect b="17754" l="0" r="0" t="0"/>
          <a:stretch/>
        </p:blipFill>
        <p:spPr>
          <a:xfrm>
            <a:off x="8794405" y="2052981"/>
            <a:ext cx="872700" cy="977593"/>
          </a:xfrm>
          <a:prstGeom prst="rect">
            <a:avLst/>
          </a:prstGeom>
          <a:noFill/>
          <a:ln>
            <a:noFill/>
          </a:ln>
        </p:spPr>
      </p:pic>
      <p:pic>
        <p:nvPicPr>
          <p:cNvPr descr="Directory - Postdoctoral Scientists - Boyce Thompson Institute" id="495" name="Google Shape;495;p62"/>
          <p:cNvPicPr preferRelativeResize="0"/>
          <p:nvPr/>
        </p:nvPicPr>
        <p:blipFill rotWithShape="1">
          <a:blip r:embed="rId15">
            <a:alphaModFix/>
          </a:blip>
          <a:srcRect b="0" l="0" r="0" t="0"/>
          <a:stretch/>
        </p:blipFill>
        <p:spPr>
          <a:xfrm>
            <a:off x="10326594" y="5026842"/>
            <a:ext cx="760798" cy="760798"/>
          </a:xfrm>
          <a:prstGeom prst="rect">
            <a:avLst/>
          </a:prstGeom>
          <a:noFill/>
          <a:ln>
            <a:noFill/>
          </a:ln>
        </p:spPr>
      </p:pic>
      <p:pic>
        <p:nvPicPr>
          <p:cNvPr descr="A person wearing glasses&#10;&#10;Description automatically generated with low confidence" id="496" name="Google Shape;496;p62"/>
          <p:cNvPicPr preferRelativeResize="0"/>
          <p:nvPr/>
        </p:nvPicPr>
        <p:blipFill rotWithShape="1">
          <a:blip r:embed="rId16">
            <a:alphaModFix/>
          </a:blip>
          <a:srcRect b="0" l="13649" r="11240" t="0"/>
          <a:stretch/>
        </p:blipFill>
        <p:spPr>
          <a:xfrm>
            <a:off x="8920271" y="5026841"/>
            <a:ext cx="557590" cy="742380"/>
          </a:xfrm>
          <a:prstGeom prst="rect">
            <a:avLst/>
          </a:prstGeom>
          <a:noFill/>
          <a:ln>
            <a:noFill/>
          </a:ln>
        </p:spPr>
      </p:pic>
      <p:pic>
        <p:nvPicPr>
          <p:cNvPr descr="Mercy Kitavi" id="497" name="Google Shape;497;p62"/>
          <p:cNvPicPr preferRelativeResize="0"/>
          <p:nvPr/>
        </p:nvPicPr>
        <p:blipFill rotWithShape="1">
          <a:blip r:embed="rId17">
            <a:alphaModFix/>
          </a:blip>
          <a:srcRect b="0" l="10685" r="21617" t="0"/>
          <a:stretch/>
        </p:blipFill>
        <p:spPr>
          <a:xfrm>
            <a:off x="9735129" y="2052981"/>
            <a:ext cx="883556" cy="977593"/>
          </a:xfrm>
          <a:prstGeom prst="rect">
            <a:avLst/>
          </a:prstGeom>
          <a:noFill/>
          <a:ln>
            <a:noFill/>
          </a:ln>
        </p:spPr>
      </p:pic>
      <p:pic>
        <p:nvPicPr>
          <p:cNvPr descr="Sharon Williamson" id="498" name="Google Shape;498;p62"/>
          <p:cNvPicPr preferRelativeResize="0"/>
          <p:nvPr/>
        </p:nvPicPr>
        <p:blipFill rotWithShape="1">
          <a:blip r:embed="rId18">
            <a:alphaModFix/>
          </a:blip>
          <a:srcRect b="0" l="0" r="0" t="0"/>
          <a:stretch/>
        </p:blipFill>
        <p:spPr>
          <a:xfrm>
            <a:off x="10405954" y="3171715"/>
            <a:ext cx="632321" cy="843095"/>
          </a:xfrm>
          <a:prstGeom prst="rect">
            <a:avLst/>
          </a:prstGeom>
          <a:noFill/>
          <a:ln>
            <a:noFill/>
          </a:ln>
        </p:spPr>
      </p:pic>
      <p:pic>
        <p:nvPicPr>
          <p:cNvPr descr="Bode Olukolu | Genome Science &amp;amp; Technology" id="499" name="Google Shape;499;p62"/>
          <p:cNvPicPr preferRelativeResize="0"/>
          <p:nvPr/>
        </p:nvPicPr>
        <p:blipFill rotWithShape="1">
          <a:blip r:embed="rId19">
            <a:alphaModFix/>
          </a:blip>
          <a:srcRect b="0" l="0" r="0" t="0"/>
          <a:stretch/>
        </p:blipFill>
        <p:spPr>
          <a:xfrm>
            <a:off x="9529484" y="5026842"/>
            <a:ext cx="745487" cy="742380"/>
          </a:xfrm>
          <a:prstGeom prst="rect">
            <a:avLst/>
          </a:prstGeom>
          <a:noFill/>
          <a:ln>
            <a:noFill/>
          </a:ln>
        </p:spPr>
      </p:pic>
      <p:pic>
        <p:nvPicPr>
          <p:cNvPr descr="QTL Cloning at North Carolina State University and USDA-ARS, Raleigh, NC —  TCAP" id="500" name="Google Shape;500;p62"/>
          <p:cNvPicPr preferRelativeResize="0"/>
          <p:nvPr/>
        </p:nvPicPr>
        <p:blipFill rotWithShape="1">
          <a:blip r:embed="rId20">
            <a:alphaModFix/>
          </a:blip>
          <a:srcRect b="0" l="0" r="0" t="0"/>
          <a:stretch/>
        </p:blipFill>
        <p:spPr>
          <a:xfrm>
            <a:off x="9538963" y="1151630"/>
            <a:ext cx="640189" cy="724743"/>
          </a:xfrm>
          <a:prstGeom prst="rect">
            <a:avLst/>
          </a:prstGeom>
          <a:noFill/>
          <a:ln>
            <a:noFill/>
          </a:ln>
        </p:spPr>
      </p:pic>
      <p:pic>
        <p:nvPicPr>
          <p:cNvPr descr="Craig Yencho | Horticultural Science" id="501" name="Google Shape;501;p62"/>
          <p:cNvPicPr preferRelativeResize="0"/>
          <p:nvPr/>
        </p:nvPicPr>
        <p:blipFill rotWithShape="1">
          <a:blip r:embed="rId21">
            <a:alphaModFix/>
          </a:blip>
          <a:srcRect b="0" l="0" r="0" t="0"/>
          <a:stretch/>
        </p:blipFill>
        <p:spPr>
          <a:xfrm>
            <a:off x="8745981" y="1163378"/>
            <a:ext cx="715838" cy="723881"/>
          </a:xfrm>
          <a:prstGeom prst="rect">
            <a:avLst/>
          </a:prstGeom>
          <a:noFill/>
          <a:ln>
            <a:noFill/>
          </a:ln>
        </p:spPr>
      </p:pic>
      <p:pic>
        <p:nvPicPr>
          <p:cNvPr descr="People – Sweetpotato and Potato Breeding and Genetics Programs" id="502" name="Google Shape;502;p62"/>
          <p:cNvPicPr preferRelativeResize="0"/>
          <p:nvPr/>
        </p:nvPicPr>
        <p:blipFill rotWithShape="1">
          <a:blip r:embed="rId22">
            <a:alphaModFix/>
          </a:blip>
          <a:srcRect b="0" l="0" r="0" t="0"/>
          <a:stretch/>
        </p:blipFill>
        <p:spPr>
          <a:xfrm>
            <a:off x="11041809" y="1151630"/>
            <a:ext cx="724743" cy="724743"/>
          </a:xfrm>
          <a:prstGeom prst="rect">
            <a:avLst/>
          </a:prstGeom>
          <a:noFill/>
          <a:ln>
            <a:noFill/>
          </a:ln>
        </p:spPr>
      </p:pic>
      <p:pic>
        <p:nvPicPr>
          <p:cNvPr descr="NC State Wolfpack - Wikipedia" id="503" name="Google Shape;503;p62"/>
          <p:cNvPicPr preferRelativeResize="0"/>
          <p:nvPr/>
        </p:nvPicPr>
        <p:blipFill rotWithShape="1">
          <a:blip r:embed="rId23">
            <a:alphaModFix/>
          </a:blip>
          <a:srcRect b="0" l="0" r="0" t="0"/>
          <a:stretch/>
        </p:blipFill>
        <p:spPr>
          <a:xfrm>
            <a:off x="86025" y="3644878"/>
            <a:ext cx="543525" cy="647194"/>
          </a:xfrm>
          <a:prstGeom prst="rect">
            <a:avLst/>
          </a:prstGeom>
          <a:noFill/>
          <a:ln>
            <a:noFill/>
          </a:ln>
        </p:spPr>
      </p:pic>
      <p:pic>
        <p:nvPicPr>
          <p:cNvPr descr="Universidade Federal de Viçosa (UFV) : Rankings, Fees &amp;amp; Courses Details |  Top Universities" id="504" name="Google Shape;504;p62"/>
          <p:cNvPicPr preferRelativeResize="0"/>
          <p:nvPr/>
        </p:nvPicPr>
        <p:blipFill rotWithShape="1">
          <a:blip r:embed="rId24">
            <a:alphaModFix/>
          </a:blip>
          <a:srcRect b="16256" l="0" r="0" t="0"/>
          <a:stretch/>
        </p:blipFill>
        <p:spPr>
          <a:xfrm>
            <a:off x="5969258" y="4453703"/>
            <a:ext cx="822837" cy="689077"/>
          </a:xfrm>
          <a:prstGeom prst="rect">
            <a:avLst/>
          </a:prstGeom>
          <a:noFill/>
          <a:ln>
            <a:noFill/>
          </a:ln>
        </p:spPr>
      </p:pic>
      <p:pic>
        <p:nvPicPr>
          <p:cNvPr descr="NC State Wolfpack - Wikipedia" id="505" name="Google Shape;505;p62"/>
          <p:cNvPicPr preferRelativeResize="0"/>
          <p:nvPr/>
        </p:nvPicPr>
        <p:blipFill rotWithShape="1">
          <a:blip r:embed="rId23">
            <a:alphaModFix/>
          </a:blip>
          <a:srcRect b="0" l="0" r="0" t="0"/>
          <a:stretch/>
        </p:blipFill>
        <p:spPr>
          <a:xfrm>
            <a:off x="86025" y="1220519"/>
            <a:ext cx="543525" cy="647194"/>
          </a:xfrm>
          <a:prstGeom prst="rect">
            <a:avLst/>
          </a:prstGeom>
          <a:noFill/>
          <a:ln>
            <a:noFill/>
          </a:ln>
        </p:spPr>
      </p:pic>
      <p:pic>
        <p:nvPicPr>
          <p:cNvPr descr="Boyce Thompson Institute Employee Reviews | Glassdoor" id="506" name="Google Shape;506;p62"/>
          <p:cNvPicPr preferRelativeResize="0"/>
          <p:nvPr/>
        </p:nvPicPr>
        <p:blipFill rotWithShape="1">
          <a:blip r:embed="rId25">
            <a:alphaModFix/>
          </a:blip>
          <a:srcRect b="12180" l="0" r="6690" t="0"/>
          <a:stretch/>
        </p:blipFill>
        <p:spPr>
          <a:xfrm>
            <a:off x="1241078" y="4453709"/>
            <a:ext cx="850278" cy="689076"/>
          </a:xfrm>
          <a:prstGeom prst="rect">
            <a:avLst/>
          </a:prstGeom>
          <a:noFill/>
          <a:ln>
            <a:noFill/>
          </a:ln>
        </p:spPr>
      </p:pic>
      <p:pic>
        <p:nvPicPr>
          <p:cNvPr descr="Cornell University - Wikipedia" id="507" name="Google Shape;507;p62"/>
          <p:cNvPicPr preferRelativeResize="0"/>
          <p:nvPr/>
        </p:nvPicPr>
        <p:blipFill rotWithShape="1">
          <a:blip r:embed="rId26">
            <a:alphaModFix/>
          </a:blip>
          <a:srcRect b="0" l="0" r="0" t="0"/>
          <a:stretch/>
        </p:blipFill>
        <p:spPr>
          <a:xfrm>
            <a:off x="4345356" y="4511556"/>
            <a:ext cx="600471" cy="600471"/>
          </a:xfrm>
          <a:prstGeom prst="rect">
            <a:avLst/>
          </a:prstGeom>
          <a:noFill/>
          <a:ln>
            <a:noFill/>
          </a:ln>
        </p:spPr>
      </p:pic>
      <p:pic>
        <p:nvPicPr>
          <p:cNvPr descr="UTIA logo - Knox TN Today" id="508" name="Google Shape;508;p62"/>
          <p:cNvPicPr preferRelativeResize="0"/>
          <p:nvPr/>
        </p:nvPicPr>
        <p:blipFill rotWithShape="1">
          <a:blip r:embed="rId27">
            <a:alphaModFix/>
          </a:blip>
          <a:srcRect b="0" l="0" r="0" t="0"/>
          <a:stretch/>
        </p:blipFill>
        <p:spPr>
          <a:xfrm>
            <a:off x="2673125" y="4579691"/>
            <a:ext cx="1123734" cy="509561"/>
          </a:xfrm>
          <a:prstGeom prst="rect">
            <a:avLst/>
          </a:prstGeom>
          <a:noFill/>
          <a:ln>
            <a:noFill/>
          </a:ln>
        </p:spPr>
      </p:pic>
      <p:pic>
        <p:nvPicPr>
          <p:cNvPr descr="SweetGAINS Africa - International Potato Center" id="509" name="Google Shape;509;p62"/>
          <p:cNvPicPr preferRelativeResize="0"/>
          <p:nvPr/>
        </p:nvPicPr>
        <p:blipFill rotWithShape="1">
          <a:blip r:embed="rId28">
            <a:alphaModFix/>
          </a:blip>
          <a:srcRect b="0" l="0" r="0" t="0"/>
          <a:stretch/>
        </p:blipFill>
        <p:spPr>
          <a:xfrm>
            <a:off x="1534099" y="6036400"/>
            <a:ext cx="1500257" cy="788500"/>
          </a:xfrm>
          <a:prstGeom prst="rect">
            <a:avLst/>
          </a:prstGeom>
          <a:solidFill>
            <a:schemeClr val="lt1"/>
          </a:solidFill>
          <a:ln>
            <a:noFill/>
          </a:ln>
        </p:spPr>
      </p:pic>
      <p:pic>
        <p:nvPicPr>
          <p:cNvPr descr="North Carolina Crop Improvement Association (NCCIA)" id="510" name="Google Shape;510;p62"/>
          <p:cNvPicPr preferRelativeResize="0"/>
          <p:nvPr/>
        </p:nvPicPr>
        <p:blipFill rotWithShape="1">
          <a:blip r:embed="rId29">
            <a:alphaModFix/>
          </a:blip>
          <a:srcRect b="0" l="0" r="0" t="0"/>
          <a:stretch/>
        </p:blipFill>
        <p:spPr>
          <a:xfrm>
            <a:off x="8892426" y="6200220"/>
            <a:ext cx="1500251" cy="545954"/>
          </a:xfrm>
          <a:prstGeom prst="rect">
            <a:avLst/>
          </a:prstGeom>
          <a:noFill/>
          <a:ln>
            <a:noFill/>
          </a:ln>
        </p:spPr>
      </p:pic>
      <p:pic>
        <p:nvPicPr>
          <p:cNvPr id="511" name="Google Shape;511;p62"/>
          <p:cNvPicPr preferRelativeResize="0"/>
          <p:nvPr/>
        </p:nvPicPr>
        <p:blipFill rotWithShape="1">
          <a:blip r:embed="rId30">
            <a:alphaModFix/>
          </a:blip>
          <a:srcRect b="0" l="0" r="0" t="0"/>
          <a:stretch/>
        </p:blipFill>
        <p:spPr>
          <a:xfrm>
            <a:off x="2920606" y="6139668"/>
            <a:ext cx="895215" cy="606500"/>
          </a:xfrm>
          <a:prstGeom prst="rect">
            <a:avLst/>
          </a:prstGeom>
          <a:noFill/>
          <a:ln>
            <a:noFill/>
          </a:ln>
        </p:spPr>
      </p:pic>
      <p:pic>
        <p:nvPicPr>
          <p:cNvPr id="512" name="Google Shape;512;p62"/>
          <p:cNvPicPr preferRelativeResize="0"/>
          <p:nvPr/>
        </p:nvPicPr>
        <p:blipFill rotWithShape="1">
          <a:blip r:embed="rId31">
            <a:alphaModFix/>
          </a:blip>
          <a:srcRect b="0" l="0" r="0" t="0"/>
          <a:stretch/>
        </p:blipFill>
        <p:spPr>
          <a:xfrm>
            <a:off x="6409145" y="6155126"/>
            <a:ext cx="2380519" cy="575586"/>
          </a:xfrm>
          <a:prstGeom prst="rect">
            <a:avLst/>
          </a:prstGeom>
          <a:noFill/>
          <a:ln>
            <a:noFill/>
          </a:ln>
        </p:spPr>
      </p:pic>
      <p:pic>
        <p:nvPicPr>
          <p:cNvPr id="513" name="Google Shape;513;p62"/>
          <p:cNvPicPr preferRelativeResize="0"/>
          <p:nvPr/>
        </p:nvPicPr>
        <p:blipFill rotWithShape="1">
          <a:blip r:embed="rId32">
            <a:alphaModFix/>
          </a:blip>
          <a:srcRect b="0" l="0" r="0" t="0"/>
          <a:stretch/>
        </p:blipFill>
        <p:spPr>
          <a:xfrm>
            <a:off x="3865752" y="6139676"/>
            <a:ext cx="1192885" cy="606486"/>
          </a:xfrm>
          <a:prstGeom prst="rect">
            <a:avLst/>
          </a:prstGeom>
          <a:noFill/>
          <a:ln>
            <a:noFill/>
          </a:ln>
        </p:spPr>
      </p:pic>
      <p:pic>
        <p:nvPicPr>
          <p:cNvPr id="514" name="Google Shape;514;p62"/>
          <p:cNvPicPr preferRelativeResize="0"/>
          <p:nvPr/>
        </p:nvPicPr>
        <p:blipFill rotWithShape="1">
          <a:blip r:embed="rId33">
            <a:alphaModFix/>
          </a:blip>
          <a:srcRect b="0" l="0" r="0" t="0"/>
          <a:stretch/>
        </p:blipFill>
        <p:spPr>
          <a:xfrm>
            <a:off x="5117239" y="6155133"/>
            <a:ext cx="1265322" cy="575586"/>
          </a:xfrm>
          <a:prstGeom prst="rect">
            <a:avLst/>
          </a:prstGeom>
          <a:noFill/>
          <a:ln>
            <a:noFill/>
          </a:ln>
        </p:spPr>
      </p:pic>
      <p:pic>
        <p:nvPicPr>
          <p:cNvPr id="515" name="Google Shape;515;p62"/>
          <p:cNvPicPr preferRelativeResize="0"/>
          <p:nvPr/>
        </p:nvPicPr>
        <p:blipFill rotWithShape="1">
          <a:blip r:embed="rId34">
            <a:alphaModFix/>
          </a:blip>
          <a:srcRect b="0" l="0" r="29298" t="0"/>
          <a:stretch/>
        </p:blipFill>
        <p:spPr>
          <a:xfrm>
            <a:off x="10504875" y="6245625"/>
            <a:ext cx="1554675" cy="439800"/>
          </a:xfrm>
          <a:prstGeom prst="rect">
            <a:avLst/>
          </a:prstGeom>
          <a:noFill/>
          <a:ln>
            <a:noFill/>
          </a:ln>
        </p:spPr>
      </p:pic>
      <p:pic>
        <p:nvPicPr>
          <p:cNvPr id="516" name="Google Shape;516;p62"/>
          <p:cNvPicPr preferRelativeResize="0"/>
          <p:nvPr/>
        </p:nvPicPr>
        <p:blipFill>
          <a:blip r:embed="rId35">
            <a:alphaModFix/>
          </a:blip>
          <a:stretch>
            <a:fillRect/>
          </a:stretch>
        </p:blipFill>
        <p:spPr>
          <a:xfrm>
            <a:off x="200" y="6195475"/>
            <a:ext cx="1719883" cy="626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3"/>
          <p:cNvSpPr txBox="1"/>
          <p:nvPr/>
        </p:nvSpPr>
        <p:spPr>
          <a:xfrm>
            <a:off x="2746033" y="1299900"/>
            <a:ext cx="5092800" cy="8310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Clr>
                <a:schemeClr val="dk1"/>
              </a:buClr>
              <a:buSzPts val="1500"/>
              <a:buFont typeface="Arial"/>
              <a:buNone/>
            </a:pPr>
            <a:r>
              <a:rPr b="1" lang="en-US" sz="1900">
                <a:solidFill>
                  <a:schemeClr val="dk1"/>
                </a:solidFill>
              </a:rPr>
              <a:t>3-hill Plots, 1 Location</a:t>
            </a:r>
            <a:endParaRPr b="1" sz="1900">
              <a:solidFill>
                <a:schemeClr val="dk1"/>
              </a:solidFill>
            </a:endParaRPr>
          </a:p>
          <a:p>
            <a:pPr indent="0" lvl="0" marL="0" rtl="0" algn="ctr">
              <a:spcBef>
                <a:spcPts val="0"/>
              </a:spcBef>
              <a:spcAft>
                <a:spcPts val="0"/>
              </a:spcAft>
              <a:buNone/>
            </a:pPr>
            <a:r>
              <a:t/>
            </a:r>
            <a:endParaRPr b="1" sz="1900"/>
          </a:p>
        </p:txBody>
      </p:sp>
      <p:sp>
        <p:nvSpPr>
          <p:cNvPr id="522" name="Google Shape;522;p63"/>
          <p:cNvSpPr/>
          <p:nvPr/>
        </p:nvSpPr>
        <p:spPr>
          <a:xfrm>
            <a:off x="1071400" y="706900"/>
            <a:ext cx="2224800" cy="4230300"/>
          </a:xfrm>
          <a:prstGeom prst="bracePair">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23" name="Google Shape;523;p63"/>
          <p:cNvSpPr/>
          <p:nvPr/>
        </p:nvSpPr>
        <p:spPr>
          <a:xfrm>
            <a:off x="2754100" y="556767"/>
            <a:ext cx="630000" cy="49785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24" name="Google Shape;524;p63"/>
          <p:cNvSpPr txBox="1"/>
          <p:nvPr/>
        </p:nvSpPr>
        <p:spPr>
          <a:xfrm>
            <a:off x="4862067" y="522233"/>
            <a:ext cx="5907900" cy="533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100"/>
              <a:t>Seed from Paired and Polycross Nurseries</a:t>
            </a:r>
            <a:endParaRPr b="1" sz="2100"/>
          </a:p>
        </p:txBody>
      </p:sp>
      <p:sp>
        <p:nvSpPr>
          <p:cNvPr id="525" name="Google Shape;525;p63"/>
          <p:cNvSpPr txBox="1"/>
          <p:nvPr/>
        </p:nvSpPr>
        <p:spPr>
          <a:xfrm>
            <a:off x="2816633" y="1994600"/>
            <a:ext cx="49059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chemeClr val="dk1"/>
                </a:solidFill>
              </a:rPr>
              <a:t>25-plant Plots, 2 Locations</a:t>
            </a:r>
            <a:endParaRPr b="1" sz="1900"/>
          </a:p>
        </p:txBody>
      </p:sp>
      <p:sp>
        <p:nvSpPr>
          <p:cNvPr id="526" name="Google Shape;526;p63"/>
          <p:cNvSpPr txBox="1"/>
          <p:nvPr/>
        </p:nvSpPr>
        <p:spPr>
          <a:xfrm>
            <a:off x="2540033" y="2784933"/>
            <a:ext cx="55047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chemeClr val="dk1"/>
                </a:solidFill>
              </a:rPr>
              <a:t>50- to 150-plant Plots, 3-5 Locations</a:t>
            </a:r>
            <a:endParaRPr b="1" sz="1900"/>
          </a:p>
        </p:txBody>
      </p:sp>
      <p:sp>
        <p:nvSpPr>
          <p:cNvPr id="527" name="Google Shape;527;p63"/>
          <p:cNvSpPr txBox="1"/>
          <p:nvPr/>
        </p:nvSpPr>
        <p:spPr>
          <a:xfrm>
            <a:off x="2510200" y="3575250"/>
            <a:ext cx="55461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chemeClr val="dk1"/>
                </a:solidFill>
              </a:rPr>
              <a:t>Yield Trials (Grower and National Trials)</a:t>
            </a:r>
            <a:endParaRPr b="1" sz="1900"/>
          </a:p>
        </p:txBody>
      </p:sp>
      <p:sp>
        <p:nvSpPr>
          <p:cNvPr id="528" name="Google Shape;528;p63"/>
          <p:cNvSpPr txBox="1"/>
          <p:nvPr/>
        </p:nvSpPr>
        <p:spPr>
          <a:xfrm>
            <a:off x="1885400" y="4412000"/>
            <a:ext cx="67956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Variety Release</a:t>
            </a:r>
            <a:endParaRPr b="1" sz="1900"/>
          </a:p>
        </p:txBody>
      </p:sp>
      <p:sp>
        <p:nvSpPr>
          <p:cNvPr id="529" name="Google Shape;529;p63"/>
          <p:cNvSpPr/>
          <p:nvPr/>
        </p:nvSpPr>
        <p:spPr>
          <a:xfrm rot="5400000">
            <a:off x="5154350" y="8729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0" name="Google Shape;530;p63"/>
          <p:cNvSpPr/>
          <p:nvPr/>
        </p:nvSpPr>
        <p:spPr>
          <a:xfrm rot="5400000">
            <a:off x="4690300" y="1581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1" name="Google Shape;531;p63"/>
          <p:cNvSpPr/>
          <p:nvPr/>
        </p:nvSpPr>
        <p:spPr>
          <a:xfrm rot="5400000">
            <a:off x="5601600" y="1581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2" name="Google Shape;532;p63"/>
          <p:cNvSpPr/>
          <p:nvPr/>
        </p:nvSpPr>
        <p:spPr>
          <a:xfrm rot="5400000">
            <a:off x="4283883" y="22905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3" name="Google Shape;533;p63"/>
          <p:cNvSpPr/>
          <p:nvPr/>
        </p:nvSpPr>
        <p:spPr>
          <a:xfrm rot="5400000">
            <a:off x="6007983" y="22905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4" name="Google Shape;534;p63"/>
          <p:cNvSpPr/>
          <p:nvPr/>
        </p:nvSpPr>
        <p:spPr>
          <a:xfrm rot="5400000">
            <a:off x="5145933" y="22905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5" name="Google Shape;535;p63"/>
          <p:cNvSpPr/>
          <p:nvPr/>
        </p:nvSpPr>
        <p:spPr>
          <a:xfrm rot="5400000">
            <a:off x="4293083" y="30552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6" name="Google Shape;536;p63"/>
          <p:cNvSpPr/>
          <p:nvPr/>
        </p:nvSpPr>
        <p:spPr>
          <a:xfrm rot="5400000">
            <a:off x="6017183" y="30552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7" name="Google Shape;537;p63"/>
          <p:cNvSpPr/>
          <p:nvPr/>
        </p:nvSpPr>
        <p:spPr>
          <a:xfrm rot="5400000">
            <a:off x="5155133" y="30552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8" name="Google Shape;538;p63"/>
          <p:cNvSpPr/>
          <p:nvPr/>
        </p:nvSpPr>
        <p:spPr>
          <a:xfrm rot="5400000">
            <a:off x="3431050" y="30552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39" name="Google Shape;539;p63"/>
          <p:cNvSpPr/>
          <p:nvPr/>
        </p:nvSpPr>
        <p:spPr>
          <a:xfrm rot="5400000">
            <a:off x="6879250" y="30552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40" name="Google Shape;540;p63"/>
          <p:cNvSpPr txBox="1"/>
          <p:nvPr/>
        </p:nvSpPr>
        <p:spPr>
          <a:xfrm>
            <a:off x="1335400" y="1386133"/>
            <a:ext cx="1290300" cy="420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i="1" lang="en-US" sz="1900"/>
              <a:t>Year 1</a:t>
            </a:r>
            <a:endParaRPr b="1" i="1" sz="1900"/>
          </a:p>
        </p:txBody>
      </p:sp>
      <p:sp>
        <p:nvSpPr>
          <p:cNvPr id="541" name="Google Shape;541;p63"/>
          <p:cNvSpPr txBox="1"/>
          <p:nvPr/>
        </p:nvSpPr>
        <p:spPr>
          <a:xfrm>
            <a:off x="1335400" y="2118067"/>
            <a:ext cx="1290300" cy="420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i="1" lang="en-US" sz="1900"/>
              <a:t>Year 2</a:t>
            </a:r>
            <a:endParaRPr b="1" i="1" sz="1900"/>
          </a:p>
        </p:txBody>
      </p:sp>
      <p:sp>
        <p:nvSpPr>
          <p:cNvPr id="542" name="Google Shape;542;p63"/>
          <p:cNvSpPr txBox="1"/>
          <p:nvPr/>
        </p:nvSpPr>
        <p:spPr>
          <a:xfrm>
            <a:off x="1386400" y="2792633"/>
            <a:ext cx="1290300" cy="420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i="1" lang="en-US" sz="1900"/>
              <a:t>Year 3</a:t>
            </a:r>
            <a:endParaRPr b="1" i="1" sz="1900"/>
          </a:p>
        </p:txBody>
      </p:sp>
      <p:sp>
        <p:nvSpPr>
          <p:cNvPr id="543" name="Google Shape;543;p63"/>
          <p:cNvSpPr txBox="1"/>
          <p:nvPr/>
        </p:nvSpPr>
        <p:spPr>
          <a:xfrm>
            <a:off x="1437200" y="3602317"/>
            <a:ext cx="1290300" cy="420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i="1" lang="en-US" sz="1900"/>
              <a:t>Years 4-6</a:t>
            </a:r>
            <a:endParaRPr b="1" i="1" sz="1900"/>
          </a:p>
        </p:txBody>
      </p:sp>
      <p:sp>
        <p:nvSpPr>
          <p:cNvPr id="544" name="Google Shape;544;p63"/>
          <p:cNvSpPr txBox="1"/>
          <p:nvPr/>
        </p:nvSpPr>
        <p:spPr>
          <a:xfrm>
            <a:off x="1437200" y="4412017"/>
            <a:ext cx="1290300" cy="420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i="1" lang="en-US" sz="1900"/>
              <a:t>Years 6-8</a:t>
            </a:r>
            <a:endParaRPr b="1" i="1" sz="1900"/>
          </a:p>
        </p:txBody>
      </p:sp>
      <p:sp>
        <p:nvSpPr>
          <p:cNvPr id="545" name="Google Shape;545;p63"/>
          <p:cNvSpPr txBox="1"/>
          <p:nvPr/>
        </p:nvSpPr>
        <p:spPr>
          <a:xfrm rot="-5400000">
            <a:off x="-772367" y="2611706"/>
            <a:ext cx="2619900" cy="420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i="1" lang="en-US" sz="2000"/>
              <a:t>Asexual (Clonal) Propagation</a:t>
            </a:r>
            <a:endParaRPr b="1" i="1" sz="2000"/>
          </a:p>
        </p:txBody>
      </p:sp>
      <p:sp>
        <p:nvSpPr>
          <p:cNvPr id="546" name="Google Shape;546;p63"/>
          <p:cNvSpPr/>
          <p:nvPr/>
        </p:nvSpPr>
        <p:spPr>
          <a:xfrm rot="5400000">
            <a:off x="9012033" y="1685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47" name="Google Shape;547;p63"/>
          <p:cNvSpPr/>
          <p:nvPr/>
        </p:nvSpPr>
        <p:spPr>
          <a:xfrm rot="5400000">
            <a:off x="10736133" y="1685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48" name="Google Shape;548;p63"/>
          <p:cNvSpPr/>
          <p:nvPr/>
        </p:nvSpPr>
        <p:spPr>
          <a:xfrm rot="5400000">
            <a:off x="9874083" y="1685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49" name="Google Shape;549;p63"/>
          <p:cNvSpPr/>
          <p:nvPr/>
        </p:nvSpPr>
        <p:spPr>
          <a:xfrm rot="5400000">
            <a:off x="8150000" y="1685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0" name="Google Shape;550;p63"/>
          <p:cNvSpPr/>
          <p:nvPr/>
        </p:nvSpPr>
        <p:spPr>
          <a:xfrm rot="5400000">
            <a:off x="11598200" y="16857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1" name="Google Shape;551;p63"/>
          <p:cNvSpPr/>
          <p:nvPr/>
        </p:nvSpPr>
        <p:spPr>
          <a:xfrm flipH="1">
            <a:off x="7677042" y="1063633"/>
            <a:ext cx="45600" cy="3878700"/>
          </a:xfrm>
          <a:prstGeom prst="rect">
            <a:avLst/>
          </a:prstGeom>
          <a:solidFill>
            <a:srgbClr val="CC0000"/>
          </a:solidFill>
          <a:ln cap="flat" cmpd="sng" w="9525">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2" name="Google Shape;552;p63"/>
          <p:cNvSpPr/>
          <p:nvPr/>
        </p:nvSpPr>
        <p:spPr>
          <a:xfrm rot="5400000">
            <a:off x="9012017" y="2343417"/>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3" name="Google Shape;553;p63"/>
          <p:cNvSpPr/>
          <p:nvPr/>
        </p:nvSpPr>
        <p:spPr>
          <a:xfrm rot="5400000">
            <a:off x="10736117" y="2343417"/>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4" name="Google Shape;554;p63"/>
          <p:cNvSpPr/>
          <p:nvPr/>
        </p:nvSpPr>
        <p:spPr>
          <a:xfrm rot="5400000">
            <a:off x="9874067" y="2343417"/>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5" name="Google Shape;555;p63"/>
          <p:cNvSpPr/>
          <p:nvPr/>
        </p:nvSpPr>
        <p:spPr>
          <a:xfrm rot="5400000">
            <a:off x="9418433" y="31075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6" name="Google Shape;556;p63"/>
          <p:cNvSpPr/>
          <p:nvPr/>
        </p:nvSpPr>
        <p:spPr>
          <a:xfrm rot="5400000">
            <a:off x="10329733" y="3107583"/>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57" name="Google Shape;557;p63"/>
          <p:cNvSpPr txBox="1"/>
          <p:nvPr/>
        </p:nvSpPr>
        <p:spPr>
          <a:xfrm>
            <a:off x="8094333" y="4412000"/>
            <a:ext cx="38340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1</a:t>
            </a:r>
            <a:endParaRPr b="1" sz="1900"/>
          </a:p>
        </p:txBody>
      </p:sp>
      <p:sp>
        <p:nvSpPr>
          <p:cNvPr id="558" name="Google Shape;558;p63"/>
          <p:cNvSpPr txBox="1"/>
          <p:nvPr/>
        </p:nvSpPr>
        <p:spPr>
          <a:xfrm>
            <a:off x="8094333" y="3604733"/>
            <a:ext cx="38340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20 (~13%)</a:t>
            </a:r>
            <a:endParaRPr b="1" sz="1900"/>
          </a:p>
        </p:txBody>
      </p:sp>
      <p:sp>
        <p:nvSpPr>
          <p:cNvPr id="559" name="Google Shape;559;p63"/>
          <p:cNvSpPr txBox="1"/>
          <p:nvPr/>
        </p:nvSpPr>
        <p:spPr>
          <a:xfrm>
            <a:off x="8094333" y="2797467"/>
            <a:ext cx="38340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150 (10%)</a:t>
            </a:r>
            <a:endParaRPr b="1" sz="1900"/>
          </a:p>
        </p:txBody>
      </p:sp>
      <p:sp>
        <p:nvSpPr>
          <p:cNvPr id="560" name="Google Shape;560;p63"/>
          <p:cNvSpPr txBox="1"/>
          <p:nvPr/>
        </p:nvSpPr>
        <p:spPr>
          <a:xfrm>
            <a:off x="8094333" y="2112700"/>
            <a:ext cx="38340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1,500 (~8%)</a:t>
            </a:r>
            <a:endParaRPr b="1" sz="1900"/>
          </a:p>
        </p:txBody>
      </p:sp>
      <p:sp>
        <p:nvSpPr>
          <p:cNvPr id="561" name="Google Shape;561;p63"/>
          <p:cNvSpPr txBox="1"/>
          <p:nvPr/>
        </p:nvSpPr>
        <p:spPr>
          <a:xfrm>
            <a:off x="8094333" y="1368267"/>
            <a:ext cx="38340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t>20,000 Seedlings</a:t>
            </a:r>
            <a:endParaRPr b="1" sz="1900"/>
          </a:p>
        </p:txBody>
      </p:sp>
      <p:sp>
        <p:nvSpPr>
          <p:cNvPr id="562" name="Google Shape;562;p63"/>
          <p:cNvSpPr txBox="1"/>
          <p:nvPr/>
        </p:nvSpPr>
        <p:spPr>
          <a:xfrm>
            <a:off x="427933" y="5259733"/>
            <a:ext cx="11094900" cy="1400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i="1" lang="en-US" sz="1900"/>
              <a:t>Released varieties are sent to MPRU (tissue culture) and then scaled up for production by growers.</a:t>
            </a:r>
            <a:endParaRPr i="1" sz="1900"/>
          </a:p>
          <a:p>
            <a:pPr indent="0" lvl="0" marL="0" rtl="0" algn="ctr">
              <a:spcBef>
                <a:spcPts val="0"/>
              </a:spcBef>
              <a:spcAft>
                <a:spcPts val="0"/>
              </a:spcAft>
              <a:buNone/>
            </a:pPr>
            <a:r>
              <a:t/>
            </a:r>
            <a:endParaRPr i="1" sz="900"/>
          </a:p>
          <a:p>
            <a:pPr indent="0" lvl="0" marL="0" rtl="0" algn="ctr">
              <a:spcBef>
                <a:spcPts val="0"/>
              </a:spcBef>
              <a:spcAft>
                <a:spcPts val="0"/>
              </a:spcAft>
              <a:buNone/>
            </a:pPr>
            <a:r>
              <a:rPr i="1" lang="en-US" sz="1900"/>
              <a:t>Lines that fall short of variety release are used as parents or “Elite” lines.</a:t>
            </a:r>
            <a:endParaRPr i="1" sz="1900"/>
          </a:p>
          <a:p>
            <a:pPr indent="0" lvl="0" marL="0" rtl="0" algn="ctr">
              <a:spcBef>
                <a:spcPts val="0"/>
              </a:spcBef>
              <a:spcAft>
                <a:spcPts val="0"/>
              </a:spcAft>
              <a:buNone/>
            </a:pPr>
            <a:r>
              <a:t/>
            </a:r>
            <a:endParaRPr i="1" sz="900"/>
          </a:p>
          <a:p>
            <a:pPr indent="0" lvl="0" marL="0" rtl="0" algn="ctr">
              <a:spcBef>
                <a:spcPts val="0"/>
              </a:spcBef>
              <a:spcAft>
                <a:spcPts val="0"/>
              </a:spcAft>
              <a:buNone/>
            </a:pPr>
            <a:r>
              <a:rPr i="1" lang="en-US" sz="1900"/>
              <a:t>A variety can still fail after release</a:t>
            </a:r>
            <a:endParaRPr i="1" sz="1900"/>
          </a:p>
        </p:txBody>
      </p:sp>
      <p:sp>
        <p:nvSpPr>
          <p:cNvPr id="563" name="Google Shape;563;p63"/>
          <p:cNvSpPr/>
          <p:nvPr/>
        </p:nvSpPr>
        <p:spPr>
          <a:xfrm rot="5400000">
            <a:off x="5155167" y="38813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64" name="Google Shape;564;p63"/>
          <p:cNvSpPr/>
          <p:nvPr/>
        </p:nvSpPr>
        <p:spPr>
          <a:xfrm>
            <a:off x="9637533" y="4473667"/>
            <a:ext cx="747600" cy="420900"/>
          </a:xfrm>
          <a:prstGeom prst="ellipse">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65" name="Google Shape;565;p63"/>
          <p:cNvSpPr/>
          <p:nvPr/>
        </p:nvSpPr>
        <p:spPr>
          <a:xfrm rot="5400000">
            <a:off x="9874083" y="3864050"/>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66" name="Google Shape;566;p63"/>
          <p:cNvSpPr/>
          <p:nvPr/>
        </p:nvSpPr>
        <p:spPr>
          <a:xfrm rot="5400000">
            <a:off x="9874083" y="903917"/>
            <a:ext cx="274500" cy="747600"/>
          </a:xfrm>
          <a:prstGeom prst="rightArrow">
            <a:avLst>
              <a:gd fmla="val 50000" name="adj1"/>
              <a:gd fmla="val 50000" name="adj2"/>
            </a:avLst>
          </a:prstGeom>
          <a:solidFill>
            <a:srgbClr val="CC0000"/>
          </a:solidFill>
          <a:ln cap="flat" cmpd="sng" w="2857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4"/>
          <p:cNvSpPr txBox="1"/>
          <p:nvPr>
            <p:ph type="title"/>
          </p:nvPr>
        </p:nvSpPr>
        <p:spPr>
          <a:xfrm>
            <a:off x="609600" y="2851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Phenotyping: Exeter Grader</a:t>
            </a:r>
            <a:endParaRPr/>
          </a:p>
        </p:txBody>
      </p:sp>
      <p:pic>
        <p:nvPicPr>
          <p:cNvPr id="572" name="Google Shape;572;p64"/>
          <p:cNvPicPr preferRelativeResize="0"/>
          <p:nvPr/>
        </p:nvPicPr>
        <p:blipFill rotWithShape="1">
          <a:blip r:embed="rId3">
            <a:alphaModFix/>
          </a:blip>
          <a:srcRect b="4038" l="24740" r="44345" t="2249"/>
          <a:stretch/>
        </p:blipFill>
        <p:spPr>
          <a:xfrm>
            <a:off x="8186600" y="1353533"/>
            <a:ext cx="3372801" cy="2839201"/>
          </a:xfrm>
          <a:prstGeom prst="rect">
            <a:avLst/>
          </a:prstGeom>
          <a:noFill/>
          <a:ln>
            <a:noFill/>
          </a:ln>
        </p:spPr>
      </p:pic>
      <p:pic>
        <p:nvPicPr>
          <p:cNvPr id="573" name="Google Shape;573;p64"/>
          <p:cNvPicPr preferRelativeResize="0"/>
          <p:nvPr/>
        </p:nvPicPr>
        <p:blipFill rotWithShape="1">
          <a:blip r:embed="rId4">
            <a:alphaModFix/>
          </a:blip>
          <a:srcRect b="0" l="0" r="36860" t="0"/>
          <a:stretch/>
        </p:blipFill>
        <p:spPr>
          <a:xfrm rot="-5400000">
            <a:off x="659117" y="1086667"/>
            <a:ext cx="2839200" cy="3372900"/>
          </a:xfrm>
          <a:prstGeom prst="rect">
            <a:avLst/>
          </a:prstGeom>
          <a:noFill/>
          <a:ln>
            <a:noFill/>
          </a:ln>
        </p:spPr>
      </p:pic>
      <p:pic>
        <p:nvPicPr>
          <p:cNvPr id="574" name="Google Shape;574;p64"/>
          <p:cNvPicPr preferRelativeResize="0"/>
          <p:nvPr/>
        </p:nvPicPr>
        <p:blipFill rotWithShape="1">
          <a:blip r:embed="rId5">
            <a:alphaModFix/>
          </a:blip>
          <a:srcRect b="0" l="0" r="0" t="8003"/>
          <a:stretch/>
        </p:blipFill>
        <p:spPr>
          <a:xfrm>
            <a:off x="8288200" y="4390666"/>
            <a:ext cx="3682298" cy="2387267"/>
          </a:xfrm>
          <a:prstGeom prst="rect">
            <a:avLst/>
          </a:prstGeom>
          <a:noFill/>
          <a:ln>
            <a:noFill/>
          </a:ln>
        </p:spPr>
      </p:pic>
      <p:pic>
        <p:nvPicPr>
          <p:cNvPr id="575" name="Google Shape;575;p64"/>
          <p:cNvPicPr preferRelativeResize="0"/>
          <p:nvPr/>
        </p:nvPicPr>
        <p:blipFill rotWithShape="1">
          <a:blip r:embed="rId3">
            <a:alphaModFix/>
          </a:blip>
          <a:srcRect b="0" l="0" r="78426" t="0"/>
          <a:stretch/>
        </p:blipFill>
        <p:spPr>
          <a:xfrm>
            <a:off x="3924367" y="1306967"/>
            <a:ext cx="4102935" cy="5281366"/>
          </a:xfrm>
          <a:prstGeom prst="rect">
            <a:avLst/>
          </a:prstGeom>
          <a:noFill/>
          <a:ln>
            <a:noFill/>
          </a:ln>
        </p:spPr>
      </p:pic>
      <p:sp>
        <p:nvSpPr>
          <p:cNvPr id="576" name="Google Shape;576;p64"/>
          <p:cNvSpPr txBox="1"/>
          <p:nvPr/>
        </p:nvSpPr>
        <p:spPr>
          <a:xfrm>
            <a:off x="819700" y="4299767"/>
            <a:ext cx="6191700" cy="2892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1900">
                <a:highlight>
                  <a:srgbClr val="9FC5E8"/>
                </a:highlight>
              </a:rPr>
              <a:t>Total Yield</a:t>
            </a:r>
            <a:endParaRPr b="1" sz="1900">
              <a:highlight>
                <a:srgbClr val="9FC5E8"/>
              </a:highlight>
            </a:endParaRPr>
          </a:p>
          <a:p>
            <a:pPr indent="0" lvl="0" marL="0" rtl="0" algn="l">
              <a:lnSpc>
                <a:spcPct val="115000"/>
              </a:lnSpc>
              <a:spcBef>
                <a:spcPts val="0"/>
              </a:spcBef>
              <a:spcAft>
                <a:spcPts val="0"/>
              </a:spcAft>
              <a:buNone/>
            </a:pPr>
            <a:r>
              <a:rPr b="1" lang="en-US" sz="1900">
                <a:highlight>
                  <a:srgbClr val="9FC5E8"/>
                </a:highlight>
              </a:rPr>
              <a:t>Length : Diameter</a:t>
            </a:r>
            <a:endParaRPr b="1" sz="1900">
              <a:highlight>
                <a:srgbClr val="9FC5E8"/>
              </a:highlight>
            </a:endParaRPr>
          </a:p>
          <a:p>
            <a:pPr indent="0" lvl="0" marL="0" rtl="0" algn="l">
              <a:lnSpc>
                <a:spcPct val="115000"/>
              </a:lnSpc>
              <a:spcBef>
                <a:spcPts val="0"/>
              </a:spcBef>
              <a:spcAft>
                <a:spcPts val="0"/>
              </a:spcAft>
              <a:buNone/>
            </a:pPr>
            <a:r>
              <a:rPr b="1" lang="en-US" sz="1900">
                <a:highlight>
                  <a:srgbClr val="9FC5E8"/>
                </a:highlight>
              </a:rPr>
              <a:t>Root Count</a:t>
            </a:r>
            <a:endParaRPr b="1" sz="1900">
              <a:highlight>
                <a:srgbClr val="9FC5E8"/>
              </a:highlight>
            </a:endParaRPr>
          </a:p>
          <a:p>
            <a:pPr indent="0" lvl="0" marL="0" rtl="0" algn="l">
              <a:lnSpc>
                <a:spcPct val="115000"/>
              </a:lnSpc>
              <a:spcBef>
                <a:spcPts val="0"/>
              </a:spcBef>
              <a:spcAft>
                <a:spcPts val="0"/>
              </a:spcAft>
              <a:buNone/>
            </a:pPr>
            <a:r>
              <a:rPr b="1" lang="en-US" sz="1900">
                <a:highlight>
                  <a:srgbClr val="9FC5E8"/>
                </a:highlight>
              </a:rPr>
              <a:t>USDA Grade</a:t>
            </a:r>
            <a:endParaRPr b="1" sz="1900">
              <a:highlight>
                <a:srgbClr val="9FC5E8"/>
              </a:highlight>
            </a:endParaRPr>
          </a:p>
          <a:p>
            <a:pPr indent="0" lvl="0" marL="0" rtl="0" algn="l">
              <a:lnSpc>
                <a:spcPct val="115000"/>
              </a:lnSpc>
              <a:spcBef>
                <a:spcPts val="0"/>
              </a:spcBef>
              <a:spcAft>
                <a:spcPts val="0"/>
              </a:spcAft>
              <a:buNone/>
            </a:pPr>
            <a:r>
              <a:rPr b="1" lang="en-US" sz="1900"/>
              <a:t>Culls</a:t>
            </a:r>
            <a:endParaRPr b="1" sz="1900"/>
          </a:p>
          <a:p>
            <a:pPr indent="0" lvl="0" marL="0" rtl="0" algn="l">
              <a:lnSpc>
                <a:spcPct val="115000"/>
              </a:lnSpc>
              <a:spcBef>
                <a:spcPts val="0"/>
              </a:spcBef>
              <a:spcAft>
                <a:spcPts val="0"/>
              </a:spcAft>
              <a:buNone/>
            </a:pPr>
            <a:r>
              <a:rPr b="1" lang="en-US" sz="1900"/>
              <a:t>Major Defects</a:t>
            </a:r>
            <a:endParaRPr b="1" sz="1900"/>
          </a:p>
          <a:p>
            <a:pPr indent="0" lvl="0" marL="0" rtl="0" algn="l">
              <a:lnSpc>
                <a:spcPct val="115000"/>
              </a:lnSpc>
              <a:spcBef>
                <a:spcPts val="0"/>
              </a:spcBef>
              <a:spcAft>
                <a:spcPts val="0"/>
              </a:spcAft>
              <a:buNone/>
            </a:pPr>
            <a:r>
              <a:rPr b="1" lang="en-US" sz="1900"/>
              <a:t>Skin Color</a:t>
            </a:r>
            <a:endParaRPr b="1" sz="1900"/>
          </a:p>
          <a:p>
            <a:pPr indent="0" lvl="0" marL="0" rtl="0" algn="l">
              <a:lnSpc>
                <a:spcPct val="115000"/>
              </a:lnSpc>
              <a:spcBef>
                <a:spcPts val="0"/>
              </a:spcBef>
              <a:spcAft>
                <a:spcPts val="0"/>
              </a:spcAft>
              <a:buNone/>
            </a:pPr>
            <a:r>
              <a:t/>
            </a:r>
            <a:endParaRPr b="1" sz="1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65"/>
          <p:cNvPicPr preferRelativeResize="0"/>
          <p:nvPr/>
        </p:nvPicPr>
        <p:blipFill>
          <a:blip r:embed="rId3">
            <a:alphaModFix/>
          </a:blip>
          <a:stretch>
            <a:fillRect/>
          </a:stretch>
        </p:blipFill>
        <p:spPr>
          <a:xfrm>
            <a:off x="179788" y="547900"/>
            <a:ext cx="7565225" cy="6305577"/>
          </a:xfrm>
          <a:prstGeom prst="rect">
            <a:avLst/>
          </a:prstGeom>
          <a:noFill/>
          <a:ln>
            <a:noFill/>
          </a:ln>
        </p:spPr>
      </p:pic>
      <p:pic>
        <p:nvPicPr>
          <p:cNvPr id="582" name="Google Shape;582;p65"/>
          <p:cNvPicPr preferRelativeResize="0"/>
          <p:nvPr/>
        </p:nvPicPr>
        <p:blipFill>
          <a:blip r:embed="rId4">
            <a:alphaModFix/>
          </a:blip>
          <a:stretch>
            <a:fillRect/>
          </a:stretch>
        </p:blipFill>
        <p:spPr>
          <a:xfrm>
            <a:off x="7888275" y="1437225"/>
            <a:ext cx="4114400" cy="4114400"/>
          </a:xfrm>
          <a:prstGeom prst="rect">
            <a:avLst/>
          </a:prstGeom>
          <a:noFill/>
          <a:ln>
            <a:noFill/>
          </a:ln>
        </p:spPr>
      </p:pic>
      <p:sp>
        <p:nvSpPr>
          <p:cNvPr id="583" name="Google Shape;583;p65"/>
          <p:cNvSpPr txBox="1"/>
          <p:nvPr/>
        </p:nvSpPr>
        <p:spPr>
          <a:xfrm>
            <a:off x="8236075" y="1091425"/>
            <a:ext cx="3416400" cy="400200"/>
          </a:xfrm>
          <a:prstGeom prst="rect">
            <a:avLst/>
          </a:prstGeom>
          <a:solidFill>
            <a:srgbClr val="CC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FFFF"/>
                </a:solidFill>
              </a:rPr>
              <a:t>All Three Isolate Means</a:t>
            </a:r>
            <a:endParaRPr b="1" i="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6"/>
          <p:cNvSpPr txBox="1"/>
          <p:nvPr>
            <p:ph type="title"/>
          </p:nvPr>
        </p:nvSpPr>
        <p:spPr>
          <a:xfrm>
            <a:off x="609600" y="3867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NIRS: Near-Infrared Spectroscopy</a:t>
            </a:r>
            <a:endParaRPr/>
          </a:p>
        </p:txBody>
      </p:sp>
      <p:sp>
        <p:nvSpPr>
          <p:cNvPr id="589" name="Google Shape;589;p66"/>
          <p:cNvSpPr txBox="1"/>
          <p:nvPr>
            <p:ph idx="1" type="body"/>
          </p:nvPr>
        </p:nvSpPr>
        <p:spPr>
          <a:xfrm>
            <a:off x="609600" y="1556706"/>
            <a:ext cx="10972800" cy="4772700"/>
          </a:xfrm>
          <a:prstGeom prst="rect">
            <a:avLst/>
          </a:prstGeom>
        </p:spPr>
        <p:txBody>
          <a:bodyPr anchorCtr="0" anchor="t" bIns="45700" lIns="91425" spcFirstLastPara="1" rIns="91425" wrap="square" tIns="45700">
            <a:noAutofit/>
          </a:bodyPr>
          <a:lstStyle/>
          <a:p>
            <a:pPr indent="0" lvl="0" marL="0" rtl="0" algn="ctr">
              <a:spcBef>
                <a:spcPts val="400"/>
              </a:spcBef>
              <a:spcAft>
                <a:spcPts val="0"/>
              </a:spcAft>
              <a:buNone/>
            </a:pPr>
            <a:r>
              <a:rPr lang="en-US"/>
              <a:t>Measuring sugars, beta carotene, dry matter, amino acids, and more!</a:t>
            </a:r>
            <a:endParaRPr/>
          </a:p>
        </p:txBody>
      </p:sp>
      <p:pic>
        <p:nvPicPr>
          <p:cNvPr id="590" name="Google Shape;590;p66"/>
          <p:cNvPicPr preferRelativeResize="0"/>
          <p:nvPr/>
        </p:nvPicPr>
        <p:blipFill>
          <a:blip r:embed="rId3">
            <a:alphaModFix/>
          </a:blip>
          <a:stretch>
            <a:fillRect/>
          </a:stretch>
        </p:blipFill>
        <p:spPr>
          <a:xfrm>
            <a:off x="909834" y="2787967"/>
            <a:ext cx="10372334" cy="3860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7"/>
          <p:cNvSpPr txBox="1"/>
          <p:nvPr>
            <p:ph type="title"/>
          </p:nvPr>
        </p:nvSpPr>
        <p:spPr>
          <a:xfrm>
            <a:off x="609600" y="285119"/>
            <a:ext cx="10972800" cy="106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grpSp>
        <p:nvGrpSpPr>
          <p:cNvPr id="597" name="Google Shape;597;p67"/>
          <p:cNvGrpSpPr/>
          <p:nvPr/>
        </p:nvGrpSpPr>
        <p:grpSpPr>
          <a:xfrm>
            <a:off x="167053" y="603394"/>
            <a:ext cx="8527248" cy="5969487"/>
            <a:chOff x="3541060" y="520960"/>
            <a:chExt cx="8527248" cy="5969487"/>
          </a:xfrm>
        </p:grpSpPr>
        <p:pic>
          <p:nvPicPr>
            <p:cNvPr id="598" name="Google Shape;598;p67"/>
            <p:cNvPicPr preferRelativeResize="0"/>
            <p:nvPr/>
          </p:nvPicPr>
          <p:blipFill rotWithShape="1">
            <a:blip r:embed="rId3">
              <a:alphaModFix/>
            </a:blip>
            <a:srcRect b="0" l="0" r="0" t="0"/>
            <a:stretch/>
          </p:blipFill>
          <p:spPr>
            <a:xfrm>
              <a:off x="3541060" y="520960"/>
              <a:ext cx="8527248" cy="5969487"/>
            </a:xfrm>
            <a:prstGeom prst="rect">
              <a:avLst/>
            </a:prstGeom>
            <a:noFill/>
            <a:ln>
              <a:noFill/>
            </a:ln>
          </p:spPr>
        </p:pic>
        <p:sp>
          <p:nvSpPr>
            <p:cNvPr id="599" name="Google Shape;599;p67"/>
            <p:cNvSpPr txBox="1"/>
            <p:nvPr/>
          </p:nvSpPr>
          <p:spPr>
            <a:xfrm>
              <a:off x="6897220" y="819312"/>
              <a:ext cx="4416900" cy="369300"/>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600" name="Google Shape;600;p67"/>
          <p:cNvPicPr preferRelativeResize="0"/>
          <p:nvPr/>
        </p:nvPicPr>
        <p:blipFill rotWithShape="1">
          <a:blip r:embed="rId4">
            <a:alphaModFix/>
          </a:blip>
          <a:srcRect b="75948" l="39210" r="7988" t="0"/>
          <a:stretch/>
        </p:blipFill>
        <p:spPr>
          <a:xfrm>
            <a:off x="8569753" y="1800482"/>
            <a:ext cx="2929805" cy="934288"/>
          </a:xfrm>
          <a:prstGeom prst="rect">
            <a:avLst/>
          </a:prstGeom>
          <a:noFill/>
          <a:ln>
            <a:noFill/>
          </a:ln>
        </p:spPr>
      </p:pic>
      <p:sp>
        <p:nvSpPr>
          <p:cNvPr id="601" name="Google Shape;601;p67"/>
          <p:cNvSpPr txBox="1"/>
          <p:nvPr/>
        </p:nvSpPr>
        <p:spPr>
          <a:xfrm>
            <a:off x="8382639" y="785338"/>
            <a:ext cx="3159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*Dominant model had nearly identical numbers at loci of interest</a:t>
            </a:r>
            <a:endParaRPr b="0" i="0" sz="1400" u="none" cap="none" strike="noStrike">
              <a:solidFill>
                <a:srgbClr val="000000"/>
              </a:solidFill>
              <a:latin typeface="Arial"/>
              <a:ea typeface="Arial"/>
              <a:cs typeface="Arial"/>
              <a:sym typeface="Arial"/>
            </a:endParaRPr>
          </a:p>
        </p:txBody>
      </p:sp>
      <p:pic>
        <p:nvPicPr>
          <p:cNvPr id="602" name="Google Shape;602;p67"/>
          <p:cNvPicPr preferRelativeResize="0"/>
          <p:nvPr/>
        </p:nvPicPr>
        <p:blipFill rotWithShape="1">
          <a:blip r:embed="rId5">
            <a:alphaModFix/>
          </a:blip>
          <a:srcRect b="0" l="0" r="0" t="0"/>
          <a:stretch/>
        </p:blipFill>
        <p:spPr>
          <a:xfrm>
            <a:off x="8710366" y="3613638"/>
            <a:ext cx="3066283" cy="2691912"/>
          </a:xfrm>
          <a:prstGeom prst="rect">
            <a:avLst/>
          </a:prstGeom>
          <a:noFill/>
          <a:ln>
            <a:noFill/>
          </a:ln>
        </p:spPr>
      </p:pic>
      <p:cxnSp>
        <p:nvCxnSpPr>
          <p:cNvPr id="603" name="Google Shape;603;p67"/>
          <p:cNvCxnSpPr/>
          <p:nvPr/>
        </p:nvCxnSpPr>
        <p:spPr>
          <a:xfrm>
            <a:off x="8058592" y="1800482"/>
            <a:ext cx="511200" cy="4026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68"/>
          <p:cNvPicPr preferRelativeResize="0"/>
          <p:nvPr/>
        </p:nvPicPr>
        <p:blipFill rotWithShape="1">
          <a:blip r:embed="rId3">
            <a:alphaModFix/>
          </a:blip>
          <a:srcRect b="0" l="0" r="0" t="0"/>
          <a:stretch/>
        </p:blipFill>
        <p:spPr>
          <a:xfrm>
            <a:off x="169249" y="651253"/>
            <a:ext cx="8385950" cy="5870572"/>
          </a:xfrm>
          <a:prstGeom prst="rect">
            <a:avLst/>
          </a:prstGeom>
          <a:noFill/>
          <a:ln>
            <a:noFill/>
          </a:ln>
        </p:spPr>
      </p:pic>
      <p:pic>
        <p:nvPicPr>
          <p:cNvPr id="609" name="Google Shape;609;p68"/>
          <p:cNvPicPr preferRelativeResize="0"/>
          <p:nvPr>
            <p:ph idx="1" type="body"/>
          </p:nvPr>
        </p:nvPicPr>
        <p:blipFill rotWithShape="1">
          <a:blip r:embed="rId4">
            <a:alphaModFix/>
          </a:blip>
          <a:srcRect b="0" l="0" r="0" t="0"/>
          <a:stretch/>
        </p:blipFill>
        <p:spPr>
          <a:xfrm>
            <a:off x="8674981" y="2116382"/>
            <a:ext cx="2990400" cy="2625300"/>
          </a:xfrm>
          <a:prstGeom prst="rect">
            <a:avLst/>
          </a:prstGeom>
          <a:noFill/>
          <a:ln>
            <a:noFill/>
          </a:ln>
        </p:spPr>
      </p:pic>
      <p:sp>
        <p:nvSpPr>
          <p:cNvPr id="610" name="Google Shape;610;p68"/>
          <p:cNvSpPr/>
          <p:nvPr/>
        </p:nvSpPr>
        <p:spPr>
          <a:xfrm>
            <a:off x="4907134" y="3541210"/>
            <a:ext cx="1426500" cy="1299600"/>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69"/>
          <p:cNvPicPr preferRelativeResize="0"/>
          <p:nvPr/>
        </p:nvPicPr>
        <p:blipFill rotWithShape="1">
          <a:blip r:embed="rId3">
            <a:alphaModFix/>
          </a:blip>
          <a:srcRect b="4761" l="55499" r="24541" t="0"/>
          <a:stretch/>
        </p:blipFill>
        <p:spPr>
          <a:xfrm>
            <a:off x="7150825" y="633725"/>
            <a:ext cx="1746321" cy="5128526"/>
          </a:xfrm>
          <a:prstGeom prst="rect">
            <a:avLst/>
          </a:prstGeom>
          <a:noFill/>
          <a:ln>
            <a:noFill/>
          </a:ln>
        </p:spPr>
      </p:pic>
      <p:pic>
        <p:nvPicPr>
          <p:cNvPr id="617" name="Google Shape;617;p69"/>
          <p:cNvPicPr preferRelativeResize="0"/>
          <p:nvPr/>
        </p:nvPicPr>
        <p:blipFill rotWithShape="1">
          <a:blip r:embed="rId4">
            <a:alphaModFix/>
          </a:blip>
          <a:srcRect b="7834" l="55902" r="24924" t="0"/>
          <a:stretch/>
        </p:blipFill>
        <p:spPr>
          <a:xfrm>
            <a:off x="5526075" y="557525"/>
            <a:ext cx="1577523" cy="6320727"/>
          </a:xfrm>
          <a:prstGeom prst="rect">
            <a:avLst/>
          </a:prstGeom>
          <a:noFill/>
          <a:ln>
            <a:noFill/>
          </a:ln>
        </p:spPr>
      </p:pic>
      <p:pic>
        <p:nvPicPr>
          <p:cNvPr id="618" name="Google Shape;618;p69"/>
          <p:cNvPicPr preferRelativeResize="0"/>
          <p:nvPr/>
        </p:nvPicPr>
        <p:blipFill rotWithShape="1">
          <a:blip r:embed="rId4">
            <a:alphaModFix/>
          </a:blip>
          <a:srcRect b="7834" l="-1043" r="96351" t="0"/>
          <a:stretch/>
        </p:blipFill>
        <p:spPr>
          <a:xfrm>
            <a:off x="5140025" y="557525"/>
            <a:ext cx="386048" cy="6320727"/>
          </a:xfrm>
          <a:prstGeom prst="rect">
            <a:avLst/>
          </a:prstGeom>
          <a:noFill/>
          <a:ln>
            <a:noFill/>
          </a:ln>
        </p:spPr>
      </p:pic>
      <p:pic>
        <p:nvPicPr>
          <p:cNvPr id="619" name="Google Shape;619;p69"/>
          <p:cNvPicPr preferRelativeResize="0"/>
          <p:nvPr/>
        </p:nvPicPr>
        <p:blipFill rotWithShape="1">
          <a:blip r:embed="rId3">
            <a:alphaModFix/>
          </a:blip>
          <a:srcRect b="0" l="30566" r="58061" t="95831"/>
          <a:stretch/>
        </p:blipFill>
        <p:spPr>
          <a:xfrm>
            <a:off x="3242624" y="1139075"/>
            <a:ext cx="1902801" cy="451800"/>
          </a:xfrm>
          <a:prstGeom prst="rect">
            <a:avLst/>
          </a:prstGeom>
          <a:noFill/>
          <a:ln>
            <a:noFill/>
          </a:ln>
        </p:spPr>
      </p:pic>
      <p:pic>
        <p:nvPicPr>
          <p:cNvPr id="620" name="Google Shape;620;p69"/>
          <p:cNvPicPr preferRelativeResize="0"/>
          <p:nvPr/>
        </p:nvPicPr>
        <p:blipFill rotWithShape="1">
          <a:blip r:embed="rId3">
            <a:alphaModFix/>
          </a:blip>
          <a:srcRect b="0" l="41879" r="48666" t="95831"/>
          <a:stretch/>
        </p:blipFill>
        <p:spPr>
          <a:xfrm>
            <a:off x="3479400" y="2266300"/>
            <a:ext cx="1581827" cy="451800"/>
          </a:xfrm>
          <a:prstGeom prst="rect">
            <a:avLst/>
          </a:prstGeom>
          <a:noFill/>
          <a:ln>
            <a:noFill/>
          </a:ln>
        </p:spPr>
      </p:pic>
      <p:pic>
        <p:nvPicPr>
          <p:cNvPr id="621" name="Google Shape;621;p69"/>
          <p:cNvPicPr preferRelativeResize="0"/>
          <p:nvPr/>
        </p:nvPicPr>
        <p:blipFill rotWithShape="1">
          <a:blip r:embed="rId3">
            <a:alphaModFix/>
          </a:blip>
          <a:srcRect b="0" l="51095" r="41219" t="95831"/>
          <a:stretch/>
        </p:blipFill>
        <p:spPr>
          <a:xfrm>
            <a:off x="3627387" y="3274075"/>
            <a:ext cx="1285874" cy="451800"/>
          </a:xfrm>
          <a:prstGeom prst="rect">
            <a:avLst/>
          </a:prstGeom>
          <a:noFill/>
          <a:ln>
            <a:noFill/>
          </a:ln>
        </p:spPr>
      </p:pic>
      <p:pic>
        <p:nvPicPr>
          <p:cNvPr id="622" name="Google Shape;622;p69"/>
          <p:cNvPicPr preferRelativeResize="0"/>
          <p:nvPr/>
        </p:nvPicPr>
        <p:blipFill rotWithShape="1">
          <a:blip r:embed="rId4">
            <a:alphaModFix/>
          </a:blip>
          <a:srcRect b="1147" l="49258" r="40336" t="95717"/>
          <a:stretch/>
        </p:blipFill>
        <p:spPr>
          <a:xfrm>
            <a:off x="3751950" y="4114825"/>
            <a:ext cx="1233075" cy="309675"/>
          </a:xfrm>
          <a:prstGeom prst="rect">
            <a:avLst/>
          </a:prstGeom>
          <a:noFill/>
          <a:ln>
            <a:noFill/>
          </a:ln>
        </p:spPr>
      </p:pic>
      <p:pic>
        <p:nvPicPr>
          <p:cNvPr id="623" name="Google Shape;623;p69"/>
          <p:cNvPicPr preferRelativeResize="0"/>
          <p:nvPr/>
        </p:nvPicPr>
        <p:blipFill rotWithShape="1">
          <a:blip r:embed="rId4">
            <a:alphaModFix/>
          </a:blip>
          <a:srcRect b="3881" l="59381" r="29768" t="93631"/>
          <a:stretch/>
        </p:blipFill>
        <p:spPr>
          <a:xfrm>
            <a:off x="3725550" y="4921500"/>
            <a:ext cx="1285873" cy="245624"/>
          </a:xfrm>
          <a:prstGeom prst="rect">
            <a:avLst/>
          </a:prstGeom>
          <a:noFill/>
          <a:ln>
            <a:noFill/>
          </a:ln>
        </p:spPr>
      </p:pic>
      <p:pic>
        <p:nvPicPr>
          <p:cNvPr id="624" name="Google Shape;624;p69"/>
          <p:cNvPicPr preferRelativeResize="0"/>
          <p:nvPr/>
        </p:nvPicPr>
        <p:blipFill rotWithShape="1">
          <a:blip r:embed="rId4">
            <a:alphaModFix/>
          </a:blip>
          <a:srcRect b="759" l="59132" r="28354" t="96105"/>
          <a:stretch/>
        </p:blipFill>
        <p:spPr>
          <a:xfrm>
            <a:off x="3655250" y="5762251"/>
            <a:ext cx="1483075" cy="309675"/>
          </a:xfrm>
          <a:prstGeom prst="rect">
            <a:avLst/>
          </a:prstGeom>
          <a:noFill/>
          <a:ln>
            <a:noFill/>
          </a:ln>
        </p:spPr>
      </p:pic>
      <p:sp>
        <p:nvSpPr>
          <p:cNvPr id="625" name="Google Shape;625;p69"/>
          <p:cNvSpPr txBox="1"/>
          <p:nvPr/>
        </p:nvSpPr>
        <p:spPr>
          <a:xfrm>
            <a:off x="5477575" y="207825"/>
            <a:ext cx="1577400" cy="554100"/>
          </a:xfrm>
          <a:prstGeom prst="rect">
            <a:avLst/>
          </a:prstGeom>
          <a:solidFill>
            <a:srgbClr val="A4C2F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rPr>
              <a:t>BLUPS</a:t>
            </a:r>
            <a:endParaRPr sz="2400">
              <a:solidFill>
                <a:schemeClr val="dk1"/>
              </a:solidFill>
            </a:endParaRPr>
          </a:p>
        </p:txBody>
      </p:sp>
      <p:sp>
        <p:nvSpPr>
          <p:cNvPr id="626" name="Google Shape;626;p69"/>
          <p:cNvSpPr txBox="1"/>
          <p:nvPr/>
        </p:nvSpPr>
        <p:spPr>
          <a:xfrm>
            <a:off x="7235275" y="207825"/>
            <a:ext cx="1577400" cy="554100"/>
          </a:xfrm>
          <a:prstGeom prst="rect">
            <a:avLst/>
          </a:prstGeom>
          <a:solidFill>
            <a:srgbClr val="A4C2F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0-4 scale</a:t>
            </a:r>
            <a:endParaRPr sz="2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txBox="1"/>
          <p:nvPr>
            <p:ph type="title"/>
          </p:nvPr>
        </p:nvSpPr>
        <p:spPr>
          <a:xfrm>
            <a:off x="609600" y="3867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Four Major Sweetpotato Diseases (Southeast)</a:t>
            </a:r>
            <a:endParaRPr/>
          </a:p>
        </p:txBody>
      </p:sp>
      <p:sp>
        <p:nvSpPr>
          <p:cNvPr id="254" name="Google Shape;254;p43"/>
          <p:cNvSpPr txBox="1"/>
          <p:nvPr>
            <p:ph idx="1" type="body"/>
          </p:nvPr>
        </p:nvSpPr>
        <p:spPr>
          <a:xfrm>
            <a:off x="355633" y="1479133"/>
            <a:ext cx="2777100" cy="801600"/>
          </a:xfrm>
          <a:prstGeom prst="rect">
            <a:avLst/>
          </a:prstGeom>
          <a:solidFill>
            <a:srgbClr val="CC0000"/>
          </a:solidFill>
        </p:spPr>
        <p:txBody>
          <a:bodyPr anchorCtr="0" anchor="t" bIns="45700" lIns="91425" spcFirstLastPara="1" rIns="91425" wrap="square" tIns="45700">
            <a:noAutofit/>
          </a:bodyPr>
          <a:lstStyle/>
          <a:p>
            <a:pPr indent="0" lvl="0" marL="0" rtl="0" algn="ctr">
              <a:spcBef>
                <a:spcPts val="360"/>
              </a:spcBef>
              <a:spcAft>
                <a:spcPts val="0"/>
              </a:spcAft>
              <a:buNone/>
            </a:pPr>
            <a:r>
              <a:rPr b="1" lang="en-US" sz="2300">
                <a:solidFill>
                  <a:schemeClr val="lt1"/>
                </a:solidFill>
              </a:rPr>
              <a:t>Guava RKN</a:t>
            </a:r>
            <a:endParaRPr b="1" sz="2300">
              <a:solidFill>
                <a:schemeClr val="lt1"/>
              </a:solidFill>
            </a:endParaRPr>
          </a:p>
          <a:p>
            <a:pPr indent="0" lvl="0" marL="0" rtl="0" algn="ctr">
              <a:spcBef>
                <a:spcPts val="360"/>
              </a:spcBef>
              <a:spcAft>
                <a:spcPts val="0"/>
              </a:spcAft>
              <a:buNone/>
            </a:pPr>
            <a:r>
              <a:rPr i="1" lang="en-US" sz="1700">
                <a:solidFill>
                  <a:schemeClr val="lt1"/>
                </a:solidFill>
              </a:rPr>
              <a:t>Meloidogyne enterolobii</a:t>
            </a:r>
            <a:endParaRPr i="1" sz="1700">
              <a:solidFill>
                <a:schemeClr val="lt1"/>
              </a:solidFill>
            </a:endParaRPr>
          </a:p>
        </p:txBody>
      </p:sp>
      <p:pic>
        <p:nvPicPr>
          <p:cNvPr id="255" name="Google Shape;255;p43"/>
          <p:cNvPicPr preferRelativeResize="0"/>
          <p:nvPr/>
        </p:nvPicPr>
        <p:blipFill rotWithShape="1">
          <a:blip r:embed="rId3">
            <a:alphaModFix/>
          </a:blip>
          <a:srcRect b="12709" l="0" r="14471" t="1761"/>
          <a:stretch/>
        </p:blipFill>
        <p:spPr>
          <a:xfrm>
            <a:off x="355733" y="2412433"/>
            <a:ext cx="2777000" cy="3702666"/>
          </a:xfrm>
          <a:prstGeom prst="rect">
            <a:avLst/>
          </a:prstGeom>
          <a:noFill/>
          <a:ln>
            <a:noFill/>
          </a:ln>
        </p:spPr>
      </p:pic>
      <p:pic>
        <p:nvPicPr>
          <p:cNvPr id="256" name="Google Shape;256;p43"/>
          <p:cNvPicPr preferRelativeResize="0"/>
          <p:nvPr/>
        </p:nvPicPr>
        <p:blipFill>
          <a:blip r:embed="rId4">
            <a:alphaModFix/>
          </a:blip>
          <a:stretch>
            <a:fillRect/>
          </a:stretch>
        </p:blipFill>
        <p:spPr>
          <a:xfrm>
            <a:off x="3280000" y="2412450"/>
            <a:ext cx="2777000" cy="3702656"/>
          </a:xfrm>
          <a:prstGeom prst="rect">
            <a:avLst/>
          </a:prstGeom>
          <a:noFill/>
          <a:ln>
            <a:noFill/>
          </a:ln>
        </p:spPr>
      </p:pic>
      <p:sp>
        <p:nvSpPr>
          <p:cNvPr id="257" name="Google Shape;257;p43"/>
          <p:cNvSpPr txBox="1"/>
          <p:nvPr>
            <p:ph idx="1" type="body"/>
          </p:nvPr>
        </p:nvSpPr>
        <p:spPr>
          <a:xfrm>
            <a:off x="3280000" y="1479133"/>
            <a:ext cx="2776800" cy="801600"/>
          </a:xfrm>
          <a:prstGeom prst="rect">
            <a:avLst/>
          </a:prstGeom>
          <a:solidFill>
            <a:srgbClr val="CC0000"/>
          </a:solidFill>
        </p:spPr>
        <p:txBody>
          <a:bodyPr anchorCtr="0" anchor="t" bIns="45700" lIns="91425" spcFirstLastPara="1" rIns="91425" wrap="square" tIns="45700">
            <a:noAutofit/>
          </a:bodyPr>
          <a:lstStyle/>
          <a:p>
            <a:pPr indent="0" lvl="0" marL="0" rtl="0" algn="ctr">
              <a:spcBef>
                <a:spcPts val="360"/>
              </a:spcBef>
              <a:spcAft>
                <a:spcPts val="0"/>
              </a:spcAft>
              <a:buNone/>
            </a:pPr>
            <a:r>
              <a:rPr b="1" lang="en-US" sz="2300">
                <a:solidFill>
                  <a:schemeClr val="lt1"/>
                </a:solidFill>
              </a:rPr>
              <a:t>Southern RKN</a:t>
            </a:r>
            <a:endParaRPr b="1" sz="2300">
              <a:solidFill>
                <a:schemeClr val="lt1"/>
              </a:solidFill>
            </a:endParaRPr>
          </a:p>
          <a:p>
            <a:pPr indent="0" lvl="0" marL="0" rtl="0" algn="ctr">
              <a:spcBef>
                <a:spcPts val="360"/>
              </a:spcBef>
              <a:spcAft>
                <a:spcPts val="0"/>
              </a:spcAft>
              <a:buNone/>
            </a:pPr>
            <a:r>
              <a:rPr i="1" lang="en-US" sz="1700">
                <a:solidFill>
                  <a:schemeClr val="lt1"/>
                </a:solidFill>
              </a:rPr>
              <a:t>M. incognita</a:t>
            </a:r>
            <a:endParaRPr i="1" sz="1700">
              <a:solidFill>
                <a:schemeClr val="lt1"/>
              </a:solidFill>
            </a:endParaRPr>
          </a:p>
        </p:txBody>
      </p:sp>
      <p:pic>
        <p:nvPicPr>
          <p:cNvPr id="258" name="Google Shape;258;p43"/>
          <p:cNvPicPr preferRelativeResize="0"/>
          <p:nvPr/>
        </p:nvPicPr>
        <p:blipFill>
          <a:blip r:embed="rId5">
            <a:alphaModFix/>
          </a:blip>
          <a:stretch>
            <a:fillRect/>
          </a:stretch>
        </p:blipFill>
        <p:spPr>
          <a:xfrm rot="-5400000">
            <a:off x="8767684" y="3005334"/>
            <a:ext cx="3708232" cy="2516900"/>
          </a:xfrm>
          <a:prstGeom prst="rect">
            <a:avLst/>
          </a:prstGeom>
          <a:noFill/>
          <a:ln>
            <a:noFill/>
          </a:ln>
        </p:spPr>
      </p:pic>
      <p:sp>
        <p:nvSpPr>
          <p:cNvPr id="259" name="Google Shape;259;p43"/>
          <p:cNvSpPr txBox="1"/>
          <p:nvPr>
            <p:ph idx="1" type="body"/>
          </p:nvPr>
        </p:nvSpPr>
        <p:spPr>
          <a:xfrm>
            <a:off x="9383200" y="1455133"/>
            <a:ext cx="2477100" cy="801600"/>
          </a:xfrm>
          <a:prstGeom prst="rect">
            <a:avLst/>
          </a:prstGeom>
          <a:solidFill>
            <a:srgbClr val="CC0000"/>
          </a:solidFill>
        </p:spPr>
        <p:txBody>
          <a:bodyPr anchorCtr="0" anchor="t" bIns="45700" lIns="91425" spcFirstLastPara="1" rIns="91425" wrap="square" tIns="45700">
            <a:noAutofit/>
          </a:bodyPr>
          <a:lstStyle/>
          <a:p>
            <a:pPr indent="0" lvl="0" marL="0" rtl="0" algn="ctr">
              <a:spcBef>
                <a:spcPts val="360"/>
              </a:spcBef>
              <a:spcAft>
                <a:spcPts val="0"/>
              </a:spcAft>
              <a:buNone/>
            </a:pPr>
            <a:r>
              <a:rPr b="1" lang="en-US" sz="2300">
                <a:solidFill>
                  <a:schemeClr val="lt1"/>
                </a:solidFill>
              </a:rPr>
              <a:t>Soil Pox</a:t>
            </a:r>
            <a:endParaRPr b="1" sz="2000">
              <a:solidFill>
                <a:schemeClr val="lt1"/>
              </a:solidFill>
            </a:endParaRPr>
          </a:p>
          <a:p>
            <a:pPr indent="0" lvl="0" marL="0" rtl="0" algn="ctr">
              <a:spcBef>
                <a:spcPts val="360"/>
              </a:spcBef>
              <a:spcAft>
                <a:spcPts val="0"/>
              </a:spcAft>
              <a:buNone/>
            </a:pPr>
            <a:r>
              <a:rPr i="1" lang="en-US" sz="1600">
                <a:solidFill>
                  <a:schemeClr val="lt1"/>
                </a:solidFill>
              </a:rPr>
              <a:t>Streptomyces ipomoeae</a:t>
            </a:r>
            <a:endParaRPr i="1" sz="1600">
              <a:solidFill>
                <a:schemeClr val="lt1"/>
              </a:solidFill>
            </a:endParaRPr>
          </a:p>
        </p:txBody>
      </p:sp>
      <p:pic>
        <p:nvPicPr>
          <p:cNvPr id="260" name="Google Shape;260;p43"/>
          <p:cNvPicPr preferRelativeResize="0"/>
          <p:nvPr/>
        </p:nvPicPr>
        <p:blipFill>
          <a:blip r:embed="rId6">
            <a:alphaModFix/>
          </a:blip>
          <a:stretch>
            <a:fillRect/>
          </a:stretch>
        </p:blipFill>
        <p:spPr>
          <a:xfrm>
            <a:off x="6204283" y="2409664"/>
            <a:ext cx="3011461" cy="3708233"/>
          </a:xfrm>
          <a:prstGeom prst="rect">
            <a:avLst/>
          </a:prstGeom>
          <a:noFill/>
          <a:ln>
            <a:noFill/>
          </a:ln>
        </p:spPr>
      </p:pic>
      <p:sp>
        <p:nvSpPr>
          <p:cNvPr id="261" name="Google Shape;261;p43"/>
          <p:cNvSpPr txBox="1"/>
          <p:nvPr>
            <p:ph idx="1" type="body"/>
          </p:nvPr>
        </p:nvSpPr>
        <p:spPr>
          <a:xfrm>
            <a:off x="6204283" y="1479133"/>
            <a:ext cx="3011700" cy="801600"/>
          </a:xfrm>
          <a:prstGeom prst="rect">
            <a:avLst/>
          </a:prstGeom>
          <a:solidFill>
            <a:srgbClr val="CC0000"/>
          </a:solidFill>
        </p:spPr>
        <p:txBody>
          <a:bodyPr anchorCtr="0" anchor="t" bIns="45700" lIns="91425" spcFirstLastPara="1" rIns="91425" wrap="square" tIns="45700">
            <a:noAutofit/>
          </a:bodyPr>
          <a:lstStyle/>
          <a:p>
            <a:pPr indent="0" lvl="0" marL="0" rtl="0" algn="ctr">
              <a:spcBef>
                <a:spcPts val="360"/>
              </a:spcBef>
              <a:spcAft>
                <a:spcPts val="0"/>
              </a:spcAft>
              <a:buNone/>
            </a:pPr>
            <a:r>
              <a:rPr b="1" i="1" lang="en-US" sz="2300">
                <a:solidFill>
                  <a:schemeClr val="lt1"/>
                </a:solidFill>
              </a:rPr>
              <a:t>Fusarium</a:t>
            </a:r>
            <a:r>
              <a:rPr b="1" lang="en-US" sz="2300">
                <a:solidFill>
                  <a:schemeClr val="lt1"/>
                </a:solidFill>
              </a:rPr>
              <a:t> Wilt</a:t>
            </a:r>
            <a:endParaRPr b="1" sz="2300">
              <a:solidFill>
                <a:schemeClr val="lt1"/>
              </a:solidFill>
            </a:endParaRPr>
          </a:p>
          <a:p>
            <a:pPr indent="0" lvl="0" marL="0" rtl="0" algn="ctr">
              <a:spcBef>
                <a:spcPts val="360"/>
              </a:spcBef>
              <a:spcAft>
                <a:spcPts val="0"/>
              </a:spcAft>
              <a:buNone/>
            </a:pPr>
            <a:r>
              <a:rPr i="1" lang="en-US" sz="1700">
                <a:solidFill>
                  <a:schemeClr val="lt1"/>
                </a:solidFill>
              </a:rPr>
              <a:t>F. oxysporum</a:t>
            </a:r>
            <a:endParaRPr i="1" sz="17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70"/>
          <p:cNvPicPr preferRelativeResize="0"/>
          <p:nvPr/>
        </p:nvPicPr>
        <p:blipFill>
          <a:blip r:embed="rId3">
            <a:alphaModFix/>
          </a:blip>
          <a:stretch>
            <a:fillRect/>
          </a:stretch>
        </p:blipFill>
        <p:spPr>
          <a:xfrm>
            <a:off x="0" y="-247049"/>
            <a:ext cx="12192005" cy="7352100"/>
          </a:xfrm>
          <a:prstGeom prst="rect">
            <a:avLst/>
          </a:prstGeom>
          <a:noFill/>
          <a:ln cap="flat" cmpd="sng" w="28575">
            <a:solidFill>
              <a:schemeClr val="dk2"/>
            </a:solidFill>
            <a:prstDash val="solid"/>
            <a:round/>
            <a:headEnd len="sm" w="sm" type="none"/>
            <a:tailEnd len="sm" w="sm" type="none"/>
          </a:ln>
        </p:spPr>
      </p:pic>
      <p:cxnSp>
        <p:nvCxnSpPr>
          <p:cNvPr id="632" name="Google Shape;632;p70"/>
          <p:cNvCxnSpPr/>
          <p:nvPr/>
        </p:nvCxnSpPr>
        <p:spPr>
          <a:xfrm flipH="1" rot="10800000">
            <a:off x="8459633" y="739667"/>
            <a:ext cx="323100" cy="752700"/>
          </a:xfrm>
          <a:prstGeom prst="straightConnector1">
            <a:avLst/>
          </a:prstGeom>
          <a:noFill/>
          <a:ln cap="flat" cmpd="sng" w="28575">
            <a:solidFill>
              <a:schemeClr val="dk1"/>
            </a:solidFill>
            <a:prstDash val="solid"/>
            <a:round/>
            <a:headEnd len="med" w="med" type="none"/>
            <a:tailEnd len="med" w="med" type="none"/>
          </a:ln>
        </p:spPr>
      </p:cxnSp>
      <p:cxnSp>
        <p:nvCxnSpPr>
          <p:cNvPr id="633" name="Google Shape;633;p70"/>
          <p:cNvCxnSpPr/>
          <p:nvPr/>
        </p:nvCxnSpPr>
        <p:spPr>
          <a:xfrm rot="10800000">
            <a:off x="8472367" y="1765333"/>
            <a:ext cx="326100" cy="947700"/>
          </a:xfrm>
          <a:prstGeom prst="straightConnector1">
            <a:avLst/>
          </a:prstGeom>
          <a:noFill/>
          <a:ln cap="flat" cmpd="sng" w="28575">
            <a:solidFill>
              <a:schemeClr val="dk1"/>
            </a:solidFill>
            <a:prstDash val="solid"/>
            <a:round/>
            <a:headEnd len="med" w="med" type="none"/>
            <a:tailEnd len="med" w="med" type="none"/>
          </a:ln>
        </p:spPr>
      </p:cxnSp>
      <p:pic>
        <p:nvPicPr>
          <p:cNvPr id="634" name="Google Shape;634;p70"/>
          <p:cNvPicPr preferRelativeResize="0"/>
          <p:nvPr/>
        </p:nvPicPr>
        <p:blipFill rotWithShape="1">
          <a:blip r:embed="rId4">
            <a:alphaModFix/>
          </a:blip>
          <a:srcRect b="12625" l="0" r="0" t="0"/>
          <a:stretch/>
        </p:blipFill>
        <p:spPr>
          <a:xfrm>
            <a:off x="-2815068" y="4474201"/>
            <a:ext cx="16531067" cy="2383800"/>
          </a:xfrm>
          <a:prstGeom prst="rect">
            <a:avLst/>
          </a:prstGeom>
          <a:noFill/>
          <a:ln cap="flat" cmpd="sng" w="28575">
            <a:solidFill>
              <a:schemeClr val="dk1"/>
            </a:solidFill>
            <a:prstDash val="solid"/>
            <a:round/>
            <a:headEnd len="sm" w="sm" type="none"/>
            <a:tailEnd len="sm" w="sm" type="none"/>
          </a:ln>
        </p:spPr>
      </p:pic>
      <p:sp>
        <p:nvSpPr>
          <p:cNvPr id="635" name="Google Shape;635;p70"/>
          <p:cNvSpPr/>
          <p:nvPr/>
        </p:nvSpPr>
        <p:spPr>
          <a:xfrm>
            <a:off x="7900833" y="1510833"/>
            <a:ext cx="558900" cy="254700"/>
          </a:xfrm>
          <a:prstGeom prst="rect">
            <a:avLst/>
          </a:prstGeom>
          <a:noFill/>
          <a:ln cap="flat" cmpd="sng" w="2857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36" name="Google Shape;636;p70"/>
          <p:cNvPicPr preferRelativeResize="0"/>
          <p:nvPr/>
        </p:nvPicPr>
        <p:blipFill rotWithShape="1">
          <a:blip r:embed="rId5">
            <a:alphaModFix/>
          </a:blip>
          <a:srcRect b="0" l="0" r="5042" t="0"/>
          <a:stretch/>
        </p:blipFill>
        <p:spPr>
          <a:xfrm>
            <a:off x="8805366" y="738800"/>
            <a:ext cx="3210567" cy="1934300"/>
          </a:xfrm>
          <a:prstGeom prst="rect">
            <a:avLst/>
          </a:prstGeom>
          <a:noFill/>
          <a:ln cap="flat" cmpd="sng" w="28575">
            <a:solidFill>
              <a:srgbClr val="000000"/>
            </a:solidFill>
            <a:prstDash val="solid"/>
            <a:round/>
            <a:headEnd len="sm" w="sm" type="none"/>
            <a:tailEnd len="sm" w="sm" type="none"/>
          </a:ln>
        </p:spPr>
      </p:pic>
      <p:cxnSp>
        <p:nvCxnSpPr>
          <p:cNvPr id="637" name="Google Shape;637;p70"/>
          <p:cNvCxnSpPr/>
          <p:nvPr/>
        </p:nvCxnSpPr>
        <p:spPr>
          <a:xfrm flipH="1">
            <a:off x="10407350" y="2774700"/>
            <a:ext cx="3300" cy="603600"/>
          </a:xfrm>
          <a:prstGeom prst="straightConnector1">
            <a:avLst/>
          </a:prstGeom>
          <a:noFill/>
          <a:ln cap="flat" cmpd="sng" w="28575">
            <a:solidFill>
              <a:schemeClr val="dk1"/>
            </a:solidFill>
            <a:prstDash val="solid"/>
            <a:round/>
            <a:headEnd len="med" w="med" type="none"/>
            <a:tailEnd len="med" w="med" type="triangle"/>
          </a:ln>
        </p:spPr>
      </p:cxnSp>
      <p:pic>
        <p:nvPicPr>
          <p:cNvPr id="638" name="Google Shape;638;p70"/>
          <p:cNvPicPr preferRelativeResize="0"/>
          <p:nvPr/>
        </p:nvPicPr>
        <p:blipFill>
          <a:blip r:embed="rId6">
            <a:alphaModFix/>
          </a:blip>
          <a:stretch>
            <a:fillRect/>
          </a:stretch>
        </p:blipFill>
        <p:spPr>
          <a:xfrm rot="5400000">
            <a:off x="381184" y="5723452"/>
            <a:ext cx="767401" cy="1123363"/>
          </a:xfrm>
          <a:prstGeom prst="rect">
            <a:avLst/>
          </a:prstGeom>
          <a:noFill/>
          <a:ln>
            <a:noFill/>
          </a:ln>
        </p:spPr>
      </p:pic>
      <p:pic>
        <p:nvPicPr>
          <p:cNvPr id="639" name="Google Shape;639;p70"/>
          <p:cNvPicPr preferRelativeResize="0"/>
          <p:nvPr/>
        </p:nvPicPr>
        <p:blipFill rotWithShape="1">
          <a:blip r:embed="rId7">
            <a:alphaModFix/>
          </a:blip>
          <a:srcRect b="0" l="0" r="5042" t="0"/>
          <a:stretch/>
        </p:blipFill>
        <p:spPr>
          <a:xfrm>
            <a:off x="8805367" y="3533933"/>
            <a:ext cx="3210565" cy="20496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1"/>
          <p:cNvSpPr txBox="1"/>
          <p:nvPr>
            <p:ph type="title"/>
          </p:nvPr>
        </p:nvSpPr>
        <p:spPr>
          <a:xfrm>
            <a:off x="609600" y="2851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Paired Crossing</a:t>
            </a:r>
            <a:endParaRPr/>
          </a:p>
        </p:txBody>
      </p:sp>
      <p:sp>
        <p:nvSpPr>
          <p:cNvPr id="645" name="Google Shape;645;p71"/>
          <p:cNvSpPr txBox="1"/>
          <p:nvPr>
            <p:ph idx="1" type="body"/>
          </p:nvPr>
        </p:nvSpPr>
        <p:spPr>
          <a:xfrm>
            <a:off x="609600" y="1353506"/>
            <a:ext cx="10972800" cy="47727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pic>
        <p:nvPicPr>
          <p:cNvPr descr="A picture containing flower, plant&#10;&#10;Description automatically generated" id="646" name="Google Shape;646;p71"/>
          <p:cNvPicPr preferRelativeResize="0"/>
          <p:nvPr/>
        </p:nvPicPr>
        <p:blipFill rotWithShape="1">
          <a:blip r:embed="rId3">
            <a:alphaModFix/>
          </a:blip>
          <a:srcRect b="0" l="0" r="0" t="0"/>
          <a:stretch/>
        </p:blipFill>
        <p:spPr>
          <a:xfrm rot="5400000">
            <a:off x="7511665" y="2164967"/>
            <a:ext cx="6057369" cy="2944567"/>
          </a:xfrm>
          <a:prstGeom prst="rect">
            <a:avLst/>
          </a:prstGeom>
          <a:noFill/>
          <a:ln>
            <a:noFill/>
          </a:ln>
        </p:spPr>
      </p:pic>
      <p:pic>
        <p:nvPicPr>
          <p:cNvPr descr="A picture containing indoor, plant&#10;&#10;Description automatically generated" id="647" name="Google Shape;647;p71"/>
          <p:cNvPicPr preferRelativeResize="0"/>
          <p:nvPr/>
        </p:nvPicPr>
        <p:blipFill rotWithShape="1">
          <a:blip r:embed="rId4">
            <a:alphaModFix/>
          </a:blip>
          <a:srcRect b="0" l="0" r="0" t="0"/>
          <a:stretch/>
        </p:blipFill>
        <p:spPr>
          <a:xfrm>
            <a:off x="3315825" y="1250581"/>
            <a:ext cx="4394353" cy="2136144"/>
          </a:xfrm>
          <a:prstGeom prst="rect">
            <a:avLst/>
          </a:prstGeom>
          <a:noFill/>
          <a:ln>
            <a:noFill/>
          </a:ln>
        </p:spPr>
      </p:pic>
      <p:pic>
        <p:nvPicPr>
          <p:cNvPr id="648" name="Google Shape;648;p71"/>
          <p:cNvPicPr preferRelativeResize="0"/>
          <p:nvPr/>
        </p:nvPicPr>
        <p:blipFill rotWithShape="1">
          <a:blip r:embed="rId5">
            <a:alphaModFix/>
          </a:blip>
          <a:srcRect b="0" l="0" r="0" t="4507"/>
          <a:stretch/>
        </p:blipFill>
        <p:spPr>
          <a:xfrm>
            <a:off x="1200" y="-261133"/>
            <a:ext cx="12192005" cy="87318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2"/>
          <p:cNvSpPr txBox="1"/>
          <p:nvPr>
            <p:ph type="title"/>
          </p:nvPr>
        </p:nvSpPr>
        <p:spPr>
          <a:xfrm>
            <a:off x="609600" y="285119"/>
            <a:ext cx="10972800" cy="106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55" name="Google Shape;655;p72"/>
          <p:cNvSpPr txBox="1"/>
          <p:nvPr>
            <p:ph idx="1" type="body"/>
          </p:nvPr>
        </p:nvSpPr>
        <p:spPr>
          <a:xfrm>
            <a:off x="609600" y="1353506"/>
            <a:ext cx="10972800" cy="4772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pic>
        <p:nvPicPr>
          <p:cNvPr descr="A truck is parked in a field&#10;&#10;Description automatically generated with low confidence" id="656" name="Google Shape;656;p72"/>
          <p:cNvPicPr preferRelativeResize="0"/>
          <p:nvPr/>
        </p:nvPicPr>
        <p:blipFill rotWithShape="1">
          <a:blip r:embed="rId3">
            <a:alphaModFix/>
          </a:blip>
          <a:srcRect b="0" l="5464" r="0" t="0"/>
          <a:stretch/>
        </p:blipFill>
        <p:spPr>
          <a:xfrm>
            <a:off x="-76200" y="459475"/>
            <a:ext cx="12624275" cy="64917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3"/>
          <p:cNvSpPr txBox="1"/>
          <p:nvPr>
            <p:ph type="title"/>
          </p:nvPr>
        </p:nvSpPr>
        <p:spPr>
          <a:xfrm>
            <a:off x="609600" y="285119"/>
            <a:ext cx="1097280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Select References</a:t>
            </a:r>
            <a:endParaRPr/>
          </a:p>
        </p:txBody>
      </p:sp>
      <p:sp>
        <p:nvSpPr>
          <p:cNvPr id="662" name="Google Shape;662;p73"/>
          <p:cNvSpPr txBox="1"/>
          <p:nvPr>
            <p:ph idx="1" type="body"/>
          </p:nvPr>
        </p:nvSpPr>
        <p:spPr>
          <a:xfrm>
            <a:off x="1628775" y="1162373"/>
            <a:ext cx="8229600" cy="477265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Brito, J., Powers, T. O., Mullin, P. G., Inserra, R. N., &amp; Dickson, D. W. (2004). Morphological and Molecular Characterization of </a:t>
            </a:r>
            <a:r>
              <a:rPr i="1" lang="en-US" sz="800">
                <a:latin typeface="Times New Roman"/>
                <a:ea typeface="Times New Roman"/>
                <a:cs typeface="Times New Roman"/>
                <a:sym typeface="Times New Roman"/>
              </a:rPr>
              <a:t>Meloidogyne mayaguensis </a:t>
            </a:r>
            <a:r>
              <a:rPr lang="en-US" sz="800">
                <a:latin typeface="Times New Roman"/>
                <a:ea typeface="Times New Roman"/>
                <a:cs typeface="Times New Roman"/>
                <a:sym typeface="Times New Roman"/>
              </a:rPr>
              <a:t>Isolates from Florida. </a:t>
            </a:r>
            <a:r>
              <a:rPr i="1" lang="en-US" sz="800">
                <a:latin typeface="Times New Roman"/>
                <a:ea typeface="Times New Roman"/>
                <a:cs typeface="Times New Roman"/>
                <a:sym typeface="Times New Roman"/>
              </a:rPr>
              <a:t>Journal of 	Nematology</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36</a:t>
            </a:r>
            <a:r>
              <a:rPr lang="en-US" sz="800">
                <a:latin typeface="Times New Roman"/>
                <a:ea typeface="Times New Roman"/>
                <a:cs typeface="Times New Roman"/>
                <a:sym typeface="Times New Roman"/>
              </a:rPr>
              <a:t>(3), 232–240.</a:t>
            </a:r>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Cervantes-Flores, J. C., Yencho, G. C., &amp; Davis, E. L. (2002). Host Reactions of Sweetpotato Genotypes to Root-knot Nematodes and Variation in Virulence of </a:t>
            </a:r>
            <a:r>
              <a:rPr i="1" lang="en-US" sz="800">
                <a:latin typeface="Times New Roman"/>
                <a:ea typeface="Times New Roman"/>
                <a:cs typeface="Times New Roman"/>
                <a:sym typeface="Times New Roman"/>
              </a:rPr>
              <a:t>Meloidogyne incognita </a:t>
            </a:r>
            <a:r>
              <a:rPr lang="en-US" sz="800">
                <a:latin typeface="Times New Roman"/>
                <a:ea typeface="Times New Roman"/>
                <a:cs typeface="Times New Roman"/>
                <a:sym typeface="Times New Roman"/>
              </a:rPr>
              <a:t>Populations. 	</a:t>
            </a:r>
            <a:r>
              <a:rPr i="1" lang="en-US" sz="800">
                <a:latin typeface="Times New Roman"/>
                <a:ea typeface="Times New Roman"/>
                <a:cs typeface="Times New Roman"/>
                <a:sym typeface="Times New Roman"/>
              </a:rPr>
              <a:t>HortScience</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37</a:t>
            </a:r>
            <a:r>
              <a:rPr lang="en-US" sz="800">
                <a:latin typeface="Times New Roman"/>
                <a:ea typeface="Times New Roman"/>
                <a:cs typeface="Times New Roman"/>
                <a:sym typeface="Times New Roman"/>
              </a:rPr>
              <a:t>(7), 1112–1116. </a:t>
            </a:r>
            <a:r>
              <a:rPr lang="en-US" sz="800" u="sng">
                <a:solidFill>
                  <a:schemeClr val="hlink"/>
                </a:solidFill>
                <a:latin typeface="Times New Roman"/>
                <a:ea typeface="Times New Roman"/>
                <a:cs typeface="Times New Roman"/>
                <a:sym typeface="Times New Roman"/>
                <a:hlinkClick r:id="rId3"/>
              </a:rPr>
              <a:t>https://doi.org/10.21273/HORTSCI.37.7.1112</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Cervantes-Flores, J. C., Yencho, G. C., Kriegner, A., Pecota, K. V., Faulk, M. A., Mwanga, R. O. M., &amp; Sosinski, B. R. (2008a). Development of a genetic linkage map and identification of 	homologous linkage groups in sweetpotato using multiple-dose AFLP markers. </a:t>
            </a:r>
            <a:r>
              <a:rPr i="1" lang="en-US" sz="800">
                <a:latin typeface="Times New Roman"/>
                <a:ea typeface="Times New Roman"/>
                <a:cs typeface="Times New Roman"/>
                <a:sym typeface="Times New Roman"/>
              </a:rPr>
              <a:t>Molecular Breeding</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21</a:t>
            </a:r>
            <a:r>
              <a:rPr lang="en-US" sz="800">
                <a:latin typeface="Times New Roman"/>
                <a:ea typeface="Times New Roman"/>
                <a:cs typeface="Times New Roman"/>
                <a:sym typeface="Times New Roman"/>
              </a:rPr>
              <a:t>(4), 511–532. </a:t>
            </a:r>
            <a:r>
              <a:rPr lang="en-US" sz="800" u="sng">
                <a:solidFill>
                  <a:schemeClr val="hlink"/>
                </a:solidFill>
                <a:latin typeface="Times New Roman"/>
                <a:ea typeface="Times New Roman"/>
                <a:cs typeface="Times New Roman"/>
                <a:sym typeface="Times New Roman"/>
                <a:hlinkClick r:id="rId4"/>
              </a:rPr>
              <a:t>https://doi.org/10.1007/s11032-007-9150-6</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Cervantes-Flores, J. C., Yencho, G. C., Pecota, K. V., Sosinski, B., &amp; Mwanga, R. O. M. (2008b). Detection of Quantitative Trait Loci and Inheritance of Root-knot Nematode Resistance in 	Sweetpotato. </a:t>
            </a:r>
            <a:r>
              <a:rPr i="1" lang="en-US" sz="800">
                <a:latin typeface="Times New Roman"/>
                <a:ea typeface="Times New Roman"/>
                <a:cs typeface="Times New Roman"/>
                <a:sym typeface="Times New Roman"/>
              </a:rPr>
              <a:t>Journal of the American Society for Horticultural Science</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133</a:t>
            </a:r>
            <a:r>
              <a:rPr lang="en-US" sz="800">
                <a:latin typeface="Times New Roman"/>
                <a:ea typeface="Times New Roman"/>
                <a:cs typeface="Times New Roman"/>
                <a:sym typeface="Times New Roman"/>
              </a:rPr>
              <a:t>(6), 844–851. </a:t>
            </a:r>
            <a:r>
              <a:rPr lang="en-US" sz="800" u="sng">
                <a:solidFill>
                  <a:schemeClr val="hlink"/>
                </a:solidFill>
                <a:latin typeface="Times New Roman"/>
                <a:ea typeface="Times New Roman"/>
                <a:cs typeface="Times New Roman"/>
                <a:sym typeface="Times New Roman"/>
                <a:hlinkClick r:id="rId5"/>
              </a:rPr>
              <a:t>https://doi.org/10.21273/JASHS.133.6.844</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Clark, C. A., &amp; Moyer, J. W. (1988). </a:t>
            </a:r>
            <a:r>
              <a:rPr i="1" lang="en-US" sz="800">
                <a:latin typeface="Times New Roman"/>
                <a:ea typeface="Times New Roman"/>
                <a:cs typeface="Times New Roman"/>
                <a:sym typeface="Times New Roman"/>
              </a:rPr>
              <a:t>Compendium of Sweet Potato Diseases</a:t>
            </a:r>
            <a:r>
              <a:rPr lang="en-US" sz="800">
                <a:latin typeface="Times New Roman"/>
                <a:ea typeface="Times New Roman"/>
                <a:cs typeface="Times New Roman"/>
                <a:sym typeface="Times New Roman"/>
              </a:rPr>
              <a:t>. APS Press.</a:t>
            </a:r>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EPPO. (2020, May). </a:t>
            </a:r>
            <a:r>
              <a:rPr i="1" lang="en-US" sz="800">
                <a:latin typeface="Times New Roman"/>
                <a:ea typeface="Times New Roman"/>
                <a:cs typeface="Times New Roman"/>
                <a:sym typeface="Times New Roman"/>
              </a:rPr>
              <a:t>EPPO Alert List</a:t>
            </a:r>
            <a:r>
              <a:rPr lang="en-US" sz="800">
                <a:latin typeface="Times New Roman"/>
                <a:ea typeface="Times New Roman"/>
                <a:cs typeface="Times New Roman"/>
                <a:sym typeface="Times New Roman"/>
              </a:rPr>
              <a:t>. </a:t>
            </a:r>
            <a:r>
              <a:rPr lang="en-US" sz="800" u="sng">
                <a:solidFill>
                  <a:schemeClr val="hlink"/>
                </a:solidFill>
                <a:latin typeface="Times New Roman"/>
                <a:ea typeface="Times New Roman"/>
                <a:cs typeface="Times New Roman"/>
                <a:sym typeface="Times New Roman"/>
                <a:hlinkClick r:id="rId6"/>
              </a:rPr>
              <a:t>https%3A%2F%2Fwww.eppo.int%2FACTIVITIES%2Fplant_quarantine%2Falert_list</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Lambert, K., &amp; Bekal, S. (2002). </a:t>
            </a:r>
            <a:r>
              <a:rPr i="1" lang="en-US" sz="800">
                <a:latin typeface="Times New Roman"/>
                <a:ea typeface="Times New Roman"/>
                <a:cs typeface="Times New Roman"/>
                <a:sym typeface="Times New Roman"/>
              </a:rPr>
              <a:t>Introduction to Plant-Parasitic Nematodes</a:t>
            </a:r>
            <a:r>
              <a:rPr lang="en-US" sz="800">
                <a:latin typeface="Times New Roman"/>
                <a:ea typeface="Times New Roman"/>
                <a:cs typeface="Times New Roman"/>
                <a:sym typeface="Times New Roman"/>
              </a:rPr>
              <a:t>. Introduction to Plant-Parasitic Nematodes. 	</a:t>
            </a:r>
            <a:r>
              <a:rPr lang="en-US" sz="800" u="sng">
                <a:solidFill>
                  <a:schemeClr val="hlink"/>
                </a:solidFill>
                <a:latin typeface="Times New Roman"/>
                <a:ea typeface="Times New Roman"/>
                <a:cs typeface="Times New Roman"/>
                <a:sym typeface="Times New Roman"/>
                <a:hlinkClick r:id="rId7"/>
              </a:rPr>
              <a:t>https://www.apsnet.org/edcenter/disandpath/nematode/intro/Pages/IntroNematodes.aspx</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Mollinari, M., Olukolu, B. A., Pereira, G. da S., Khan, A., Gemenet, D., Yencho, G. C., &amp; Zeng, Z.-B. (2020). Unraveling the Hexaploid Sweetpotato Inheritance Using Ultra-Dense Multilocus 	Mapping. </a:t>
            </a:r>
            <a:r>
              <a:rPr i="1" lang="en-US" sz="800">
                <a:latin typeface="Times New Roman"/>
                <a:ea typeface="Times New Roman"/>
                <a:cs typeface="Times New Roman"/>
                <a:sym typeface="Times New Roman"/>
              </a:rPr>
              <a:t>G3 Genes|Genomes|Genetics</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10</a:t>
            </a:r>
            <a:r>
              <a:rPr lang="en-US" sz="800">
                <a:latin typeface="Times New Roman"/>
                <a:ea typeface="Times New Roman"/>
                <a:cs typeface="Times New Roman"/>
                <a:sym typeface="Times New Roman"/>
              </a:rPr>
              <a:t>(1), 281–292. </a:t>
            </a:r>
            <a:r>
              <a:rPr lang="en-US" sz="800" u="sng">
                <a:solidFill>
                  <a:schemeClr val="hlink"/>
                </a:solidFill>
                <a:latin typeface="Times New Roman"/>
                <a:ea typeface="Times New Roman"/>
                <a:cs typeface="Times New Roman"/>
                <a:sym typeface="Times New Roman"/>
                <a:hlinkClick r:id="rId8"/>
              </a:rPr>
              <a:t>https://doi.org/10.1534/g3.119.400620</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Mwanga, R. O. M., Odongo, B., p’Obwoya, C. O., Gibson, R. W., Smit, N. E. J. M., &amp; Carey, E. E. (2001). Release of Five Sweetpotato Cultivars in Uganda. </a:t>
            </a:r>
            <a:r>
              <a:rPr i="1" lang="en-US" sz="800">
                <a:latin typeface="Times New Roman"/>
                <a:ea typeface="Times New Roman"/>
                <a:cs typeface="Times New Roman"/>
                <a:sym typeface="Times New Roman"/>
              </a:rPr>
              <a:t>HortScience</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36</a:t>
            </a:r>
            <a:r>
              <a:rPr lang="en-US" sz="800">
                <a:latin typeface="Times New Roman"/>
                <a:ea typeface="Times New Roman"/>
                <a:cs typeface="Times New Roman"/>
                <a:sym typeface="Times New Roman"/>
              </a:rPr>
              <a:t>(2), 385–386. 	</a:t>
            </a:r>
            <a:r>
              <a:rPr lang="en-US" sz="800" u="sng">
                <a:solidFill>
                  <a:schemeClr val="hlink"/>
                </a:solidFill>
                <a:latin typeface="Times New Roman"/>
                <a:ea typeface="Times New Roman"/>
                <a:cs typeface="Times New Roman"/>
                <a:sym typeface="Times New Roman"/>
                <a:hlinkClick r:id="rId9"/>
              </a:rPr>
              <a:t>https://doi.org/10.21273/HORTSCI.36.2.385</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Oloka, B. M., da Silva Pereira, G., Amankwaah, V. A., Mollinari, M., Pecota, K. V., Yada, B., Olukolu, B. A., Zeng, Z.-B., &amp; Craig Yencho, G. (2021). Discovery of a major QTL for root-knot 	nematode (</a:t>
            </a:r>
            <a:r>
              <a:rPr i="1" lang="en-US" sz="800">
                <a:latin typeface="Times New Roman"/>
                <a:ea typeface="Times New Roman"/>
                <a:cs typeface="Times New Roman"/>
                <a:sym typeface="Times New Roman"/>
              </a:rPr>
              <a:t>Meloidogyne incognita</a:t>
            </a:r>
            <a:r>
              <a:rPr lang="en-US" sz="800">
                <a:latin typeface="Times New Roman"/>
                <a:ea typeface="Times New Roman"/>
                <a:cs typeface="Times New Roman"/>
                <a:sym typeface="Times New Roman"/>
              </a:rPr>
              <a:t>) resistance in cultivated sweetpotato (</a:t>
            </a:r>
            <a:r>
              <a:rPr i="1" lang="en-US" sz="800">
                <a:latin typeface="Times New Roman"/>
                <a:ea typeface="Times New Roman"/>
                <a:cs typeface="Times New Roman"/>
                <a:sym typeface="Times New Roman"/>
              </a:rPr>
              <a:t>Ipomoea batatas</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Theoretical and Applied Genetics</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134</a:t>
            </a:r>
            <a:r>
              <a:rPr lang="en-US" sz="800">
                <a:latin typeface="Times New Roman"/>
                <a:ea typeface="Times New Roman"/>
                <a:cs typeface="Times New Roman"/>
                <a:sym typeface="Times New Roman"/>
              </a:rPr>
              <a:t>(7), 1945–1955. </a:t>
            </a:r>
            <a:r>
              <a:rPr lang="en-US" sz="800" u="sng">
                <a:solidFill>
                  <a:schemeClr val="hlink"/>
                </a:solidFill>
                <a:latin typeface="Times New Roman"/>
                <a:ea typeface="Times New Roman"/>
                <a:cs typeface="Times New Roman"/>
                <a:sym typeface="Times New Roman"/>
                <a:hlinkClick r:id="rId10"/>
              </a:rPr>
              <a:t>https://doi.org/10.1007/s00122-021-</a:t>
            </a:r>
            <a:r>
              <a:rPr lang="en-US" sz="800">
                <a:latin typeface="Times New Roman"/>
                <a:ea typeface="Times New Roman"/>
                <a:cs typeface="Times New Roman"/>
                <a:sym typeface="Times New Roman"/>
              </a:rPr>
              <a:t>	</a:t>
            </a:r>
            <a:r>
              <a:rPr lang="en-US" sz="800" u="sng">
                <a:solidFill>
                  <a:schemeClr val="hlink"/>
                </a:solidFill>
                <a:latin typeface="Times New Roman"/>
                <a:ea typeface="Times New Roman"/>
                <a:cs typeface="Times New Roman"/>
                <a:sym typeface="Times New Roman"/>
                <a:hlinkClick r:id="rId11"/>
              </a:rPr>
              <a:t>03797-z</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rgbClr val="000000"/>
              </a:buClr>
              <a:buSzPts val="800"/>
              <a:buNone/>
            </a:pPr>
            <a:r>
              <a:rPr lang="en-US" sz="800">
                <a:solidFill>
                  <a:srgbClr val="000000"/>
                </a:solidFill>
                <a:latin typeface="Times New Roman"/>
                <a:ea typeface="Times New Roman"/>
                <a:cs typeface="Times New Roman"/>
                <a:sym typeface="Times New Roman"/>
              </a:rPr>
              <a:t>Rolston, L.H., Clark, C.A., Cannon, J.M., Randle, W.M., Riley, E.G., Wilson, P.W. &amp; Robbins, M.L. 1987 ‘Beauregard’ sweet potato </a:t>
            </a:r>
            <a:r>
              <a:rPr i="1" lang="en-US" sz="800">
                <a:solidFill>
                  <a:srgbClr val="000000"/>
                </a:solidFill>
                <a:latin typeface="Times New Roman"/>
                <a:ea typeface="Times New Roman"/>
                <a:cs typeface="Times New Roman"/>
                <a:sym typeface="Times New Roman"/>
              </a:rPr>
              <a:t>HortScience</a:t>
            </a:r>
            <a:r>
              <a:rPr lang="en-US" sz="800">
                <a:solidFill>
                  <a:srgbClr val="000000"/>
                </a:solidFill>
                <a:latin typeface="Times New Roman"/>
                <a:ea typeface="Times New Roman"/>
                <a:cs typeface="Times New Roman"/>
                <a:sym typeface="Times New Roman"/>
              </a:rPr>
              <a:t> 22 1338 1339</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Rutter, W., Wadl, P., Mueller, J. D., &amp; Agudelo, P. (2021). Identification of Sweetpotato Germplasm Resistant to Pathotypically Distinct Isolates of </a:t>
            </a:r>
            <a:r>
              <a:rPr i="1" lang="en-US" sz="800">
                <a:latin typeface="Times New Roman"/>
                <a:ea typeface="Times New Roman"/>
                <a:cs typeface="Times New Roman"/>
                <a:sym typeface="Times New Roman"/>
              </a:rPr>
              <a:t>Meloidogyne enterolobii </a:t>
            </a:r>
            <a:r>
              <a:rPr lang="en-US" sz="800">
                <a:latin typeface="Times New Roman"/>
                <a:ea typeface="Times New Roman"/>
                <a:cs typeface="Times New Roman"/>
                <a:sym typeface="Times New Roman"/>
              </a:rPr>
              <a:t>from the Carolinas. 	</a:t>
            </a:r>
            <a:r>
              <a:rPr i="1" lang="en-US" sz="800">
                <a:latin typeface="Times New Roman"/>
                <a:ea typeface="Times New Roman"/>
                <a:cs typeface="Times New Roman"/>
                <a:sym typeface="Times New Roman"/>
              </a:rPr>
              <a:t>Plant Disease</a:t>
            </a:r>
            <a:r>
              <a:rPr lang="en-US" sz="800">
                <a:latin typeface="Times New Roman"/>
                <a:ea typeface="Times New Roman"/>
                <a:cs typeface="Times New Roman"/>
                <a:sym typeface="Times New Roman"/>
              </a:rPr>
              <a:t>, PDIS-02-20-0379-RE. </a:t>
            </a:r>
            <a:r>
              <a:rPr lang="en-US" sz="800" u="sng">
                <a:solidFill>
                  <a:schemeClr val="hlink"/>
                </a:solidFill>
                <a:latin typeface="Times New Roman"/>
                <a:ea typeface="Times New Roman"/>
                <a:cs typeface="Times New Roman"/>
                <a:sym typeface="Times New Roman"/>
                <a:hlinkClick r:id="rId12"/>
              </a:rPr>
              <a:t>https://doi.org/10.1094/PDIS-02-20-0379-RE</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Schwarz, T. R., Li, C., Yencho, G. C., Pecota, K. V., Heim, C. R., &amp; Davis, E. L. (2021). Screening Sweetpotato Genotypes for Resistance to a North Carolina Isolate of </a:t>
            </a:r>
            <a:r>
              <a:rPr i="1" lang="en-US" sz="800">
                <a:latin typeface="Times New Roman"/>
                <a:ea typeface="Times New Roman"/>
                <a:cs typeface="Times New Roman"/>
                <a:sym typeface="Times New Roman"/>
              </a:rPr>
              <a:t>Meloidogyne enterolobii</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Plant Disease</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105</a:t>
            </a:r>
            <a:r>
              <a:rPr lang="en-US" sz="800">
                <a:latin typeface="Times New Roman"/>
                <a:ea typeface="Times New Roman"/>
                <a:cs typeface="Times New Roman"/>
                <a:sym typeface="Times New Roman"/>
              </a:rPr>
              <a:t>(4), 1101–1107. </a:t>
            </a:r>
            <a:r>
              <a:rPr lang="en-US" sz="800" u="sng">
                <a:solidFill>
                  <a:schemeClr val="hlink"/>
                </a:solidFill>
                <a:latin typeface="Times New Roman"/>
                <a:ea typeface="Times New Roman"/>
                <a:cs typeface="Times New Roman"/>
                <a:sym typeface="Times New Roman"/>
                <a:hlinkClick r:id="rId13"/>
              </a:rPr>
              <a:t>https://doi.org/10.1094/PDIS-02-20-0389-RE</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i="1" lang="en-US" sz="800">
                <a:latin typeface="Times New Roman"/>
                <a:ea typeface="Times New Roman"/>
                <a:cs typeface="Times New Roman"/>
                <a:sym typeface="Times New Roman"/>
              </a:rPr>
              <a:t>USDA/NASS</a:t>
            </a:r>
            <a:r>
              <a:rPr lang="en-US" sz="800">
                <a:latin typeface="Times New Roman"/>
                <a:ea typeface="Times New Roman"/>
                <a:cs typeface="Times New Roman"/>
                <a:sym typeface="Times New Roman"/>
              </a:rPr>
              <a:t>. (2020). U.S. Department of Agriculture-National Agriculture Statistics Service. Quick Stats. </a:t>
            </a:r>
            <a:r>
              <a:rPr lang="en-US" sz="800" u="sng">
                <a:solidFill>
                  <a:schemeClr val="hlink"/>
                </a:solidFill>
                <a:latin typeface="Times New Roman"/>
                <a:ea typeface="Times New Roman"/>
                <a:cs typeface="Times New Roman"/>
                <a:sym typeface="Times New Roman"/>
                <a:hlinkClick r:id="rId14"/>
              </a:rPr>
              <a:t>https://quickstats.nass.usda.gov/#A75F6E09-3B83-3871-844A-AA85BB38768E</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Wu, S., Lau, K. H., Cao, Q., Hamilton, J. P., Sun, H., Zhou, C., Eserman, L., Gemenet, D. C., Olukolu, B. A., Wang, H., Crisovan, E., Godden, G. T., Jiao, C., Wang, X., Kitavi, M., Manrique-	Carpintero, N., Vaillancourt, B., Wiegert-Rininger, K., Yang, X., … Fei, Z. (2018). Genome sequences of two diploid wild relatives of cultivated sweetpotato reveal targets for genetic 	improvement. </a:t>
            </a:r>
            <a:r>
              <a:rPr i="1" lang="en-US" sz="800">
                <a:latin typeface="Times New Roman"/>
                <a:ea typeface="Times New Roman"/>
                <a:cs typeface="Times New Roman"/>
                <a:sym typeface="Times New Roman"/>
              </a:rPr>
              <a:t>Nature Communications</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9</a:t>
            </a:r>
            <a:r>
              <a:rPr lang="en-US" sz="800">
                <a:latin typeface="Times New Roman"/>
                <a:ea typeface="Times New Roman"/>
                <a:cs typeface="Times New Roman"/>
                <a:sym typeface="Times New Roman"/>
              </a:rPr>
              <a:t>(1), 4580. </a:t>
            </a:r>
            <a:r>
              <a:rPr lang="en-US" sz="800" u="sng">
                <a:solidFill>
                  <a:schemeClr val="hlink"/>
                </a:solidFill>
                <a:latin typeface="Times New Roman"/>
                <a:ea typeface="Times New Roman"/>
                <a:cs typeface="Times New Roman"/>
                <a:sym typeface="Times New Roman"/>
                <a:hlinkClick r:id="rId15"/>
              </a:rPr>
              <a:t>https://doi.org/10.1038/s41467-018-06983-8</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rPr lang="en-US" sz="800">
                <a:latin typeface="Times New Roman"/>
                <a:ea typeface="Times New Roman"/>
                <a:cs typeface="Times New Roman"/>
                <a:sym typeface="Times New Roman"/>
              </a:rPr>
              <a:t>Ye, W. M., Koenning, S. R., Zhuo, K., &amp; Liao, J. L. (2013). First Report of </a:t>
            </a:r>
            <a:r>
              <a:rPr i="1" lang="en-US" sz="800">
                <a:latin typeface="Times New Roman"/>
                <a:ea typeface="Times New Roman"/>
                <a:cs typeface="Times New Roman"/>
                <a:sym typeface="Times New Roman"/>
              </a:rPr>
              <a:t>Meloidogyne enterolobii </a:t>
            </a:r>
            <a:r>
              <a:rPr lang="en-US" sz="800">
                <a:latin typeface="Times New Roman"/>
                <a:ea typeface="Times New Roman"/>
                <a:cs typeface="Times New Roman"/>
                <a:sym typeface="Times New Roman"/>
              </a:rPr>
              <a:t>on Cotton and Soybean in North 	Carolina, United States. </a:t>
            </a:r>
            <a:r>
              <a:rPr i="1" lang="en-US" sz="800">
                <a:latin typeface="Times New Roman"/>
                <a:ea typeface="Times New Roman"/>
                <a:cs typeface="Times New Roman"/>
                <a:sym typeface="Times New Roman"/>
              </a:rPr>
              <a:t>Plant Disease</a:t>
            </a:r>
            <a:r>
              <a:rPr lang="en-US" sz="800">
                <a:latin typeface="Times New Roman"/>
                <a:ea typeface="Times New Roman"/>
                <a:cs typeface="Times New Roman"/>
                <a:sym typeface="Times New Roman"/>
              </a:rPr>
              <a:t>, </a:t>
            </a:r>
            <a:r>
              <a:rPr i="1" lang="en-US" sz="800">
                <a:latin typeface="Times New Roman"/>
                <a:ea typeface="Times New Roman"/>
                <a:cs typeface="Times New Roman"/>
                <a:sym typeface="Times New Roman"/>
              </a:rPr>
              <a:t>97</a:t>
            </a:r>
            <a:r>
              <a:rPr lang="en-US" sz="800">
                <a:latin typeface="Times New Roman"/>
                <a:ea typeface="Times New Roman"/>
                <a:cs typeface="Times New Roman"/>
                <a:sym typeface="Times New Roman"/>
              </a:rPr>
              <a:t>(9), 1262. 	</a:t>
            </a:r>
            <a:r>
              <a:rPr lang="en-US" sz="800" u="sng">
                <a:solidFill>
                  <a:schemeClr val="hlink"/>
                </a:solidFill>
                <a:latin typeface="Times New Roman"/>
                <a:ea typeface="Times New Roman"/>
                <a:cs typeface="Times New Roman"/>
                <a:sym typeface="Times New Roman"/>
                <a:hlinkClick r:id="rId16"/>
              </a:rPr>
              <a:t>https://doi.org/10.1094/PDIS-03-13-0228-PDN</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800"/>
              <a:buNone/>
            </a:pPr>
            <a:r>
              <a:t/>
            </a:r>
            <a:endParaRPr sz="800">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4"/>
          <p:cNvSpPr txBox="1"/>
          <p:nvPr>
            <p:ph type="title"/>
          </p:nvPr>
        </p:nvSpPr>
        <p:spPr>
          <a:xfrm>
            <a:off x="1385700" y="282525"/>
            <a:ext cx="9420600" cy="1424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i="1" lang="en-US"/>
              <a:t>M. enterolobii </a:t>
            </a:r>
            <a:r>
              <a:rPr lang="en-US"/>
              <a:t>distribution</a:t>
            </a:r>
            <a:endParaRPr/>
          </a:p>
        </p:txBody>
      </p:sp>
      <p:pic>
        <p:nvPicPr>
          <p:cNvPr id="668" name="Google Shape;668;p74"/>
          <p:cNvPicPr preferRelativeResize="0"/>
          <p:nvPr/>
        </p:nvPicPr>
        <p:blipFill>
          <a:blip r:embed="rId3">
            <a:alphaModFix/>
          </a:blip>
          <a:stretch>
            <a:fillRect/>
          </a:stretch>
        </p:blipFill>
        <p:spPr>
          <a:xfrm>
            <a:off x="524327" y="1600673"/>
            <a:ext cx="3930948" cy="1970025"/>
          </a:xfrm>
          <a:prstGeom prst="rect">
            <a:avLst/>
          </a:prstGeom>
          <a:noFill/>
          <a:ln>
            <a:noFill/>
          </a:ln>
        </p:spPr>
      </p:pic>
      <p:pic>
        <p:nvPicPr>
          <p:cNvPr id="669" name="Google Shape;669;p74"/>
          <p:cNvPicPr preferRelativeResize="0"/>
          <p:nvPr/>
        </p:nvPicPr>
        <p:blipFill>
          <a:blip r:embed="rId4">
            <a:alphaModFix/>
          </a:blip>
          <a:stretch>
            <a:fillRect/>
          </a:stretch>
        </p:blipFill>
        <p:spPr>
          <a:xfrm>
            <a:off x="600667" y="3872908"/>
            <a:ext cx="3899235" cy="2630600"/>
          </a:xfrm>
          <a:prstGeom prst="rect">
            <a:avLst/>
          </a:prstGeom>
          <a:noFill/>
          <a:ln>
            <a:noFill/>
          </a:ln>
        </p:spPr>
      </p:pic>
      <p:pic>
        <p:nvPicPr>
          <p:cNvPr id="670" name="Google Shape;670;p74"/>
          <p:cNvPicPr preferRelativeResize="0"/>
          <p:nvPr/>
        </p:nvPicPr>
        <p:blipFill>
          <a:blip r:embed="rId5">
            <a:alphaModFix/>
          </a:blip>
          <a:stretch>
            <a:fillRect/>
          </a:stretch>
        </p:blipFill>
        <p:spPr>
          <a:xfrm>
            <a:off x="5166025" y="2131050"/>
            <a:ext cx="6762398" cy="3936624"/>
          </a:xfrm>
          <a:prstGeom prst="rect">
            <a:avLst/>
          </a:prstGeom>
          <a:noFill/>
          <a:ln>
            <a:noFill/>
          </a:ln>
        </p:spPr>
      </p:pic>
      <p:sp>
        <p:nvSpPr>
          <p:cNvPr id="671" name="Google Shape;671;p74"/>
          <p:cNvSpPr txBox="1"/>
          <p:nvPr>
            <p:ph type="title"/>
          </p:nvPr>
        </p:nvSpPr>
        <p:spPr>
          <a:xfrm>
            <a:off x="4234550" y="1136075"/>
            <a:ext cx="9059400" cy="1424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0" i="1" lang="en-US" sz="2100"/>
              <a:t>M. enterolobii </a:t>
            </a:r>
            <a:r>
              <a:rPr b="0" lang="en-US" sz="2100"/>
              <a:t>host range ≥ 121 plants </a:t>
            </a:r>
            <a:r>
              <a:rPr b="0" lang="en-US" sz="900"/>
              <a:t>(EPPO, 2022)</a:t>
            </a:r>
            <a:endParaRPr b="0"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5"/>
          <p:cNvSpPr txBox="1"/>
          <p:nvPr>
            <p:ph type="title"/>
          </p:nvPr>
        </p:nvSpPr>
        <p:spPr>
          <a:xfrm>
            <a:off x="-26894" y="472277"/>
            <a:ext cx="875606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Validation: GS Training Population</a:t>
            </a:r>
            <a:endParaRPr/>
          </a:p>
        </p:txBody>
      </p:sp>
      <p:pic>
        <p:nvPicPr>
          <p:cNvPr descr="Map&#10;&#10;Description automatically generated with low confidence" id="677" name="Google Shape;677;p75"/>
          <p:cNvPicPr preferRelativeResize="0"/>
          <p:nvPr/>
        </p:nvPicPr>
        <p:blipFill rotWithShape="1">
          <a:blip r:embed="rId3">
            <a:alphaModFix/>
          </a:blip>
          <a:srcRect b="0" l="0" r="0" t="0"/>
          <a:stretch/>
        </p:blipFill>
        <p:spPr>
          <a:xfrm rot="5400000">
            <a:off x="-322623" y="2188173"/>
            <a:ext cx="4950758" cy="3713069"/>
          </a:xfrm>
          <a:prstGeom prst="rect">
            <a:avLst/>
          </a:prstGeom>
          <a:noFill/>
          <a:ln>
            <a:noFill/>
          </a:ln>
        </p:spPr>
      </p:pic>
      <p:pic>
        <p:nvPicPr>
          <p:cNvPr id="678" name="Google Shape;678;p75"/>
          <p:cNvPicPr preferRelativeResize="0"/>
          <p:nvPr/>
        </p:nvPicPr>
        <p:blipFill rotWithShape="1">
          <a:blip r:embed="rId4">
            <a:alphaModFix/>
          </a:blip>
          <a:srcRect b="0" l="2123" r="0" t="3058"/>
          <a:stretch/>
        </p:blipFill>
        <p:spPr>
          <a:xfrm>
            <a:off x="4238375" y="3482329"/>
            <a:ext cx="4661389" cy="3361083"/>
          </a:xfrm>
          <a:prstGeom prst="rect">
            <a:avLst/>
          </a:prstGeom>
          <a:noFill/>
          <a:ln>
            <a:noFill/>
          </a:ln>
        </p:spPr>
      </p:pic>
      <p:sp>
        <p:nvSpPr>
          <p:cNvPr id="679" name="Google Shape;679;p75"/>
          <p:cNvSpPr txBox="1"/>
          <p:nvPr/>
        </p:nvSpPr>
        <p:spPr>
          <a:xfrm>
            <a:off x="4239466" y="1595478"/>
            <a:ext cx="3713068"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GS progenies: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90 had RF &gt; 1 (36%)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161 had RF &lt; 1 (64%)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*only assayed top 20% by yield BLUPs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Testing markers in February 2023</a:t>
            </a:r>
            <a:endParaRPr b="0" i="0" sz="1400" u="none" cap="none" strike="noStrike">
              <a:solidFill>
                <a:srgbClr val="000000"/>
              </a:solidFill>
              <a:latin typeface="Arial"/>
              <a:ea typeface="Arial"/>
              <a:cs typeface="Arial"/>
              <a:sym typeface="Arial"/>
            </a:endParaRPr>
          </a:p>
        </p:txBody>
      </p:sp>
      <p:pic>
        <p:nvPicPr>
          <p:cNvPr descr="A picture containing chest of drawers&#10;&#10;Description automatically generated" id="680" name="Google Shape;680;p75"/>
          <p:cNvPicPr preferRelativeResize="0"/>
          <p:nvPr/>
        </p:nvPicPr>
        <p:blipFill rotWithShape="1">
          <a:blip r:embed="rId5">
            <a:alphaModFix/>
          </a:blip>
          <a:srcRect b="11267" l="0" r="0" t="0"/>
          <a:stretch/>
        </p:blipFill>
        <p:spPr>
          <a:xfrm>
            <a:off x="8949491" y="577769"/>
            <a:ext cx="3009182" cy="2035419"/>
          </a:xfrm>
          <a:prstGeom prst="rect">
            <a:avLst/>
          </a:prstGeom>
          <a:noFill/>
          <a:ln>
            <a:noFill/>
          </a:ln>
        </p:spPr>
      </p:pic>
      <p:sp>
        <p:nvSpPr>
          <p:cNvPr id="681" name="Google Shape;681;p75"/>
          <p:cNvSpPr/>
          <p:nvPr/>
        </p:nvSpPr>
        <p:spPr>
          <a:xfrm>
            <a:off x="8617858" y="3349804"/>
            <a:ext cx="331633" cy="409108"/>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le of sausages&#10;&#10;Description automatically generated with low confidence" id="682" name="Google Shape;682;p75"/>
          <p:cNvPicPr preferRelativeResize="0"/>
          <p:nvPr/>
        </p:nvPicPr>
        <p:blipFill rotWithShape="1">
          <a:blip r:embed="rId6">
            <a:alphaModFix/>
          </a:blip>
          <a:srcRect b="0" l="0" r="0" t="0"/>
          <a:stretch/>
        </p:blipFill>
        <p:spPr>
          <a:xfrm rot="5400000">
            <a:off x="8727099" y="3498090"/>
            <a:ext cx="3429000" cy="2571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6"/>
          <p:cNvSpPr txBox="1"/>
          <p:nvPr>
            <p:ph type="title"/>
          </p:nvPr>
        </p:nvSpPr>
        <p:spPr>
          <a:xfrm>
            <a:off x="609600" y="285119"/>
            <a:ext cx="1097280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688" name="Google Shape;688;p76"/>
          <p:cNvSpPr txBox="1"/>
          <p:nvPr>
            <p:ph idx="1" type="body"/>
          </p:nvPr>
        </p:nvSpPr>
        <p:spPr>
          <a:xfrm>
            <a:off x="4314264" y="5149384"/>
            <a:ext cx="10972800" cy="10683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US" u="sng">
                <a:solidFill>
                  <a:schemeClr val="hlink"/>
                </a:solidFill>
                <a:hlinkClick r:id="rId3"/>
              </a:rPr>
              <a:t>http://sweetpotato.uga.edu/</a:t>
            </a:r>
            <a:r>
              <a:rPr lang="en-US"/>
              <a:t> </a:t>
            </a:r>
            <a:endParaRPr/>
          </a:p>
        </p:txBody>
      </p:sp>
      <p:pic>
        <p:nvPicPr>
          <p:cNvPr id="689" name="Google Shape;689;p76"/>
          <p:cNvPicPr preferRelativeResize="0"/>
          <p:nvPr/>
        </p:nvPicPr>
        <p:blipFill rotWithShape="1">
          <a:blip r:embed="rId4">
            <a:alphaModFix/>
          </a:blip>
          <a:srcRect b="0" l="0" r="0" t="0"/>
          <a:stretch/>
        </p:blipFill>
        <p:spPr>
          <a:xfrm>
            <a:off x="2209800" y="640229"/>
            <a:ext cx="7772400" cy="428541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7"/>
          <p:cNvSpPr txBox="1"/>
          <p:nvPr>
            <p:ph type="title"/>
          </p:nvPr>
        </p:nvSpPr>
        <p:spPr>
          <a:xfrm>
            <a:off x="1981200" y="197643"/>
            <a:ext cx="822960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Candidate Genes</a:t>
            </a:r>
            <a:endParaRPr/>
          </a:p>
        </p:txBody>
      </p:sp>
      <p:sp>
        <p:nvSpPr>
          <p:cNvPr id="695" name="Google Shape;695;p77"/>
          <p:cNvSpPr txBox="1"/>
          <p:nvPr>
            <p:ph idx="1" type="body"/>
          </p:nvPr>
        </p:nvSpPr>
        <p:spPr>
          <a:xfrm>
            <a:off x="1776102" y="3429000"/>
            <a:ext cx="8434699" cy="26971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lang="en-US" sz="1600"/>
              <a:t>BLAST search within the 95% SI using </a:t>
            </a:r>
            <a:r>
              <a:rPr i="1" lang="en-US" sz="1600"/>
              <a:t>I. trifida </a:t>
            </a:r>
            <a:r>
              <a:rPr lang="en-US" sz="1600"/>
              <a:t>(v.3):</a:t>
            </a:r>
            <a:endParaRPr/>
          </a:p>
          <a:p>
            <a:pPr indent="0" lvl="0" marL="0" rtl="0" algn="l">
              <a:lnSpc>
                <a:spcPct val="100000"/>
              </a:lnSpc>
              <a:spcBef>
                <a:spcPts val="320"/>
              </a:spcBef>
              <a:spcAft>
                <a:spcPts val="0"/>
              </a:spcAft>
              <a:buClr>
                <a:schemeClr val="dk1"/>
              </a:buClr>
              <a:buSzPts val="1600"/>
              <a:buNone/>
            </a:pPr>
            <a:r>
              <a:rPr i="1" lang="en-US" sz="1600"/>
              <a:t>	I. trifida</a:t>
            </a:r>
            <a:r>
              <a:rPr lang="en-US" sz="1600"/>
              <a:t> high confidence gene set of 32,301 protein-coding genes represented by 	44,158 gene models</a:t>
            </a:r>
            <a:endParaRPr i="1" sz="1600"/>
          </a:p>
          <a:p>
            <a:pPr indent="0" lvl="0" marL="0" rtl="0" algn="l">
              <a:lnSpc>
                <a:spcPct val="100000"/>
              </a:lnSpc>
              <a:spcBef>
                <a:spcPts val="200"/>
              </a:spcBef>
              <a:spcAft>
                <a:spcPts val="0"/>
              </a:spcAft>
              <a:buClr>
                <a:schemeClr val="dk1"/>
              </a:buClr>
              <a:buSzPts val="1000"/>
              <a:buNone/>
            </a:pPr>
            <a:r>
              <a:t/>
            </a:r>
            <a:endParaRPr sz="1000"/>
          </a:p>
          <a:p>
            <a:pPr indent="0" lvl="0" marL="0" rtl="0" algn="l">
              <a:lnSpc>
                <a:spcPct val="100000"/>
              </a:lnSpc>
              <a:spcBef>
                <a:spcPts val="320"/>
              </a:spcBef>
              <a:spcAft>
                <a:spcPts val="0"/>
              </a:spcAft>
              <a:buClr>
                <a:schemeClr val="dk1"/>
              </a:buClr>
              <a:buSzPts val="1600"/>
              <a:buNone/>
            </a:pPr>
            <a:r>
              <a:rPr lang="en-US" sz="1600"/>
              <a:t>3 resistance genes in </a:t>
            </a:r>
            <a:r>
              <a:rPr i="1" lang="en-US" sz="1600"/>
              <a:t>I. trifida </a:t>
            </a:r>
            <a:r>
              <a:rPr lang="en-US" sz="1600"/>
              <a:t>near 57.5cM (QTL peak)</a:t>
            </a:r>
            <a:endParaRPr/>
          </a:p>
          <a:p>
            <a:pPr indent="0" lvl="0" marL="0" rtl="0" algn="l">
              <a:lnSpc>
                <a:spcPct val="100000"/>
              </a:lnSpc>
              <a:spcBef>
                <a:spcPts val="320"/>
              </a:spcBef>
              <a:spcAft>
                <a:spcPts val="0"/>
              </a:spcAft>
              <a:buClr>
                <a:schemeClr val="dk1"/>
              </a:buClr>
              <a:buSzPts val="1600"/>
              <a:buNone/>
            </a:pPr>
            <a:r>
              <a:rPr lang="en-US" sz="1600"/>
              <a:t>	</a:t>
            </a:r>
            <a:r>
              <a:rPr lang="en-US" sz="1600">
                <a:highlight>
                  <a:srgbClr val="C0C0C0"/>
                </a:highlight>
              </a:rPr>
              <a:t>NB-ARC</a:t>
            </a:r>
            <a:r>
              <a:rPr lang="en-US" sz="1600"/>
              <a:t> domain-containing disease resistance proteins:</a:t>
            </a:r>
            <a:endParaRPr/>
          </a:p>
          <a:p>
            <a:pPr indent="0" lvl="1" marL="457200" rtl="0" algn="l">
              <a:lnSpc>
                <a:spcPct val="100000"/>
              </a:lnSpc>
              <a:spcBef>
                <a:spcPts val="320"/>
              </a:spcBef>
              <a:spcAft>
                <a:spcPts val="0"/>
              </a:spcAft>
              <a:buClr>
                <a:schemeClr val="dk1"/>
              </a:buClr>
              <a:buSzPts val="1600"/>
              <a:buNone/>
            </a:pPr>
            <a:r>
              <a:rPr lang="en-US" sz="1600"/>
              <a:t>	ift04g10180.t1, ift04g10190.t1, ift04g10200.t1</a:t>
            </a:r>
            <a:endParaRPr/>
          </a:p>
          <a:p>
            <a:pPr indent="0" lvl="1" marL="457200" rtl="0" algn="l">
              <a:lnSpc>
                <a:spcPct val="100000"/>
              </a:lnSpc>
              <a:spcBef>
                <a:spcPts val="320"/>
              </a:spcBef>
              <a:spcAft>
                <a:spcPts val="0"/>
              </a:spcAft>
              <a:buClr>
                <a:schemeClr val="dk1"/>
              </a:buClr>
              <a:buSzPts val="1600"/>
              <a:buNone/>
            </a:pPr>
            <a:r>
              <a:rPr lang="en-US" sz="1600"/>
              <a:t>	40 total genes in </a:t>
            </a:r>
            <a:r>
              <a:rPr i="1" lang="en-US" sz="1600"/>
              <a:t>I. trifida </a:t>
            </a:r>
            <a:r>
              <a:rPr lang="en-US" sz="1600"/>
              <a:t>detected within 3.2Mb</a:t>
            </a:r>
            <a:endParaRPr/>
          </a:p>
          <a:p>
            <a:pPr indent="0" lvl="0" marL="0" rtl="0" algn="l">
              <a:lnSpc>
                <a:spcPct val="100000"/>
              </a:lnSpc>
              <a:spcBef>
                <a:spcPts val="200"/>
              </a:spcBef>
              <a:spcAft>
                <a:spcPts val="0"/>
              </a:spcAft>
              <a:buClr>
                <a:schemeClr val="dk1"/>
              </a:buClr>
              <a:buSzPts val="1000"/>
              <a:buNone/>
            </a:pPr>
            <a:r>
              <a:t/>
            </a:r>
            <a:endParaRPr sz="1000"/>
          </a:p>
          <a:p>
            <a:pPr indent="0" lvl="0" marL="0" rtl="0" algn="l">
              <a:lnSpc>
                <a:spcPct val="100000"/>
              </a:lnSpc>
              <a:spcBef>
                <a:spcPts val="320"/>
              </a:spcBef>
              <a:spcAft>
                <a:spcPts val="0"/>
              </a:spcAft>
              <a:buClr>
                <a:schemeClr val="dk1"/>
              </a:buClr>
              <a:buSzPts val="1600"/>
              <a:buNone/>
            </a:pPr>
            <a:r>
              <a:rPr lang="en-US" sz="1600">
                <a:highlight>
                  <a:srgbClr val="C0C0C0"/>
                </a:highlight>
              </a:rPr>
              <a:t>Nucleotide-binding adaptor shared by APAF-1, R proteins, and CED-4</a:t>
            </a:r>
            <a:r>
              <a:rPr lang="en-US" sz="1600"/>
              <a:t> domains are central to most R proteins, which recognize pathogens and trigger an innate immune response 	</a:t>
            </a:r>
            <a:r>
              <a:rPr lang="en-US" sz="1050"/>
              <a:t>(Tameling et al., 2006; van Ooijen et al., 2008)</a:t>
            </a:r>
            <a:endParaRPr sz="1600"/>
          </a:p>
        </p:txBody>
      </p:sp>
      <p:pic>
        <p:nvPicPr>
          <p:cNvPr id="696" name="Google Shape;696;p77"/>
          <p:cNvPicPr preferRelativeResize="0"/>
          <p:nvPr/>
        </p:nvPicPr>
        <p:blipFill rotWithShape="1">
          <a:blip r:embed="rId3">
            <a:alphaModFix/>
          </a:blip>
          <a:srcRect b="19480" l="0" r="0" t="0"/>
          <a:stretch/>
        </p:blipFill>
        <p:spPr>
          <a:xfrm>
            <a:off x="1878651" y="1015248"/>
            <a:ext cx="8434699" cy="216378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8"/>
          <p:cNvSpPr txBox="1"/>
          <p:nvPr>
            <p:ph type="title"/>
          </p:nvPr>
        </p:nvSpPr>
        <p:spPr>
          <a:xfrm>
            <a:off x="609600" y="285119"/>
            <a:ext cx="1097280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sz="3600"/>
          </a:p>
        </p:txBody>
      </p:sp>
      <p:pic>
        <p:nvPicPr>
          <p:cNvPr id="702" name="Google Shape;702;p78"/>
          <p:cNvPicPr preferRelativeResize="0"/>
          <p:nvPr/>
        </p:nvPicPr>
        <p:blipFill rotWithShape="1">
          <a:blip r:embed="rId3">
            <a:alphaModFix/>
          </a:blip>
          <a:srcRect b="0" l="0" r="0" t="0"/>
          <a:stretch/>
        </p:blipFill>
        <p:spPr>
          <a:xfrm>
            <a:off x="2124759" y="2548966"/>
            <a:ext cx="3971241" cy="3109266"/>
          </a:xfrm>
          <a:prstGeom prst="rect">
            <a:avLst/>
          </a:prstGeom>
          <a:noFill/>
          <a:ln>
            <a:noFill/>
          </a:ln>
        </p:spPr>
      </p:pic>
      <p:sp>
        <p:nvSpPr>
          <p:cNvPr id="703" name="Google Shape;703;p78"/>
          <p:cNvSpPr txBox="1"/>
          <p:nvPr/>
        </p:nvSpPr>
        <p:spPr>
          <a:xfrm>
            <a:off x="3229453" y="2179634"/>
            <a:ext cx="26837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Beauregard (</a:t>
            </a:r>
            <a:r>
              <a:rPr b="0" i="0" lang="en-US" sz="1800" u="none" cap="none" strike="noStrike">
                <a:solidFill>
                  <a:srgbClr val="FFCC00"/>
                </a:solidFill>
                <a:latin typeface="Calibri"/>
                <a:ea typeface="Calibri"/>
                <a:cs typeface="Calibri"/>
                <a:sym typeface="Calibri"/>
              </a:rPr>
              <a:t>gggggg</a:t>
            </a: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704" name="Google Shape;704;p78"/>
          <p:cNvSpPr txBox="1"/>
          <p:nvPr/>
        </p:nvSpPr>
        <p:spPr>
          <a:xfrm rot="-5400000">
            <a:off x="864028" y="3900429"/>
            <a:ext cx="20256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Tanzania (</a:t>
            </a:r>
            <a:r>
              <a:rPr b="0" i="0" lang="en-US" sz="1800" u="none" cap="none" strike="noStrike">
                <a:solidFill>
                  <a:srgbClr val="00B050"/>
                </a:solidFill>
                <a:latin typeface="Calibri"/>
                <a:ea typeface="Calibri"/>
                <a:cs typeface="Calibri"/>
                <a:sym typeface="Calibri"/>
              </a:rPr>
              <a:t>G</a:t>
            </a:r>
            <a:r>
              <a:rPr b="0" i="0" lang="en-US" sz="1800" u="none" cap="none" strike="noStrike">
                <a:solidFill>
                  <a:srgbClr val="FFCC00"/>
                </a:solidFill>
                <a:latin typeface="Calibri"/>
                <a:ea typeface="Calibri"/>
                <a:cs typeface="Calibri"/>
                <a:sym typeface="Calibri"/>
              </a:rPr>
              <a:t>ggggg</a:t>
            </a: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descr="White Yam | Sweet potato slips, Sweet potato, Yam or sweet potato" id="705" name="Google Shape;705;p78"/>
          <p:cNvPicPr preferRelativeResize="0"/>
          <p:nvPr/>
        </p:nvPicPr>
        <p:blipFill rotWithShape="1">
          <a:blip r:embed="rId4">
            <a:alphaModFix/>
          </a:blip>
          <a:srcRect b="13782" l="0" r="0" t="22142"/>
          <a:stretch/>
        </p:blipFill>
        <p:spPr>
          <a:xfrm rot="-5400000">
            <a:off x="630343" y="3658282"/>
            <a:ext cx="1276478" cy="817914"/>
          </a:xfrm>
          <a:prstGeom prst="rect">
            <a:avLst/>
          </a:prstGeom>
          <a:noFill/>
          <a:ln>
            <a:noFill/>
          </a:ln>
        </p:spPr>
      </p:pic>
      <p:pic>
        <p:nvPicPr>
          <p:cNvPr descr="Sweet potato - BBC Good Food" id="706" name="Google Shape;706;p78"/>
          <p:cNvPicPr preferRelativeResize="0"/>
          <p:nvPr>
            <p:ph idx="1" type="body"/>
          </p:nvPr>
        </p:nvPicPr>
        <p:blipFill rotWithShape="1">
          <a:blip r:embed="rId5">
            <a:alphaModFix/>
          </a:blip>
          <a:srcRect b="15864" l="6188" r="1949" t="22132"/>
          <a:stretch/>
        </p:blipFill>
        <p:spPr>
          <a:xfrm>
            <a:off x="3678176" y="1561194"/>
            <a:ext cx="1130818" cy="692803"/>
          </a:xfrm>
          <a:prstGeom prst="rect">
            <a:avLst/>
          </a:prstGeom>
          <a:noFill/>
          <a:ln>
            <a:noFill/>
          </a:ln>
        </p:spPr>
      </p:pic>
      <p:graphicFrame>
        <p:nvGraphicFramePr>
          <p:cNvPr id="707" name="Google Shape;707;p78"/>
          <p:cNvGraphicFramePr/>
          <p:nvPr/>
        </p:nvGraphicFramePr>
        <p:xfrm>
          <a:off x="7090080" y="2417081"/>
          <a:ext cx="3000000" cy="3000000"/>
        </p:xfrm>
        <a:graphic>
          <a:graphicData uri="http://schemas.openxmlformats.org/drawingml/2006/table">
            <a:tbl>
              <a:tblPr>
                <a:noFill/>
                <a:tableStyleId>{AF661B4A-D77A-41D4-873F-F69701EA522C}</a:tableStyleId>
              </a:tblPr>
              <a:tblGrid>
                <a:gridCol w="609600"/>
                <a:gridCol w="609600"/>
              </a:tblGrid>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GGGggg</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00"/>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bl>
          </a:graphicData>
        </a:graphic>
      </p:graphicFrame>
      <p:graphicFrame>
        <p:nvGraphicFramePr>
          <p:cNvPr id="708" name="Google Shape;708;p78"/>
          <p:cNvGraphicFramePr/>
          <p:nvPr/>
        </p:nvGraphicFramePr>
        <p:xfrm>
          <a:off x="7090080" y="4085095"/>
          <a:ext cx="3000000" cy="3000000"/>
        </p:xfrm>
        <a:graphic>
          <a:graphicData uri="http://schemas.openxmlformats.org/drawingml/2006/table">
            <a:tbl>
              <a:tblPr>
                <a:noFill/>
                <a:tableStyleId>{AF661B4A-D77A-41D4-873F-F69701EA522C}</a:tableStyleId>
              </a:tblPr>
              <a:tblGrid>
                <a:gridCol w="609600"/>
                <a:gridCol w="609600"/>
              </a:tblGrid>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GGGGgg</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sz="1400" u="none" cap="none" strike="noStrike"/>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gGG</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9D08E"/>
                    </a:solidFill>
                  </a:tcPr>
                </a:tc>
              </a:tr>
            </a:tbl>
          </a:graphicData>
        </a:graphic>
      </p:graphicFrame>
      <p:sp>
        <p:nvSpPr>
          <p:cNvPr id="709" name="Google Shape;709;p78"/>
          <p:cNvSpPr txBox="1"/>
          <p:nvPr/>
        </p:nvSpPr>
        <p:spPr>
          <a:xfrm>
            <a:off x="8614928" y="2430511"/>
            <a:ext cx="18441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GGGggg X gggggg</a:t>
            </a:r>
            <a:endParaRPr b="0" i="0" sz="1800" u="none" cap="none" strike="noStrike">
              <a:solidFill>
                <a:schemeClr val="dk1"/>
              </a:solidFill>
              <a:latin typeface="Calibri"/>
              <a:ea typeface="Calibri"/>
              <a:cs typeface="Calibri"/>
              <a:sym typeface="Calibri"/>
            </a:endParaRPr>
          </a:p>
        </p:txBody>
      </p:sp>
      <p:sp>
        <p:nvSpPr>
          <p:cNvPr id="710" name="Google Shape;710;p78"/>
          <p:cNvSpPr txBox="1"/>
          <p:nvPr/>
        </p:nvSpPr>
        <p:spPr>
          <a:xfrm>
            <a:off x="8614928" y="4286261"/>
            <a:ext cx="16587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GGGG X gggggg</a:t>
            </a:r>
            <a:endParaRPr b="0" i="0" sz="1800" u="none" cap="none" strike="noStrike">
              <a:solidFill>
                <a:schemeClr val="dk1"/>
              </a:solidFill>
              <a:latin typeface="Calibri"/>
              <a:ea typeface="Calibri"/>
              <a:cs typeface="Calibri"/>
              <a:sym typeface="Calibri"/>
            </a:endParaRPr>
          </a:p>
        </p:txBody>
      </p:sp>
      <p:sp>
        <p:nvSpPr>
          <p:cNvPr id="711" name="Google Shape;711;p78"/>
          <p:cNvSpPr txBox="1"/>
          <p:nvPr/>
        </p:nvSpPr>
        <p:spPr>
          <a:xfrm>
            <a:off x="8758237" y="4656595"/>
            <a:ext cx="15575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100% resistant</a:t>
            </a:r>
            <a:endParaRPr b="0" i="0" sz="1400" u="none" cap="none" strike="noStrike">
              <a:solidFill>
                <a:srgbClr val="000000"/>
              </a:solidFill>
              <a:latin typeface="Arial"/>
              <a:ea typeface="Arial"/>
              <a:cs typeface="Arial"/>
              <a:sym typeface="Arial"/>
            </a:endParaRPr>
          </a:p>
        </p:txBody>
      </p:sp>
      <p:sp>
        <p:nvSpPr>
          <p:cNvPr id="712" name="Google Shape;712;p78"/>
          <p:cNvSpPr txBox="1"/>
          <p:nvPr/>
        </p:nvSpPr>
        <p:spPr>
          <a:xfrm>
            <a:off x="8758237" y="2782669"/>
            <a:ext cx="241591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30/36 resistant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83% resistant progenies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9"/>
          <p:cNvSpPr txBox="1"/>
          <p:nvPr>
            <p:ph type="title"/>
          </p:nvPr>
        </p:nvSpPr>
        <p:spPr>
          <a:xfrm>
            <a:off x="1641505" y="285119"/>
            <a:ext cx="8908991"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i="1" lang="en-US">
                <a:latin typeface="Arial"/>
                <a:ea typeface="Arial"/>
                <a:cs typeface="Arial"/>
                <a:sym typeface="Arial"/>
              </a:rPr>
              <a:t>M. enterolobii </a:t>
            </a:r>
            <a:r>
              <a:rPr lang="en-US">
                <a:latin typeface="Arial"/>
                <a:ea typeface="Arial"/>
                <a:cs typeface="Arial"/>
                <a:sym typeface="Arial"/>
              </a:rPr>
              <a:t>host range ≥ 121 plants </a:t>
            </a:r>
            <a:r>
              <a:rPr lang="en-US" sz="1600">
                <a:latin typeface="Arial"/>
                <a:ea typeface="Arial"/>
                <a:cs typeface="Arial"/>
                <a:sym typeface="Arial"/>
              </a:rPr>
              <a:t>(EPPO, 2022)</a:t>
            </a:r>
            <a:endParaRPr>
              <a:latin typeface="Arial"/>
              <a:ea typeface="Arial"/>
              <a:cs typeface="Arial"/>
              <a:sym typeface="Arial"/>
            </a:endParaRPr>
          </a:p>
        </p:txBody>
      </p:sp>
      <p:graphicFrame>
        <p:nvGraphicFramePr>
          <p:cNvPr id="718" name="Google Shape;718;p79"/>
          <p:cNvGraphicFramePr/>
          <p:nvPr/>
        </p:nvGraphicFramePr>
        <p:xfrm>
          <a:off x="1809750" y="1143452"/>
          <a:ext cx="3000000" cy="3000000"/>
        </p:xfrm>
        <a:graphic>
          <a:graphicData uri="http://schemas.openxmlformats.org/drawingml/2006/table">
            <a:tbl>
              <a:tblPr bandRow="1" firstCol="1" firstRow="1">
                <a:noFill/>
                <a:tableStyleId>{242B0D23-8F95-4D85-BAF3-90D5FE4C5B17}</a:tableStyleId>
              </a:tblPr>
              <a:tblGrid>
                <a:gridCol w="1382600"/>
                <a:gridCol w="1576500"/>
                <a:gridCol w="940700"/>
                <a:gridCol w="386450"/>
              </a:tblGrid>
              <a:tr h="16995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Common Name</a:t>
                      </a:r>
                      <a:endParaRPr sz="12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Scientific Name</a:t>
                      </a:r>
                      <a:endParaRPr sz="12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Author(s)</a:t>
                      </a:r>
                      <a:endParaRPr sz="12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Year</a:t>
                      </a:r>
                      <a:endParaRPr sz="12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Acerola, Guarani cherry</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Malpighia emarginata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Humphreys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2012</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American black nightshade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Solanum americanum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2008</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American burnweed</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Erechtites hieraciifolius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Carneiro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2006</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Banana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Musa sp.</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Luquini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Basil</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Ocimum basilicum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2007</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Bayberry, wax myrtle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Morella cerifera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Beet, Chard</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Beta vulgaris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Rodriguez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Beggarticks, Shepherd's needles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Bidens sp.</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2004</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Black mulberry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Morus nigra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Paes-Takahashi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2015</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Blue butterfly bush</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Rotheca myricoides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Bluebeard, blue mist</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Caryopteris x clandonensis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Brazilian guava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Psidium guineense</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Maranhao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Bugleweed</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Ajuga reptans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Butterbean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Phaseolus lunatus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Bitencourt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Butterfly bush</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Buddleia davidii</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Cabbage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Brassica oleracea var. capitata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EPPO</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Cape jasmine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Gardenia jasminoides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Lu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Carrot</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Daucus carota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Wang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2014</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Cassava, manioc, yuca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Manihot esculenta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Rosa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2014</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Cauliflower</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Brassica oleracea var. botrytis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2007</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Celery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Apium graveolens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Rodriguez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Chickpea</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Cicer arietinum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Bernardes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Chinese elm</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Ulmus parvifolia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Moore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2020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Coffee</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Coffea arabica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Villain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2006</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Coffeeweed</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Senna occidentalis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de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2020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Coleus</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Coleus scutellarioides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Collard</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Brassica oleracea var. viridis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EPPO</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Common fig</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Ficus carica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Freitas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2014</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Common guava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Psidium guajava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Carneiro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2001</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Common vetch</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Vicia sativa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Cetintas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2007</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Cotton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Gossypium hirsutum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Galbieri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2020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Cowpea</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Vigna unguiculata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Guimaraes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Crapemyrtle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Lagerstroemia indica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Cucumber</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Cucumis sativus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Gómez-González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2020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Cultivated tobacco</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Nicotiana tabacum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Yang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1983</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Edible or ornamental amaranth</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Amaranthus tricolor</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Eggplant</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Solanum melongena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Rammah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1988</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Garden huckleberry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Solanum scabrum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Chitambo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2016</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Garden petunia</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Petunia x hybrida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Mendes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2007</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Ginger</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Zingiber officinale</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Xiao,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2018</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Grape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Vitis sp.</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Freitas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2014</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Green amaranth, smooth pigweed</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Amaranthus hybridus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Souza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2006</a:t>
                      </a:r>
                      <a:endParaRPr sz="800" u="none" cap="none" strike="noStrike">
                        <a:latin typeface="Times New Roman"/>
                        <a:ea typeface="Times New Roman"/>
                        <a:cs typeface="Times New Roman"/>
                        <a:sym typeface="Times New Roman"/>
                      </a:endParaRPr>
                    </a:p>
                  </a:txBody>
                  <a:tcPr marT="0" marB="0" marR="30850" marL="30850"/>
                </a:tc>
              </a:tr>
              <a:tr h="1081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Greenbean, pinto bean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Phaseolus vulgaris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Guimaraes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bl>
          </a:graphicData>
        </a:graphic>
      </p:graphicFrame>
      <p:graphicFrame>
        <p:nvGraphicFramePr>
          <p:cNvPr id="719" name="Google Shape;719;p79"/>
          <p:cNvGraphicFramePr/>
          <p:nvPr/>
        </p:nvGraphicFramePr>
        <p:xfrm>
          <a:off x="6415580" y="1143450"/>
          <a:ext cx="3000000" cy="3000000"/>
        </p:xfrm>
        <a:graphic>
          <a:graphicData uri="http://schemas.openxmlformats.org/drawingml/2006/table">
            <a:tbl>
              <a:tblPr bandRow="1" firstCol="1" firstRow="1">
                <a:noFill/>
                <a:tableStyleId>{242B0D23-8F95-4D85-BAF3-90D5FE4C5B17}</a:tableStyleId>
              </a:tblPr>
              <a:tblGrid>
                <a:gridCol w="1249150"/>
                <a:gridCol w="1300350"/>
                <a:gridCol w="924300"/>
                <a:gridCol w="341525"/>
              </a:tblGrid>
              <a:tr h="165375">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Common Name</a:t>
                      </a:r>
                      <a:endParaRPr sz="11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Scientific Name</a:t>
                      </a:r>
                      <a:endParaRPr sz="11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Author(s)</a:t>
                      </a:r>
                      <a:endParaRPr sz="11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Year</a:t>
                      </a:r>
                      <a:endParaRPr sz="11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Hemp</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Cannabis sativa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Ren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2021</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Ice plants</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Lampranthus sp.</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Santos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Jack bean</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Canavalia ensiformis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2004</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Jackfruit</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Artocarpus heterophyllus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2015</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Jujube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Ziziphus jujuba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Long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2014</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Lantana, shrub verbena</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Lantana camara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Lettuce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Lactuca sativa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Correia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2015</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Lilyturf</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Liriope muscari</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Levin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2005</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Melon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Cucumis melo</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Bitencourt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Mulberry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Morus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Sun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34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Mulberryweed, hairy crabweed</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Fatoua villosa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2004 a</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Napa cabbage</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Brassica rapa subsp. pekinensis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EPPO</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Narrow-leaved bottlebrush</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Melaleuca linearis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Marques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2012</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Okra</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Abelmoschus esculentus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Silva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Pacara earpod tree</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Enterolobium contortisiliquum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Yang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1983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Papaya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Carica papaya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Lima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Parsley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Petroselinum crispum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Rodriguez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Passionflower</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Passiflora mucronata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Lima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Pepper</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Capsicum annuum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Yang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1983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Peruvian groundcherry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Physalis peruviana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Santos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Pigeon pea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Cajanus cajan</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Moreira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2018</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Potato</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Solanum tuberosum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Onkendi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Privet</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Ligustrum sp.</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Queen palm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Syagrus romanzoffiana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Levin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2005</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Red bottlebrush</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Melaleuca citrina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Soybean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Glycine max</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Rodriguez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Squash, pumpkin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Cucurbita pepo</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Carneiro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2006</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Squash, pumpkin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Cucurbita moschata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Marques,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2012</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Summer snapdragon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Angelonia angustifolia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Kaur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2006</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Sunnhemp</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Crotalaria juncea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Guimaraes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Sweetpotato</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Ipomoea batatas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Fargette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1987</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Tea oil Camellia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Camellia oleifera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Zu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2020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Texas mulberry</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Morus celtidifolia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Soares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2018</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Tomato</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Solanum lycopersicum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Yang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1983</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Trailing Lantana</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Lantana montevidensis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Brassica vegetables</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Brassica oleracea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2004</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Waterleaf</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Talinum fruticosum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Souza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2006</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Watermelon</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Citrullus lanatus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Ramírez-Suárez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2014</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Weeping bottlebrush</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Melaleuca viminalis</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Weeping willow</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Salix x pendulina f. salamonii</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Brito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2010</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highlight>
                            <a:srgbClr val="FF0000"/>
                          </a:highlight>
                        </a:rPr>
                        <a:t>White mulberry</a:t>
                      </a:r>
                      <a:endParaRPr sz="800" u="none" cap="none" strike="noStrike">
                        <a:highlight>
                          <a:srgbClr val="FF0000"/>
                        </a:highlight>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Morus alba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Sun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2019</a:t>
                      </a:r>
                      <a:endParaRPr sz="800" u="none" cap="none" strike="noStrike">
                        <a:latin typeface="Times New Roman"/>
                        <a:ea typeface="Times New Roman"/>
                        <a:cs typeface="Times New Roman"/>
                        <a:sym typeface="Times New Roman"/>
                      </a:endParaRPr>
                    </a:p>
                  </a:txBody>
                  <a:tcPr marT="0" marB="0" marR="30850" marL="30850"/>
                </a:tc>
              </a:tr>
              <a:tr h="110250">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White yam</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Dioscorea rotundata</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Kolombia et al.</a:t>
                      </a:r>
                      <a:endParaRPr sz="800" u="none" cap="none" strike="noStrike">
                        <a:latin typeface="Times New Roman"/>
                        <a:ea typeface="Times New Roman"/>
                        <a:cs typeface="Times New Roman"/>
                        <a:sym typeface="Times New Roman"/>
                      </a:endParaRPr>
                    </a:p>
                  </a:txBody>
                  <a:tcPr marT="0" marB="0" marR="30850" marL="30850"/>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t>2016</a:t>
                      </a:r>
                      <a:endParaRPr sz="800" u="none" cap="none" strike="noStrike">
                        <a:latin typeface="Times New Roman"/>
                        <a:ea typeface="Times New Roman"/>
                        <a:cs typeface="Times New Roman"/>
                        <a:sym typeface="Times New Roman"/>
                      </a:endParaRPr>
                    </a:p>
                  </a:txBody>
                  <a:tcPr marT="0" marB="0" marR="30850" marL="30850"/>
                </a:tc>
              </a:tr>
            </a:tbl>
          </a:graphicData>
        </a:graphic>
      </p:graphicFrame>
      <p:sp>
        <p:nvSpPr>
          <p:cNvPr id="720" name="Google Shape;720;p79"/>
          <p:cNvSpPr txBox="1"/>
          <p:nvPr/>
        </p:nvSpPr>
        <p:spPr>
          <a:xfrm>
            <a:off x="2021793" y="6114960"/>
            <a:ext cx="8528703"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Arial"/>
                <a:ea typeface="Arial"/>
                <a:cs typeface="Arial"/>
                <a:sym typeface="Arial"/>
              </a:rPr>
              <a:t>Poor or Non-hosts:</a:t>
            </a:r>
            <a:r>
              <a:rPr b="0" i="0" lang="en-US" sz="1600" u="none" cap="none" strike="noStrike">
                <a:solidFill>
                  <a:schemeClr val="dk1"/>
                </a:solidFill>
                <a:latin typeface="Arial"/>
                <a:ea typeface="Arial"/>
                <a:cs typeface="Arial"/>
                <a:sym typeface="Arial"/>
              </a:rPr>
              <a:t> garlic, peanut, maize, oat, wheat, sorghum, grapefruit, sour orange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(Brito et al., 2004; Castagnone-Sereno, 2012; Gorny, 2020; Quesada-Ocampo, 2018)</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4"/>
          <p:cNvSpPr txBox="1"/>
          <p:nvPr>
            <p:ph type="title"/>
          </p:nvPr>
        </p:nvSpPr>
        <p:spPr>
          <a:xfrm>
            <a:off x="472700" y="610933"/>
            <a:ext cx="3680400" cy="568500"/>
          </a:xfrm>
          <a:prstGeom prst="rect">
            <a:avLst/>
          </a:prstGeom>
          <a:solidFill>
            <a:srgbClr val="CC0000"/>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500"/>
              <a:buNone/>
            </a:pPr>
            <a:r>
              <a:rPr lang="en-US">
                <a:solidFill>
                  <a:schemeClr val="lt1"/>
                </a:solidFill>
              </a:rPr>
              <a:t>‘Tanzania’</a:t>
            </a:r>
            <a:endParaRPr>
              <a:solidFill>
                <a:schemeClr val="lt1"/>
              </a:solidFill>
            </a:endParaRPr>
          </a:p>
        </p:txBody>
      </p:sp>
      <p:pic>
        <p:nvPicPr>
          <p:cNvPr descr="A close-up of some plants&#10;&#10;Description automatically generated with medium confidence" id="267" name="Google Shape;267;p44"/>
          <p:cNvPicPr preferRelativeResize="0"/>
          <p:nvPr/>
        </p:nvPicPr>
        <p:blipFill rotWithShape="1">
          <a:blip r:embed="rId3">
            <a:alphaModFix/>
          </a:blip>
          <a:srcRect b="0" l="0" r="0" t="0"/>
          <a:stretch/>
        </p:blipFill>
        <p:spPr>
          <a:xfrm>
            <a:off x="472698" y="1382135"/>
            <a:ext cx="1633017" cy="2177356"/>
          </a:xfrm>
          <a:prstGeom prst="rect">
            <a:avLst/>
          </a:prstGeom>
          <a:noFill/>
          <a:ln>
            <a:noFill/>
          </a:ln>
        </p:spPr>
      </p:pic>
      <p:pic>
        <p:nvPicPr>
          <p:cNvPr descr="Different types of meat&#10;&#10;Description automatically generated with low confidence" id="268" name="Google Shape;268;p44"/>
          <p:cNvPicPr preferRelativeResize="0"/>
          <p:nvPr/>
        </p:nvPicPr>
        <p:blipFill rotWithShape="1">
          <a:blip r:embed="rId4">
            <a:alphaModFix/>
          </a:blip>
          <a:srcRect b="45306" l="2322" r="51408" t="26020"/>
          <a:stretch/>
        </p:blipFill>
        <p:spPr>
          <a:xfrm>
            <a:off x="2220577" y="1355336"/>
            <a:ext cx="1932355" cy="2217673"/>
          </a:xfrm>
          <a:prstGeom prst="rect">
            <a:avLst/>
          </a:prstGeom>
          <a:noFill/>
          <a:ln>
            <a:noFill/>
          </a:ln>
        </p:spPr>
      </p:pic>
      <p:pic>
        <p:nvPicPr>
          <p:cNvPr descr="Different types of meat&#10;&#10;Description automatically generated with low confidence" id="269" name="Google Shape;269;p44"/>
          <p:cNvPicPr preferRelativeResize="0"/>
          <p:nvPr/>
        </p:nvPicPr>
        <p:blipFill rotWithShape="1">
          <a:blip r:embed="rId4">
            <a:alphaModFix/>
          </a:blip>
          <a:srcRect b="17109" l="20064" r="10195" t="55624"/>
          <a:stretch/>
        </p:blipFill>
        <p:spPr>
          <a:xfrm rot="-5400000">
            <a:off x="6269115" y="1668969"/>
            <a:ext cx="2255193" cy="1632924"/>
          </a:xfrm>
          <a:prstGeom prst="rect">
            <a:avLst/>
          </a:prstGeom>
          <a:noFill/>
          <a:ln>
            <a:noFill/>
          </a:ln>
        </p:spPr>
      </p:pic>
      <p:sp>
        <p:nvSpPr>
          <p:cNvPr id="270" name="Google Shape;270;p44"/>
          <p:cNvSpPr txBox="1"/>
          <p:nvPr/>
        </p:nvSpPr>
        <p:spPr>
          <a:xfrm>
            <a:off x="4517048" y="290898"/>
            <a:ext cx="4114800" cy="1068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‘Beauregard’</a:t>
            </a:r>
            <a:endParaRPr b="0" i="0" sz="1500" u="none" cap="none" strike="noStrike">
              <a:solidFill>
                <a:srgbClr val="000000"/>
              </a:solidFill>
              <a:latin typeface="Arial"/>
              <a:ea typeface="Arial"/>
              <a:cs typeface="Arial"/>
              <a:sym typeface="Arial"/>
            </a:endParaRPr>
          </a:p>
        </p:txBody>
      </p:sp>
      <p:sp>
        <p:nvSpPr>
          <p:cNvPr id="271" name="Google Shape;271;p44"/>
          <p:cNvSpPr txBox="1"/>
          <p:nvPr>
            <p:ph idx="1" type="body"/>
          </p:nvPr>
        </p:nvSpPr>
        <p:spPr>
          <a:xfrm>
            <a:off x="291627" y="3591187"/>
            <a:ext cx="4200900" cy="870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900"/>
              <a:buNone/>
            </a:pPr>
            <a:r>
              <a:rPr lang="en-US" sz="1900">
                <a:latin typeface="Arial"/>
                <a:ea typeface="Arial"/>
                <a:cs typeface="Arial"/>
                <a:sym typeface="Arial"/>
              </a:rPr>
              <a:t>Ugandan landrace</a:t>
            </a:r>
            <a:endParaRPr sz="1200">
              <a:latin typeface="Times New Roman"/>
              <a:ea typeface="Times New Roman"/>
              <a:cs typeface="Times New Roman"/>
              <a:sym typeface="Times New Roman"/>
            </a:endParaRPr>
          </a:p>
          <a:p>
            <a:pPr indent="0" lvl="0" marL="0" rtl="0" algn="ctr">
              <a:lnSpc>
                <a:spcPct val="100000"/>
              </a:lnSpc>
              <a:spcBef>
                <a:spcPts val="400"/>
              </a:spcBef>
              <a:spcAft>
                <a:spcPts val="0"/>
              </a:spcAft>
              <a:buClr>
                <a:schemeClr val="dk1"/>
              </a:buClr>
              <a:buSzPts val="1900"/>
              <a:buNone/>
            </a:pPr>
            <a:r>
              <a:rPr lang="en-US" sz="1900">
                <a:highlight>
                  <a:srgbClr val="FFFF00"/>
                </a:highlight>
                <a:latin typeface="Arial"/>
                <a:ea typeface="Arial"/>
                <a:cs typeface="Arial"/>
                <a:sym typeface="Arial"/>
              </a:rPr>
              <a:t>Resistant</a:t>
            </a:r>
            <a:r>
              <a:rPr lang="en-US" sz="1900">
                <a:latin typeface="Arial"/>
                <a:ea typeface="Arial"/>
                <a:cs typeface="Arial"/>
                <a:sym typeface="Arial"/>
              </a:rPr>
              <a:t> to RKN</a:t>
            </a:r>
            <a:endParaRPr/>
          </a:p>
          <a:p>
            <a:pPr indent="0" lvl="0" marL="0" rtl="0" algn="ctr">
              <a:lnSpc>
                <a:spcPct val="100000"/>
              </a:lnSpc>
              <a:spcBef>
                <a:spcPts val="400"/>
              </a:spcBef>
              <a:spcAft>
                <a:spcPts val="0"/>
              </a:spcAft>
              <a:buClr>
                <a:schemeClr val="dk1"/>
              </a:buClr>
              <a:buSzPts val="1900"/>
              <a:buNone/>
            </a:pPr>
            <a:r>
              <a:rPr b="1" i="1" lang="en-US" sz="1900">
                <a:latin typeface="Arial"/>
                <a:ea typeface="Arial"/>
                <a:cs typeface="Arial"/>
                <a:sym typeface="Arial"/>
              </a:rPr>
              <a:t>	</a:t>
            </a:r>
            <a:endParaRPr i="1" sz="1200">
              <a:latin typeface="Arial"/>
              <a:ea typeface="Arial"/>
              <a:cs typeface="Arial"/>
              <a:sym typeface="Arial"/>
            </a:endParaRPr>
          </a:p>
        </p:txBody>
      </p:sp>
      <p:sp>
        <p:nvSpPr>
          <p:cNvPr id="272" name="Google Shape;272;p44"/>
          <p:cNvSpPr txBox="1"/>
          <p:nvPr/>
        </p:nvSpPr>
        <p:spPr>
          <a:xfrm>
            <a:off x="4517048" y="3613029"/>
            <a:ext cx="4339200" cy="82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LSU variety</a:t>
            </a:r>
            <a:endParaRPr b="0" i="0" sz="12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00"/>
              </a:spcBef>
              <a:spcAft>
                <a:spcPts val="0"/>
              </a:spcAft>
              <a:buClr>
                <a:schemeClr val="dk1"/>
              </a:buClr>
              <a:buSzPts val="1900"/>
              <a:buFont typeface="Arial"/>
              <a:buNone/>
            </a:pPr>
            <a:r>
              <a:rPr b="0" i="0" lang="en-US" sz="1900" u="none" cap="none" strike="noStrike">
                <a:solidFill>
                  <a:schemeClr val="dk1"/>
                </a:solidFill>
                <a:highlight>
                  <a:srgbClr val="FFFF00"/>
                </a:highlight>
                <a:latin typeface="Arial"/>
                <a:ea typeface="Arial"/>
                <a:cs typeface="Arial"/>
                <a:sym typeface="Arial"/>
              </a:rPr>
              <a:t>Susceptible</a:t>
            </a:r>
            <a:r>
              <a:rPr b="0" i="0" lang="en-US" sz="1900" u="none" cap="none" strike="noStrike">
                <a:solidFill>
                  <a:schemeClr val="dk1"/>
                </a:solidFill>
                <a:latin typeface="Arial"/>
                <a:ea typeface="Arial"/>
                <a:cs typeface="Arial"/>
                <a:sym typeface="Arial"/>
              </a:rPr>
              <a:t> to RKN</a:t>
            </a:r>
            <a:endParaRPr b="0" i="1" sz="1200" u="none" cap="none" strike="noStrike">
              <a:solidFill>
                <a:schemeClr val="dk1"/>
              </a:solidFill>
              <a:latin typeface="Arial"/>
              <a:ea typeface="Arial"/>
              <a:cs typeface="Arial"/>
              <a:sym typeface="Arial"/>
            </a:endParaRPr>
          </a:p>
          <a:p>
            <a:pPr indent="-228600" lvl="0" marL="342900" marR="0" rtl="0" algn="ctr">
              <a:lnSpc>
                <a:spcPct val="100000"/>
              </a:lnSpc>
              <a:spcBef>
                <a:spcPts val="400"/>
              </a:spcBef>
              <a:spcAft>
                <a:spcPts val="0"/>
              </a:spcAft>
              <a:buClr>
                <a:schemeClr val="dk1"/>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73" name="Google Shape;273;p44"/>
          <p:cNvSpPr txBox="1"/>
          <p:nvPr/>
        </p:nvSpPr>
        <p:spPr>
          <a:xfrm>
            <a:off x="1456469" y="6108758"/>
            <a:ext cx="5468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‘Tanzania’ x ‘Beauregard’ (TB) Mapping Population, ~250 full-sib progeny</a:t>
            </a:r>
            <a:endParaRPr b="1" i="0" sz="1900" u="none" cap="none" strike="noStrike">
              <a:solidFill>
                <a:schemeClr val="dk1"/>
              </a:solidFill>
              <a:latin typeface="Calibri"/>
              <a:ea typeface="Calibri"/>
              <a:cs typeface="Calibri"/>
              <a:sym typeface="Calibri"/>
            </a:endParaRPr>
          </a:p>
        </p:txBody>
      </p:sp>
      <p:pic>
        <p:nvPicPr>
          <p:cNvPr descr="A hand touching a plant&#10;&#10;Description automatically generated with low confidence" id="274" name="Google Shape;274;p44"/>
          <p:cNvPicPr preferRelativeResize="0"/>
          <p:nvPr/>
        </p:nvPicPr>
        <p:blipFill rotWithShape="1">
          <a:blip r:embed="rId5">
            <a:alphaModFix/>
          </a:blip>
          <a:srcRect b="35694" l="18515" r="14008" t="2751"/>
          <a:stretch/>
        </p:blipFill>
        <p:spPr>
          <a:xfrm>
            <a:off x="4592021" y="1357834"/>
            <a:ext cx="1855444" cy="2256694"/>
          </a:xfrm>
          <a:prstGeom prst="rect">
            <a:avLst/>
          </a:prstGeom>
          <a:noFill/>
          <a:ln>
            <a:noFill/>
          </a:ln>
        </p:spPr>
      </p:pic>
      <p:pic>
        <p:nvPicPr>
          <p:cNvPr descr="A group of green leaves&#10;&#10;Description automatically generated with low confidence" id="275" name="Google Shape;275;p44"/>
          <p:cNvPicPr preferRelativeResize="0"/>
          <p:nvPr/>
        </p:nvPicPr>
        <p:blipFill rotWithShape="1">
          <a:blip r:embed="rId6">
            <a:alphaModFix/>
          </a:blip>
          <a:srcRect b="12830" l="0" r="0" t="16010"/>
          <a:stretch/>
        </p:blipFill>
        <p:spPr>
          <a:xfrm>
            <a:off x="1978243" y="4631102"/>
            <a:ext cx="4424256" cy="1423284"/>
          </a:xfrm>
          <a:prstGeom prst="rect">
            <a:avLst/>
          </a:prstGeom>
          <a:noFill/>
          <a:ln>
            <a:noFill/>
          </a:ln>
        </p:spPr>
      </p:pic>
      <p:pic>
        <p:nvPicPr>
          <p:cNvPr descr="White Yam | Sweet potato slips, Sweet potato, Yam or sweet potato" id="276" name="Google Shape;276;p44"/>
          <p:cNvPicPr preferRelativeResize="0"/>
          <p:nvPr/>
        </p:nvPicPr>
        <p:blipFill rotWithShape="1">
          <a:blip r:embed="rId7">
            <a:alphaModFix/>
          </a:blip>
          <a:srcRect b="13776" l="0" r="0" t="22145"/>
          <a:stretch/>
        </p:blipFill>
        <p:spPr>
          <a:xfrm>
            <a:off x="605573" y="4874922"/>
            <a:ext cx="1319258" cy="845324"/>
          </a:xfrm>
          <a:prstGeom prst="rect">
            <a:avLst/>
          </a:prstGeom>
          <a:noFill/>
          <a:ln>
            <a:noFill/>
          </a:ln>
        </p:spPr>
      </p:pic>
      <p:pic>
        <p:nvPicPr>
          <p:cNvPr descr="Sweet potato - BBC Good Food" id="277" name="Google Shape;277;p44"/>
          <p:cNvPicPr preferRelativeResize="0"/>
          <p:nvPr/>
        </p:nvPicPr>
        <p:blipFill rotWithShape="1">
          <a:blip r:embed="rId8">
            <a:alphaModFix/>
          </a:blip>
          <a:srcRect b="15865" l="6191" r="1947" t="22134"/>
          <a:stretch/>
        </p:blipFill>
        <p:spPr>
          <a:xfrm>
            <a:off x="6455907" y="4866697"/>
            <a:ext cx="1554084" cy="952109"/>
          </a:xfrm>
          <a:prstGeom prst="rect">
            <a:avLst/>
          </a:prstGeom>
          <a:noFill/>
          <a:ln>
            <a:noFill/>
          </a:ln>
        </p:spPr>
      </p:pic>
      <p:pic>
        <p:nvPicPr>
          <p:cNvPr id="278" name="Google Shape;278;p44"/>
          <p:cNvPicPr preferRelativeResize="0"/>
          <p:nvPr/>
        </p:nvPicPr>
        <p:blipFill>
          <a:blip r:embed="rId9">
            <a:alphaModFix/>
          </a:blip>
          <a:stretch>
            <a:fillRect/>
          </a:stretch>
        </p:blipFill>
        <p:spPr>
          <a:xfrm>
            <a:off x="8718665" y="980967"/>
            <a:ext cx="3254367" cy="5521167"/>
          </a:xfrm>
          <a:prstGeom prst="rect">
            <a:avLst/>
          </a:prstGeom>
          <a:noFill/>
          <a:ln>
            <a:noFill/>
          </a:ln>
        </p:spPr>
      </p:pic>
      <p:sp>
        <p:nvSpPr>
          <p:cNvPr id="279" name="Google Shape;279;p44"/>
          <p:cNvSpPr txBox="1"/>
          <p:nvPr>
            <p:ph type="title"/>
          </p:nvPr>
        </p:nvSpPr>
        <p:spPr>
          <a:xfrm>
            <a:off x="4592033" y="610933"/>
            <a:ext cx="3580800" cy="568500"/>
          </a:xfrm>
          <a:prstGeom prst="rect">
            <a:avLst/>
          </a:prstGeom>
          <a:solidFill>
            <a:srgbClr val="CC0000"/>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500"/>
              <a:buNone/>
            </a:pPr>
            <a:r>
              <a:rPr lang="en-US">
                <a:solidFill>
                  <a:schemeClr val="lt1"/>
                </a:solidFill>
              </a:rPr>
              <a:t>‘Beauregard’</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grpSp>
        <p:nvGrpSpPr>
          <p:cNvPr id="725" name="Google Shape;725;p80"/>
          <p:cNvGrpSpPr/>
          <p:nvPr/>
        </p:nvGrpSpPr>
        <p:grpSpPr>
          <a:xfrm rot="-5400000">
            <a:off x="6410749" y="844062"/>
            <a:ext cx="1535578" cy="3567700"/>
            <a:chOff x="5281444" y="2282313"/>
            <a:chExt cx="1107076" cy="1627787"/>
          </a:xfrm>
        </p:grpSpPr>
        <p:pic>
          <p:nvPicPr>
            <p:cNvPr descr="Beauregard Sweet Potato | Gurney&amp;#39;s Seed &amp;amp; Nursery Co." id="726" name="Google Shape;726;p80"/>
            <p:cNvPicPr preferRelativeResize="0"/>
            <p:nvPr/>
          </p:nvPicPr>
          <p:blipFill rotWithShape="1">
            <a:blip r:embed="rId3">
              <a:alphaModFix/>
            </a:blip>
            <a:srcRect b="5744" l="24081" r="20964" t="5744"/>
            <a:stretch/>
          </p:blipFill>
          <p:spPr>
            <a:xfrm>
              <a:off x="5393700" y="2282313"/>
              <a:ext cx="994820" cy="1602321"/>
            </a:xfrm>
            <a:prstGeom prst="rect">
              <a:avLst/>
            </a:prstGeom>
            <a:noFill/>
            <a:ln>
              <a:noFill/>
            </a:ln>
          </p:spPr>
        </p:pic>
        <p:pic>
          <p:nvPicPr>
            <p:cNvPr descr="Beauregard Sweet Potato | Gurney&amp;#39;s Seed &amp;amp; Nursery Co." id="727" name="Google Shape;727;p80"/>
            <p:cNvPicPr preferRelativeResize="0"/>
            <p:nvPr/>
          </p:nvPicPr>
          <p:blipFill rotWithShape="1">
            <a:blip r:embed="rId3">
              <a:alphaModFix/>
            </a:blip>
            <a:srcRect b="8050" l="24081" r="59626" t="79573"/>
            <a:stretch/>
          </p:blipFill>
          <p:spPr>
            <a:xfrm>
              <a:off x="5281444" y="3651836"/>
              <a:ext cx="340031" cy="258264"/>
            </a:xfrm>
            <a:prstGeom prst="rect">
              <a:avLst/>
            </a:prstGeom>
            <a:noFill/>
            <a:ln>
              <a:noFill/>
            </a:ln>
          </p:spPr>
        </p:pic>
      </p:grpSp>
      <p:sp>
        <p:nvSpPr>
          <p:cNvPr id="728" name="Google Shape;728;p80"/>
          <p:cNvSpPr txBox="1"/>
          <p:nvPr>
            <p:ph type="title"/>
          </p:nvPr>
        </p:nvSpPr>
        <p:spPr>
          <a:xfrm>
            <a:off x="-159237" y="444960"/>
            <a:ext cx="6942082"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i="1" lang="en-US" sz="2400" u="sng"/>
              <a:t>M. enterolobii </a:t>
            </a:r>
            <a:r>
              <a:rPr lang="en-US" sz="2400" u="sng"/>
              <a:t>Prevention &amp; Management</a:t>
            </a:r>
            <a:endParaRPr/>
          </a:p>
        </p:txBody>
      </p:sp>
      <p:sp>
        <p:nvSpPr>
          <p:cNvPr id="729" name="Google Shape;729;p80"/>
          <p:cNvSpPr txBox="1"/>
          <p:nvPr>
            <p:ph idx="1" type="body"/>
          </p:nvPr>
        </p:nvSpPr>
        <p:spPr>
          <a:xfrm>
            <a:off x="134887" y="1567104"/>
            <a:ext cx="6384553" cy="504220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en-US" sz="2000">
                <a:latin typeface="Arial"/>
                <a:ea typeface="Arial"/>
                <a:cs typeface="Arial"/>
                <a:sym typeface="Arial"/>
              </a:rPr>
              <a:t>Major vector for RKN is human activity</a:t>
            </a:r>
            <a:endParaRPr/>
          </a:p>
          <a:p>
            <a:pPr indent="0" lvl="0" marL="0" rtl="0" algn="l">
              <a:lnSpc>
                <a:spcPct val="100000"/>
              </a:lnSpc>
              <a:spcBef>
                <a:spcPts val="400"/>
              </a:spcBef>
              <a:spcAft>
                <a:spcPts val="0"/>
              </a:spcAft>
              <a:buClr>
                <a:schemeClr val="dk1"/>
              </a:buClr>
              <a:buSzPts val="2000"/>
              <a:buNone/>
            </a:pPr>
            <a:r>
              <a:rPr lang="en-US" sz="2000">
                <a:latin typeface="Arial"/>
                <a:ea typeface="Arial"/>
                <a:cs typeface="Arial"/>
                <a:sym typeface="Arial"/>
              </a:rPr>
              <a:t>	</a:t>
            </a:r>
            <a:r>
              <a:rPr lang="en-US" sz="1800">
                <a:latin typeface="Arial"/>
                <a:ea typeface="Arial"/>
                <a:cs typeface="Arial"/>
                <a:sym typeface="Arial"/>
              </a:rPr>
              <a:t>Dirty equipment, tires, shoes, planting materials</a:t>
            </a:r>
            <a:endParaRPr/>
          </a:p>
          <a:p>
            <a:pPr indent="0" lvl="0" marL="0" rtl="0" algn="l">
              <a:lnSpc>
                <a:spcPct val="100000"/>
              </a:lnSpc>
              <a:spcBef>
                <a:spcPts val="400"/>
              </a:spcBef>
              <a:spcAft>
                <a:spcPts val="0"/>
              </a:spcAft>
              <a:buClr>
                <a:schemeClr val="dk1"/>
              </a:buClr>
              <a:buSzPts val="2000"/>
              <a:buNone/>
            </a:pPr>
            <a:r>
              <a:rPr lang="en-US" sz="2000">
                <a:latin typeface="Arial"/>
                <a:ea typeface="Arial"/>
                <a:cs typeface="Arial"/>
                <a:sym typeface="Arial"/>
              </a:rPr>
              <a:t>	</a:t>
            </a:r>
            <a:r>
              <a:rPr lang="en-US" sz="1800">
                <a:latin typeface="Arial"/>
                <a:ea typeface="Arial"/>
                <a:cs typeface="Arial"/>
                <a:sym typeface="Arial"/>
              </a:rPr>
              <a:t>Asexual propagation of infected materials</a:t>
            </a:r>
            <a:endParaRPr/>
          </a:p>
          <a:p>
            <a:pPr indent="0" lvl="0" marL="0" rtl="0" algn="l">
              <a:lnSpc>
                <a:spcPct val="100000"/>
              </a:lnSpc>
              <a:spcBef>
                <a:spcPts val="440"/>
              </a:spcBef>
              <a:spcAft>
                <a:spcPts val="0"/>
              </a:spcAft>
              <a:buClr>
                <a:schemeClr val="dk1"/>
              </a:buClr>
              <a:buSzPts val="2200"/>
              <a:buNone/>
            </a:pPr>
            <a:r>
              <a:t/>
            </a:r>
            <a:endParaRPr sz="2200">
              <a:latin typeface="Arial"/>
              <a:ea typeface="Arial"/>
              <a:cs typeface="Arial"/>
              <a:sym typeface="Arial"/>
            </a:endParaRPr>
          </a:p>
          <a:p>
            <a:pPr indent="0" lvl="0" marL="0" rtl="0" algn="l">
              <a:lnSpc>
                <a:spcPct val="100000"/>
              </a:lnSpc>
              <a:spcBef>
                <a:spcPts val="400"/>
              </a:spcBef>
              <a:spcAft>
                <a:spcPts val="0"/>
              </a:spcAft>
              <a:buClr>
                <a:schemeClr val="dk1"/>
              </a:buClr>
              <a:buSzPts val="2000"/>
              <a:buNone/>
            </a:pPr>
            <a:r>
              <a:rPr b="1" lang="en-US" sz="2000">
                <a:latin typeface="Arial"/>
                <a:ea typeface="Arial"/>
                <a:cs typeface="Arial"/>
                <a:sym typeface="Arial"/>
              </a:rPr>
              <a:t>Nematicides may be effective for </a:t>
            </a:r>
            <a:r>
              <a:rPr b="1" i="1" lang="en-US" sz="2000">
                <a:latin typeface="Arial"/>
                <a:ea typeface="Arial"/>
                <a:cs typeface="Arial"/>
                <a:sym typeface="Arial"/>
              </a:rPr>
              <a:t>M. enterolobii </a:t>
            </a:r>
            <a:endParaRPr/>
          </a:p>
          <a:p>
            <a:pPr indent="0" lvl="0" marL="0" rtl="0" algn="l">
              <a:lnSpc>
                <a:spcPct val="100000"/>
              </a:lnSpc>
              <a:spcBef>
                <a:spcPts val="320"/>
              </a:spcBef>
              <a:spcAft>
                <a:spcPts val="0"/>
              </a:spcAft>
              <a:buClr>
                <a:schemeClr val="dk1"/>
              </a:buClr>
              <a:buSzPts val="1600"/>
              <a:buNone/>
            </a:pPr>
            <a:r>
              <a:rPr lang="en-US" sz="1600">
                <a:latin typeface="Arial"/>
                <a:ea typeface="Arial"/>
                <a:cs typeface="Arial"/>
                <a:sym typeface="Arial"/>
              </a:rPr>
              <a:t>	</a:t>
            </a:r>
            <a:r>
              <a:rPr b="1" lang="en-US" sz="1600">
                <a:latin typeface="Arial"/>
                <a:ea typeface="Arial"/>
                <a:cs typeface="Arial"/>
                <a:sym typeface="Arial"/>
              </a:rPr>
              <a:t>Costly</a:t>
            </a:r>
            <a:r>
              <a:rPr lang="en-US" sz="1600">
                <a:latin typeface="Arial"/>
                <a:ea typeface="Arial"/>
                <a:cs typeface="Arial"/>
                <a:sym typeface="Arial"/>
              </a:rPr>
              <a:t> – prohibitively so in developing nations</a:t>
            </a:r>
            <a:endParaRPr/>
          </a:p>
          <a:p>
            <a:pPr indent="0" lvl="0" marL="0" rtl="0" algn="l">
              <a:lnSpc>
                <a:spcPct val="100000"/>
              </a:lnSpc>
              <a:spcBef>
                <a:spcPts val="320"/>
              </a:spcBef>
              <a:spcAft>
                <a:spcPts val="0"/>
              </a:spcAft>
              <a:buClr>
                <a:schemeClr val="dk1"/>
              </a:buClr>
              <a:buSzPts val="1600"/>
              <a:buNone/>
            </a:pPr>
            <a:r>
              <a:rPr lang="en-US" sz="1600">
                <a:latin typeface="Arial"/>
                <a:ea typeface="Arial"/>
                <a:cs typeface="Arial"/>
                <a:sym typeface="Arial"/>
              </a:rPr>
              <a:t>	Can be neurotoxic to humans and animals</a:t>
            </a:r>
            <a:endParaRPr/>
          </a:p>
          <a:p>
            <a:pPr indent="0" lvl="0" marL="0" rtl="0" algn="l">
              <a:lnSpc>
                <a:spcPct val="100000"/>
              </a:lnSpc>
              <a:spcBef>
                <a:spcPts val="240"/>
              </a:spcBef>
              <a:spcAft>
                <a:spcPts val="0"/>
              </a:spcAft>
              <a:buClr>
                <a:schemeClr val="dk1"/>
              </a:buClr>
              <a:buSzPts val="1200"/>
              <a:buNone/>
            </a:pPr>
            <a:r>
              <a:rPr lang="en-US" sz="1200">
                <a:latin typeface="Arial"/>
                <a:ea typeface="Arial"/>
                <a:cs typeface="Arial"/>
                <a:sym typeface="Arial"/>
              </a:rPr>
              <a:t>	1,3 dichloropropene, f</a:t>
            </a:r>
            <a:r>
              <a:rPr lang="en-US" sz="1200">
                <a:solidFill>
                  <a:srgbClr val="000000"/>
                </a:solidFill>
                <a:latin typeface="Arial"/>
                <a:ea typeface="Arial"/>
                <a:cs typeface="Arial"/>
                <a:sym typeface="Arial"/>
              </a:rPr>
              <a:t>luopyram, fluensulfone, fluazaindolizine, and oxamyl</a:t>
            </a:r>
            <a:endParaRPr sz="1200">
              <a:solidFill>
                <a:srgbClr val="000000"/>
              </a:solidFill>
              <a:latin typeface="Arial"/>
              <a:ea typeface="Arial"/>
              <a:cs typeface="Arial"/>
              <a:sym typeface="Arial"/>
            </a:endParaRPr>
          </a:p>
          <a:p>
            <a:pPr indent="0" lvl="0" marL="0" rtl="0" algn="l">
              <a:lnSpc>
                <a:spcPct val="100000"/>
              </a:lnSpc>
              <a:spcBef>
                <a:spcPts val="440"/>
              </a:spcBef>
              <a:spcAft>
                <a:spcPts val="0"/>
              </a:spcAft>
              <a:buClr>
                <a:schemeClr val="dk1"/>
              </a:buClr>
              <a:buSzPts val="2200"/>
              <a:buNone/>
            </a:pPr>
            <a:r>
              <a:t/>
            </a:r>
            <a:endParaRPr sz="2200">
              <a:latin typeface="Arial"/>
              <a:ea typeface="Arial"/>
              <a:cs typeface="Arial"/>
              <a:sym typeface="Arial"/>
            </a:endParaRPr>
          </a:p>
          <a:p>
            <a:pPr indent="0" lvl="0" marL="0" rtl="0" algn="l">
              <a:lnSpc>
                <a:spcPct val="100000"/>
              </a:lnSpc>
              <a:spcBef>
                <a:spcPts val="280"/>
              </a:spcBef>
              <a:spcAft>
                <a:spcPts val="0"/>
              </a:spcAft>
              <a:buClr>
                <a:schemeClr val="dk1"/>
              </a:buClr>
              <a:buSzPts val="1400"/>
              <a:buNone/>
            </a:pPr>
            <a:r>
              <a:t/>
            </a:r>
            <a:endParaRPr sz="1400">
              <a:latin typeface="Arial"/>
              <a:ea typeface="Arial"/>
              <a:cs typeface="Arial"/>
              <a:sym typeface="Arial"/>
            </a:endParaRPr>
          </a:p>
          <a:p>
            <a:pPr indent="0" lvl="0" marL="0" rtl="0" algn="l">
              <a:lnSpc>
                <a:spcPct val="100000"/>
              </a:lnSpc>
              <a:spcBef>
                <a:spcPts val="400"/>
              </a:spcBef>
              <a:spcAft>
                <a:spcPts val="0"/>
              </a:spcAft>
              <a:buClr>
                <a:schemeClr val="dk1"/>
              </a:buClr>
              <a:buSzPts val="2000"/>
              <a:buNone/>
            </a:pPr>
            <a:r>
              <a:t/>
            </a:r>
            <a:endParaRPr sz="2000">
              <a:latin typeface="Arial"/>
              <a:ea typeface="Arial"/>
              <a:cs typeface="Arial"/>
              <a:sym typeface="Arial"/>
            </a:endParaRPr>
          </a:p>
          <a:p>
            <a:pPr indent="0" lvl="0" marL="0" rtl="0" algn="l">
              <a:lnSpc>
                <a:spcPct val="100000"/>
              </a:lnSpc>
              <a:spcBef>
                <a:spcPts val="400"/>
              </a:spcBef>
              <a:spcAft>
                <a:spcPts val="0"/>
              </a:spcAft>
              <a:buClr>
                <a:schemeClr val="dk1"/>
              </a:buClr>
              <a:buSzPts val="2000"/>
              <a:buNone/>
            </a:pPr>
            <a:r>
              <a:rPr b="1" lang="en-US" sz="2000">
                <a:latin typeface="Arial"/>
                <a:ea typeface="Arial"/>
                <a:cs typeface="Arial"/>
                <a:sym typeface="Arial"/>
              </a:rPr>
              <a:t>Resistance breeding: effective, safe, sustainable, and economical </a:t>
            </a:r>
            <a:r>
              <a:rPr lang="en-US" sz="1100">
                <a:latin typeface="Arial"/>
                <a:ea typeface="Arial"/>
                <a:cs typeface="Arial"/>
                <a:sym typeface="Arial"/>
              </a:rPr>
              <a:t>(Clark &amp; Moyer, 1988)</a:t>
            </a:r>
            <a:endParaRPr sz="2000">
              <a:latin typeface="Arial"/>
              <a:ea typeface="Arial"/>
              <a:cs typeface="Arial"/>
              <a:sym typeface="Arial"/>
            </a:endParaRPr>
          </a:p>
          <a:p>
            <a:pPr indent="0" lvl="1" marL="457200" rtl="0" algn="l">
              <a:lnSpc>
                <a:spcPct val="100000"/>
              </a:lnSpc>
              <a:spcBef>
                <a:spcPts val="400"/>
              </a:spcBef>
              <a:spcAft>
                <a:spcPts val="0"/>
              </a:spcAft>
              <a:buClr>
                <a:schemeClr val="dk1"/>
              </a:buClr>
              <a:buSzPts val="2000"/>
              <a:buNone/>
            </a:pPr>
            <a:r>
              <a:rPr i="1" lang="en-US" sz="2000">
                <a:latin typeface="Arial"/>
                <a:ea typeface="Arial"/>
                <a:cs typeface="Arial"/>
                <a:sym typeface="Arial"/>
              </a:rPr>
              <a:t>… and </a:t>
            </a:r>
            <a:r>
              <a:rPr i="1" lang="en-US" sz="2000" u="sng">
                <a:latin typeface="Arial"/>
                <a:ea typeface="Arial"/>
                <a:cs typeface="Arial"/>
                <a:sym typeface="Arial"/>
              </a:rPr>
              <a:t>slow!</a:t>
            </a:r>
            <a:endParaRPr/>
          </a:p>
          <a:p>
            <a:pPr indent="-241300" lvl="0" marL="342900" rtl="0" algn="l">
              <a:lnSpc>
                <a:spcPct val="100000"/>
              </a:lnSpc>
              <a:spcBef>
                <a:spcPts val="320"/>
              </a:spcBef>
              <a:spcAft>
                <a:spcPts val="0"/>
              </a:spcAft>
              <a:buClr>
                <a:schemeClr val="dk1"/>
              </a:buClr>
              <a:buSzPts val="1600"/>
              <a:buNone/>
            </a:pPr>
            <a:r>
              <a:t/>
            </a:r>
            <a:endParaRPr sz="1600">
              <a:latin typeface="Arial"/>
              <a:ea typeface="Arial"/>
              <a:cs typeface="Arial"/>
              <a:sym typeface="Arial"/>
            </a:endParaRPr>
          </a:p>
          <a:p>
            <a:pPr indent="-215900" lvl="0" marL="342900" rtl="0" algn="l">
              <a:lnSpc>
                <a:spcPct val="100000"/>
              </a:lnSpc>
              <a:spcBef>
                <a:spcPts val="400"/>
              </a:spcBef>
              <a:spcAft>
                <a:spcPts val="0"/>
              </a:spcAft>
              <a:buClr>
                <a:schemeClr val="dk1"/>
              </a:buClr>
              <a:buSzPts val="2000"/>
              <a:buNone/>
            </a:pPr>
            <a:r>
              <a:t/>
            </a:r>
            <a:endParaRPr i="1" sz="2000">
              <a:latin typeface="Arial"/>
              <a:ea typeface="Arial"/>
              <a:cs typeface="Arial"/>
              <a:sym typeface="Arial"/>
            </a:endParaRPr>
          </a:p>
        </p:txBody>
      </p:sp>
      <p:pic>
        <p:nvPicPr>
          <p:cNvPr descr="A picture containing person, ground, outdoor, arthropod&#10;&#10;Description automatically generated" id="730" name="Google Shape;730;p80"/>
          <p:cNvPicPr preferRelativeResize="0"/>
          <p:nvPr/>
        </p:nvPicPr>
        <p:blipFill rotWithShape="1">
          <a:blip r:embed="rId4">
            <a:alphaModFix/>
          </a:blip>
          <a:srcRect b="12149" l="5868" r="13869" t="14839"/>
          <a:stretch/>
        </p:blipFill>
        <p:spPr>
          <a:xfrm>
            <a:off x="8616135" y="761127"/>
            <a:ext cx="3171437" cy="1402421"/>
          </a:xfrm>
          <a:prstGeom prst="rect">
            <a:avLst/>
          </a:prstGeom>
          <a:noFill/>
          <a:ln>
            <a:noFill/>
          </a:ln>
        </p:spPr>
      </p:pic>
      <p:pic>
        <p:nvPicPr>
          <p:cNvPr descr="A picture containing indoor, chocolate, piece, slice&#10;&#10;Description automatically generated" id="731" name="Google Shape;731;p80"/>
          <p:cNvPicPr preferRelativeResize="0"/>
          <p:nvPr/>
        </p:nvPicPr>
        <p:blipFill rotWithShape="1">
          <a:blip r:embed="rId5">
            <a:alphaModFix/>
          </a:blip>
          <a:srcRect b="21214" l="11043" r="16502" t="0"/>
          <a:stretch/>
        </p:blipFill>
        <p:spPr>
          <a:xfrm rot="5400000">
            <a:off x="8526889" y="3312068"/>
            <a:ext cx="4266228" cy="2255138"/>
          </a:xfrm>
          <a:prstGeom prst="rect">
            <a:avLst/>
          </a:prstGeom>
          <a:noFill/>
          <a:ln>
            <a:noFill/>
          </a:ln>
        </p:spPr>
      </p:pic>
      <p:pic>
        <p:nvPicPr>
          <p:cNvPr descr="TELONE II, Kenya, Nairobi | Shambaza" id="732" name="Google Shape;732;p80"/>
          <p:cNvPicPr preferRelativeResize="0"/>
          <p:nvPr/>
        </p:nvPicPr>
        <p:blipFill rotWithShape="1">
          <a:blip r:embed="rId6">
            <a:alphaModFix/>
          </a:blip>
          <a:srcRect b="15992" l="18142" r="21718" t="11422"/>
          <a:stretch/>
        </p:blipFill>
        <p:spPr>
          <a:xfrm>
            <a:off x="3004786" y="4358182"/>
            <a:ext cx="908570" cy="615852"/>
          </a:xfrm>
          <a:prstGeom prst="rect">
            <a:avLst/>
          </a:prstGeom>
          <a:noFill/>
          <a:ln>
            <a:noFill/>
          </a:ln>
        </p:spPr>
      </p:pic>
      <p:pic>
        <p:nvPicPr>
          <p:cNvPr descr="Velum Prime for Nematodes Control" id="733" name="Google Shape;733;p80"/>
          <p:cNvPicPr preferRelativeResize="0"/>
          <p:nvPr/>
        </p:nvPicPr>
        <p:blipFill rotWithShape="1">
          <a:blip r:embed="rId7">
            <a:alphaModFix/>
          </a:blip>
          <a:srcRect b="0" l="0" r="0" t="0"/>
          <a:stretch/>
        </p:blipFill>
        <p:spPr>
          <a:xfrm>
            <a:off x="4181994" y="4398532"/>
            <a:ext cx="616075" cy="616075"/>
          </a:xfrm>
          <a:prstGeom prst="rect">
            <a:avLst/>
          </a:prstGeom>
          <a:noFill/>
          <a:ln>
            <a:noFill/>
          </a:ln>
        </p:spPr>
      </p:pic>
      <p:pic>
        <p:nvPicPr>
          <p:cNvPr id="734" name="Google Shape;734;p80"/>
          <p:cNvPicPr preferRelativeResize="0"/>
          <p:nvPr/>
        </p:nvPicPr>
        <p:blipFill rotWithShape="1">
          <a:blip r:embed="rId8">
            <a:alphaModFix/>
          </a:blip>
          <a:srcRect b="0" l="0" r="0" t="0"/>
          <a:stretch/>
        </p:blipFill>
        <p:spPr>
          <a:xfrm>
            <a:off x="1714025" y="4398532"/>
            <a:ext cx="1197834" cy="512074"/>
          </a:xfrm>
          <a:prstGeom prst="rect">
            <a:avLst/>
          </a:prstGeom>
          <a:noFill/>
          <a:ln>
            <a:noFill/>
          </a:ln>
        </p:spPr>
      </p:pic>
      <p:pic>
        <p:nvPicPr>
          <p:cNvPr id="735" name="Google Shape;735;p80"/>
          <p:cNvPicPr preferRelativeResize="0"/>
          <p:nvPr/>
        </p:nvPicPr>
        <p:blipFill rotWithShape="1">
          <a:blip r:embed="rId9">
            <a:alphaModFix/>
          </a:blip>
          <a:srcRect b="0" l="0" r="0" t="0"/>
          <a:stretch/>
        </p:blipFill>
        <p:spPr>
          <a:xfrm>
            <a:off x="601152" y="4358083"/>
            <a:ext cx="963840" cy="539751"/>
          </a:xfrm>
          <a:prstGeom prst="rect">
            <a:avLst/>
          </a:prstGeom>
          <a:noFill/>
          <a:ln>
            <a:noFill/>
          </a:ln>
        </p:spPr>
      </p:pic>
      <p:pic>
        <p:nvPicPr>
          <p:cNvPr descr="Brandon Parker - Extension Agent, Agriculture - Commercial Horticulture" id="736" name="Google Shape;736;p80"/>
          <p:cNvPicPr preferRelativeResize="0"/>
          <p:nvPr/>
        </p:nvPicPr>
        <p:blipFill rotWithShape="1">
          <a:blip r:embed="rId10">
            <a:alphaModFix/>
          </a:blip>
          <a:srcRect b="21979" l="0" r="0" t="0"/>
          <a:stretch/>
        </p:blipFill>
        <p:spPr>
          <a:xfrm>
            <a:off x="7349251" y="608544"/>
            <a:ext cx="1117042" cy="1307290"/>
          </a:xfrm>
          <a:prstGeom prst="rect">
            <a:avLst/>
          </a:prstGeom>
          <a:noFill/>
          <a:ln>
            <a:noFill/>
          </a:ln>
        </p:spPr>
      </p:pic>
      <p:pic>
        <p:nvPicPr>
          <p:cNvPr descr="Tips for Starting Your Sweet Potato Slips | From Johnny&amp;#39;s Trialing Team" id="737" name="Google Shape;737;p80"/>
          <p:cNvPicPr preferRelativeResize="0"/>
          <p:nvPr/>
        </p:nvPicPr>
        <p:blipFill rotWithShape="1">
          <a:blip r:embed="rId11">
            <a:alphaModFix/>
          </a:blip>
          <a:srcRect b="0" l="2867" r="3923" t="0"/>
          <a:stretch/>
        </p:blipFill>
        <p:spPr>
          <a:xfrm rot="5400000">
            <a:off x="6873991" y="4140029"/>
            <a:ext cx="3396368" cy="14690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81"/>
          <p:cNvSpPr txBox="1"/>
          <p:nvPr>
            <p:ph type="title"/>
          </p:nvPr>
        </p:nvSpPr>
        <p:spPr>
          <a:xfrm>
            <a:off x="609600" y="285119"/>
            <a:ext cx="10972800"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Additive allelic effects</a:t>
            </a:r>
            <a:endParaRPr/>
          </a:p>
        </p:txBody>
      </p:sp>
      <p:sp>
        <p:nvSpPr>
          <p:cNvPr id="743" name="Google Shape;743;p81"/>
          <p:cNvSpPr txBox="1"/>
          <p:nvPr/>
        </p:nvSpPr>
        <p:spPr>
          <a:xfrm>
            <a:off x="430306" y="4684297"/>
            <a:ext cx="6418800" cy="190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‘Beauregard’</a:t>
            </a:r>
            <a:r>
              <a:rPr b="0" i="0" lang="en-US" sz="1800" u="none" cap="none" strike="noStrike">
                <a:solidFill>
                  <a:schemeClr val="dk1"/>
                </a:solidFill>
                <a:latin typeface="Calibri"/>
                <a:ea typeface="Calibri"/>
                <a:cs typeface="Calibri"/>
                <a:sym typeface="Calibri"/>
              </a:rPr>
              <a:t> contributed little to variation for resistance at peak 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‘Tanzania’ </a:t>
            </a:r>
            <a:r>
              <a:rPr b="0" i="0" lang="en-US" sz="1800" u="none" cap="none" strike="noStrike">
                <a:solidFill>
                  <a:schemeClr val="dk1"/>
                </a:solidFill>
                <a:latin typeface="Calibri"/>
                <a:ea typeface="Calibri"/>
                <a:cs typeface="Calibri"/>
                <a:sym typeface="Calibri"/>
              </a:rPr>
              <a:t>allele </a:t>
            </a:r>
            <a:r>
              <a:rPr b="0" i="1" lang="en-US" sz="1800" u="none" cap="none" strike="noStrike">
                <a:solidFill>
                  <a:schemeClr val="dk1"/>
                </a:solidFill>
                <a:latin typeface="Calibri"/>
                <a:ea typeface="Calibri"/>
                <a:cs typeface="Calibri"/>
                <a:sym typeface="Calibri"/>
              </a:rPr>
              <a:t>h </a:t>
            </a:r>
            <a:r>
              <a:rPr b="0" i="0" lang="en-US" sz="1800" u="none" cap="none" strike="noStrike">
                <a:solidFill>
                  <a:schemeClr val="dk1"/>
                </a:solidFill>
                <a:latin typeface="Calibri"/>
                <a:ea typeface="Calibri"/>
                <a:cs typeface="Calibri"/>
                <a:sym typeface="Calibri"/>
              </a:rPr>
              <a:t>causes phenotypic deviation from population means for all three resistance traits measured.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TB progenies with </a:t>
            </a:r>
            <a:r>
              <a:rPr b="1" i="1" lang="en-US" sz="1800" u="none" cap="none" strike="noStrike">
                <a:solidFill>
                  <a:schemeClr val="dk1"/>
                </a:solidFill>
                <a:latin typeface="Calibri"/>
                <a:ea typeface="Calibri"/>
                <a:cs typeface="Calibri"/>
                <a:sym typeface="Calibri"/>
              </a:rPr>
              <a:t>h</a:t>
            </a:r>
            <a:r>
              <a:rPr b="1" i="0" lang="en-US" sz="1800" u="none" cap="none" strike="noStrike">
                <a:solidFill>
                  <a:schemeClr val="dk1"/>
                </a:solidFill>
                <a:latin typeface="Calibri"/>
                <a:ea typeface="Calibri"/>
                <a:cs typeface="Calibri"/>
                <a:sym typeface="Calibri"/>
              </a:rPr>
              <a:t> are likely to be resistant to </a:t>
            </a:r>
            <a:r>
              <a:rPr b="1" i="1" lang="en-US" sz="1800" u="none" cap="none" strike="noStrike">
                <a:solidFill>
                  <a:schemeClr val="dk1"/>
                </a:solidFill>
                <a:latin typeface="Calibri"/>
                <a:ea typeface="Calibri"/>
                <a:cs typeface="Calibri"/>
                <a:sym typeface="Calibri"/>
              </a:rPr>
              <a:t>M. enterolobii</a:t>
            </a:r>
            <a:endParaRPr b="1" i="0" sz="1800" u="none" cap="none" strike="noStrike">
              <a:solidFill>
                <a:schemeClr val="dk1"/>
              </a:solidFill>
              <a:latin typeface="Calibri"/>
              <a:ea typeface="Calibri"/>
              <a:cs typeface="Calibri"/>
              <a:sym typeface="Calibri"/>
            </a:endParaRPr>
          </a:p>
        </p:txBody>
      </p:sp>
      <p:grpSp>
        <p:nvGrpSpPr>
          <p:cNvPr id="744" name="Google Shape;744;p81"/>
          <p:cNvGrpSpPr/>
          <p:nvPr/>
        </p:nvGrpSpPr>
        <p:grpSpPr>
          <a:xfrm>
            <a:off x="2162855" y="1262207"/>
            <a:ext cx="7489122" cy="3265808"/>
            <a:chOff x="869591" y="1895851"/>
            <a:chExt cx="7489122" cy="3265808"/>
          </a:xfrm>
        </p:grpSpPr>
        <p:pic>
          <p:nvPicPr>
            <p:cNvPr descr="Chart&#10;&#10;Description automatically generated" id="745" name="Google Shape;745;p81"/>
            <p:cNvPicPr preferRelativeResize="0"/>
            <p:nvPr/>
          </p:nvPicPr>
          <p:blipFill rotWithShape="1">
            <a:blip r:embed="rId3">
              <a:alphaModFix/>
            </a:blip>
            <a:srcRect b="0" l="0" r="24540" t="0"/>
            <a:stretch/>
          </p:blipFill>
          <p:spPr>
            <a:xfrm>
              <a:off x="869591" y="1895851"/>
              <a:ext cx="7404818" cy="3265808"/>
            </a:xfrm>
            <a:prstGeom prst="rect">
              <a:avLst/>
            </a:prstGeom>
            <a:noFill/>
            <a:ln>
              <a:noFill/>
            </a:ln>
          </p:spPr>
        </p:pic>
        <p:sp>
          <p:nvSpPr>
            <p:cNvPr id="746" name="Google Shape;746;p81"/>
            <p:cNvSpPr txBox="1"/>
            <p:nvPr/>
          </p:nvSpPr>
          <p:spPr>
            <a:xfrm>
              <a:off x="1347298" y="4661422"/>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‘Beauregard’ </a:t>
              </a:r>
              <a:endParaRPr b="0" i="0" sz="1400" u="none" cap="none" strike="noStrike">
                <a:solidFill>
                  <a:srgbClr val="000000"/>
                </a:solidFill>
                <a:latin typeface="Arial"/>
                <a:ea typeface="Arial"/>
                <a:cs typeface="Arial"/>
                <a:sym typeface="Arial"/>
              </a:endParaRPr>
            </a:p>
          </p:txBody>
        </p:sp>
        <p:sp>
          <p:nvSpPr>
            <p:cNvPr id="747" name="Google Shape;747;p81"/>
            <p:cNvSpPr txBox="1"/>
            <p:nvPr/>
          </p:nvSpPr>
          <p:spPr>
            <a:xfrm>
              <a:off x="2444299" y="4661422"/>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‘Tanzania’</a:t>
              </a:r>
              <a:endParaRPr b="0" i="0" sz="1400" u="none" cap="none" strike="noStrike">
                <a:solidFill>
                  <a:srgbClr val="000000"/>
                </a:solidFill>
                <a:latin typeface="Arial"/>
                <a:ea typeface="Arial"/>
                <a:cs typeface="Arial"/>
                <a:sym typeface="Arial"/>
              </a:endParaRPr>
            </a:p>
          </p:txBody>
        </p:sp>
        <p:sp>
          <p:nvSpPr>
            <p:cNvPr id="748" name="Google Shape;748;p81"/>
            <p:cNvSpPr txBox="1"/>
            <p:nvPr/>
          </p:nvSpPr>
          <p:spPr>
            <a:xfrm>
              <a:off x="1114070" y="4856277"/>
              <a:ext cx="2214917"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   a     b    c    d    e    f         g    h    i     j     k     l</a:t>
              </a:r>
              <a:endParaRPr b="0" i="0" sz="1400" u="none" cap="none" strike="noStrike">
                <a:solidFill>
                  <a:srgbClr val="000000"/>
                </a:solidFill>
                <a:latin typeface="Arial"/>
                <a:ea typeface="Arial"/>
                <a:cs typeface="Arial"/>
                <a:sym typeface="Arial"/>
              </a:endParaRPr>
            </a:p>
          </p:txBody>
        </p:sp>
        <p:cxnSp>
          <p:nvCxnSpPr>
            <p:cNvPr id="749" name="Google Shape;749;p81"/>
            <p:cNvCxnSpPr/>
            <p:nvPr/>
          </p:nvCxnSpPr>
          <p:spPr>
            <a:xfrm>
              <a:off x="2231054" y="2271222"/>
              <a:ext cx="0" cy="2395013"/>
            </a:xfrm>
            <a:prstGeom prst="straightConnector1">
              <a:avLst/>
            </a:prstGeom>
            <a:noFill/>
            <a:ln cap="flat" cmpd="sng" w="9525">
              <a:solidFill>
                <a:schemeClr val="dk1"/>
              </a:solidFill>
              <a:prstDash val="solid"/>
              <a:round/>
              <a:headEnd len="sm" w="sm" type="none"/>
              <a:tailEnd len="sm" w="sm" type="none"/>
            </a:ln>
            <a:effectLst>
              <a:outerShdw blurRad="40000" rotWithShape="0" dir="5400000" dist="20000">
                <a:srgbClr val="000000">
                  <a:alpha val="37254"/>
                </a:srgbClr>
              </a:outerShdw>
            </a:effectLst>
          </p:spPr>
        </p:cxnSp>
        <p:sp>
          <p:nvSpPr>
            <p:cNvPr id="750" name="Google Shape;750;p81"/>
            <p:cNvSpPr txBox="1"/>
            <p:nvPr/>
          </p:nvSpPr>
          <p:spPr>
            <a:xfrm>
              <a:off x="3889407" y="4685510"/>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‘Beauregard’ </a:t>
              </a:r>
              <a:endParaRPr b="0" i="0" sz="1400" u="none" cap="none" strike="noStrike">
                <a:solidFill>
                  <a:srgbClr val="000000"/>
                </a:solidFill>
                <a:latin typeface="Arial"/>
                <a:ea typeface="Arial"/>
                <a:cs typeface="Arial"/>
                <a:sym typeface="Arial"/>
              </a:endParaRPr>
            </a:p>
          </p:txBody>
        </p:sp>
        <p:sp>
          <p:nvSpPr>
            <p:cNvPr id="751" name="Google Shape;751;p81"/>
            <p:cNvSpPr txBox="1"/>
            <p:nvPr/>
          </p:nvSpPr>
          <p:spPr>
            <a:xfrm>
              <a:off x="4986408" y="4685510"/>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‘Tanzania’</a:t>
              </a:r>
              <a:endParaRPr b="0" i="0" sz="1400" u="none" cap="none" strike="noStrike">
                <a:solidFill>
                  <a:srgbClr val="000000"/>
                </a:solidFill>
                <a:latin typeface="Arial"/>
                <a:ea typeface="Arial"/>
                <a:cs typeface="Arial"/>
                <a:sym typeface="Arial"/>
              </a:endParaRPr>
            </a:p>
          </p:txBody>
        </p:sp>
        <p:sp>
          <p:nvSpPr>
            <p:cNvPr id="752" name="Google Shape;752;p81"/>
            <p:cNvSpPr txBox="1"/>
            <p:nvPr/>
          </p:nvSpPr>
          <p:spPr>
            <a:xfrm>
              <a:off x="3656179" y="4880365"/>
              <a:ext cx="2214917"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    a    b    c    d    e   f        g    h    i     j     k    l</a:t>
              </a:r>
              <a:endParaRPr b="0" i="0" sz="1400" u="none" cap="none" strike="noStrike">
                <a:solidFill>
                  <a:srgbClr val="000000"/>
                </a:solidFill>
                <a:latin typeface="Arial"/>
                <a:ea typeface="Arial"/>
                <a:cs typeface="Arial"/>
                <a:sym typeface="Arial"/>
              </a:endParaRPr>
            </a:p>
          </p:txBody>
        </p:sp>
        <p:cxnSp>
          <p:nvCxnSpPr>
            <p:cNvPr id="753" name="Google Shape;753;p81"/>
            <p:cNvCxnSpPr/>
            <p:nvPr/>
          </p:nvCxnSpPr>
          <p:spPr>
            <a:xfrm>
              <a:off x="4773163" y="2295310"/>
              <a:ext cx="0" cy="2395013"/>
            </a:xfrm>
            <a:prstGeom prst="straightConnector1">
              <a:avLst/>
            </a:prstGeom>
            <a:noFill/>
            <a:ln cap="flat" cmpd="sng" w="9525">
              <a:solidFill>
                <a:schemeClr val="dk1"/>
              </a:solidFill>
              <a:prstDash val="solid"/>
              <a:round/>
              <a:headEnd len="sm" w="sm" type="none"/>
              <a:tailEnd len="sm" w="sm" type="none"/>
            </a:ln>
            <a:effectLst>
              <a:outerShdw blurRad="40000" rotWithShape="0" dir="5400000" dist="20000">
                <a:srgbClr val="000000">
                  <a:alpha val="37254"/>
                </a:srgbClr>
              </a:outerShdw>
            </a:effectLst>
          </p:spPr>
        </p:cxnSp>
        <p:sp>
          <p:nvSpPr>
            <p:cNvPr id="754" name="Google Shape;754;p81"/>
            <p:cNvSpPr txBox="1"/>
            <p:nvPr/>
          </p:nvSpPr>
          <p:spPr>
            <a:xfrm>
              <a:off x="6377024" y="4690323"/>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‘Beauregard’ </a:t>
              </a:r>
              <a:endParaRPr b="0" i="0" sz="1400" u="none" cap="none" strike="noStrike">
                <a:solidFill>
                  <a:srgbClr val="000000"/>
                </a:solidFill>
                <a:latin typeface="Arial"/>
                <a:ea typeface="Arial"/>
                <a:cs typeface="Arial"/>
                <a:sym typeface="Arial"/>
              </a:endParaRPr>
            </a:p>
          </p:txBody>
        </p:sp>
        <p:sp>
          <p:nvSpPr>
            <p:cNvPr id="755" name="Google Shape;755;p81"/>
            <p:cNvSpPr txBox="1"/>
            <p:nvPr/>
          </p:nvSpPr>
          <p:spPr>
            <a:xfrm>
              <a:off x="7474025" y="4690323"/>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‘Tanzania’</a:t>
              </a:r>
              <a:endParaRPr b="0" i="0" sz="1400" u="none" cap="none" strike="noStrike">
                <a:solidFill>
                  <a:srgbClr val="000000"/>
                </a:solidFill>
                <a:latin typeface="Arial"/>
                <a:ea typeface="Arial"/>
                <a:cs typeface="Arial"/>
                <a:sym typeface="Arial"/>
              </a:endParaRPr>
            </a:p>
          </p:txBody>
        </p:sp>
        <p:sp>
          <p:nvSpPr>
            <p:cNvPr id="756" name="Google Shape;756;p81"/>
            <p:cNvSpPr txBox="1"/>
            <p:nvPr/>
          </p:nvSpPr>
          <p:spPr>
            <a:xfrm>
              <a:off x="6143796" y="4885178"/>
              <a:ext cx="2214917"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    a   b    c    d    e   f        g    h    i     j    k    l</a:t>
              </a:r>
              <a:endParaRPr b="0" i="0" sz="1400" u="none" cap="none" strike="noStrike">
                <a:solidFill>
                  <a:srgbClr val="000000"/>
                </a:solidFill>
                <a:latin typeface="Arial"/>
                <a:ea typeface="Arial"/>
                <a:cs typeface="Arial"/>
                <a:sym typeface="Arial"/>
              </a:endParaRPr>
            </a:p>
          </p:txBody>
        </p:sp>
        <p:cxnSp>
          <p:nvCxnSpPr>
            <p:cNvPr id="757" name="Google Shape;757;p81"/>
            <p:cNvCxnSpPr/>
            <p:nvPr/>
          </p:nvCxnSpPr>
          <p:spPr>
            <a:xfrm>
              <a:off x="7260780" y="2300123"/>
              <a:ext cx="0" cy="2395013"/>
            </a:xfrm>
            <a:prstGeom prst="straightConnector1">
              <a:avLst/>
            </a:prstGeom>
            <a:noFill/>
            <a:ln cap="flat" cmpd="sng" w="9525">
              <a:solidFill>
                <a:schemeClr val="dk1"/>
              </a:solidFill>
              <a:prstDash val="solid"/>
              <a:round/>
              <a:headEnd len="sm" w="sm" type="none"/>
              <a:tailEnd len="sm" w="sm" type="none"/>
            </a:ln>
            <a:effectLst>
              <a:outerShdw blurRad="40000" rotWithShape="0" dir="5400000" dist="20000">
                <a:srgbClr val="000000">
                  <a:alpha val="37254"/>
                </a:srgbClr>
              </a:outerShdw>
            </a:effectLst>
          </p:spPr>
        </p:cxnSp>
      </p:grpSp>
      <p:graphicFrame>
        <p:nvGraphicFramePr>
          <p:cNvPr id="758" name="Google Shape;758;p81"/>
          <p:cNvGraphicFramePr/>
          <p:nvPr/>
        </p:nvGraphicFramePr>
        <p:xfrm>
          <a:off x="7064432" y="4864275"/>
          <a:ext cx="3000000" cy="3000000"/>
        </p:xfrm>
        <a:graphic>
          <a:graphicData uri="http://schemas.openxmlformats.org/drawingml/2006/table">
            <a:tbl>
              <a:tblPr bandRow="1" firstRow="1">
                <a:noFill/>
                <a:tableStyleId>{242B0D23-8F95-4D85-BAF3-90D5FE4C5B17}</a:tableStyleId>
              </a:tblPr>
              <a:tblGrid>
                <a:gridCol w="790425"/>
                <a:gridCol w="1070050"/>
                <a:gridCol w="1260325"/>
                <a:gridCol w="1085475"/>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Trait</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latin typeface="Calibri"/>
                          <a:ea typeface="Calibri"/>
                          <a:cs typeface="Calibri"/>
                          <a:sym typeface="Calibri"/>
                        </a:rPr>
                        <a:t>Population Mean (μ)</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Additive Effect of allele </a:t>
                      </a:r>
                      <a:r>
                        <a:rPr i="1" lang="en-US" sz="1400" u="none" cap="none" strike="noStrike"/>
                        <a:t>h</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Difference</a:t>
                      </a:r>
                      <a:endParaRPr sz="1400" u="none" cap="none" strike="noStrike"/>
                    </a:p>
                  </a:txBody>
                  <a:tcPr marT="45725" marB="45725" marR="91450" marL="91450" anchor="ct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RF</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6.06</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-5.53</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0.53</a:t>
                      </a:r>
                      <a:endParaRPr sz="1400" u="none" cap="none" strike="noStrike"/>
                    </a:p>
                  </a:txBody>
                  <a:tcPr marT="45725" marB="45725" marR="91450" marL="91450" anchor="ct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Galls</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3.96%</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-3.49%</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0.47%</a:t>
                      </a:r>
                      <a:endParaRPr sz="1400" u="none" cap="none" strike="noStrike"/>
                    </a:p>
                  </a:txBody>
                  <a:tcPr marT="45725" marB="45725" marR="91450" marL="91450" anchor="ctr"/>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Eggs/g. Root</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1,767 eggs</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-1,593 eggs</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174 eggs</a:t>
                      </a:r>
                      <a:endParaRPr sz="1400" u="none" cap="none" strike="noStrike"/>
                    </a:p>
                  </a:txBody>
                  <a:tcPr marT="45725" marB="45725" marR="91450" marL="91450" anchor="ctr"/>
                </a:tc>
              </a:tr>
            </a:tbl>
          </a:graphicData>
        </a:graphic>
      </p:graphicFrame>
      <p:sp>
        <p:nvSpPr>
          <p:cNvPr id="759" name="Google Shape;759;p81"/>
          <p:cNvSpPr txBox="1"/>
          <p:nvPr/>
        </p:nvSpPr>
        <p:spPr>
          <a:xfrm>
            <a:off x="3124023" y="4451198"/>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Calibri"/>
                <a:ea typeface="Calibri"/>
                <a:cs typeface="Calibri"/>
                <a:sym typeface="Calibri"/>
              </a:rPr>
              <a:t>Alleles</a:t>
            </a:r>
            <a:endParaRPr b="0" i="0" sz="1400" u="none" cap="none" strike="noStrike">
              <a:solidFill>
                <a:srgbClr val="000000"/>
              </a:solidFill>
              <a:latin typeface="Arial"/>
              <a:ea typeface="Arial"/>
              <a:cs typeface="Arial"/>
              <a:sym typeface="Arial"/>
            </a:endParaRPr>
          </a:p>
        </p:txBody>
      </p:sp>
      <p:sp>
        <p:nvSpPr>
          <p:cNvPr id="760" name="Google Shape;760;p81"/>
          <p:cNvSpPr txBox="1"/>
          <p:nvPr/>
        </p:nvSpPr>
        <p:spPr>
          <a:xfrm>
            <a:off x="5656606" y="4453465"/>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Calibri"/>
                <a:ea typeface="Calibri"/>
                <a:cs typeface="Calibri"/>
                <a:sym typeface="Calibri"/>
              </a:rPr>
              <a:t>Alleles</a:t>
            </a:r>
            <a:endParaRPr b="0" i="0" sz="1400" u="none" cap="none" strike="noStrike">
              <a:solidFill>
                <a:srgbClr val="000000"/>
              </a:solidFill>
              <a:latin typeface="Arial"/>
              <a:ea typeface="Arial"/>
              <a:cs typeface="Arial"/>
              <a:sym typeface="Arial"/>
            </a:endParaRPr>
          </a:p>
        </p:txBody>
      </p:sp>
      <p:sp>
        <p:nvSpPr>
          <p:cNvPr id="761" name="Google Shape;761;p81"/>
          <p:cNvSpPr txBox="1"/>
          <p:nvPr/>
        </p:nvSpPr>
        <p:spPr>
          <a:xfrm>
            <a:off x="8144223" y="4467526"/>
            <a:ext cx="800590"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Calibri"/>
                <a:ea typeface="Calibri"/>
                <a:cs typeface="Calibri"/>
                <a:sym typeface="Calibri"/>
              </a:rPr>
              <a:t>Alleles</a:t>
            </a:r>
            <a:endParaRPr b="0" i="0" sz="1400" u="none" cap="none" strike="noStrike">
              <a:solidFill>
                <a:srgbClr val="000000"/>
              </a:solidFill>
              <a:latin typeface="Arial"/>
              <a:ea typeface="Arial"/>
              <a:cs typeface="Arial"/>
              <a:sym typeface="Arial"/>
            </a:endParaRPr>
          </a:p>
        </p:txBody>
      </p:sp>
      <p:sp>
        <p:nvSpPr>
          <p:cNvPr id="762" name="Google Shape;762;p81"/>
          <p:cNvSpPr txBox="1"/>
          <p:nvPr/>
        </p:nvSpPr>
        <p:spPr>
          <a:xfrm>
            <a:off x="11182381" y="5220817"/>
            <a:ext cx="44224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B050"/>
                </a:solidFill>
                <a:latin typeface="Arial"/>
                <a:ea typeface="Arial"/>
                <a:cs typeface="Arial"/>
                <a:sym typeface="Arial"/>
              </a:rPr>
              <a:t>✓</a:t>
            </a:r>
            <a:endParaRPr b="0" i="0" sz="3200" u="none" cap="none" strike="noStrike">
              <a:solidFill>
                <a:srgbClr val="00B050"/>
              </a:solidFill>
              <a:latin typeface="Calibri"/>
              <a:ea typeface="Calibri"/>
              <a:cs typeface="Calibri"/>
              <a:sym typeface="Calibri"/>
            </a:endParaRPr>
          </a:p>
        </p:txBody>
      </p:sp>
      <p:sp>
        <p:nvSpPr>
          <p:cNvPr id="763" name="Google Shape;763;p81"/>
          <p:cNvSpPr txBox="1"/>
          <p:nvPr/>
        </p:nvSpPr>
        <p:spPr>
          <a:xfrm>
            <a:off x="11182380" y="5629729"/>
            <a:ext cx="44224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B050"/>
                </a:solidFill>
                <a:latin typeface="Arial"/>
                <a:ea typeface="Arial"/>
                <a:cs typeface="Arial"/>
                <a:sym typeface="Arial"/>
              </a:rPr>
              <a:t>✓</a:t>
            </a:r>
            <a:endParaRPr b="0" i="0" sz="3200" u="none" cap="none" strike="noStrike">
              <a:solidFill>
                <a:srgbClr val="00B050"/>
              </a:solidFill>
              <a:latin typeface="Calibri"/>
              <a:ea typeface="Calibri"/>
              <a:cs typeface="Calibri"/>
              <a:sym typeface="Calibri"/>
            </a:endParaRPr>
          </a:p>
        </p:txBody>
      </p:sp>
      <p:sp>
        <p:nvSpPr>
          <p:cNvPr id="764" name="Google Shape;764;p81"/>
          <p:cNvSpPr txBox="1"/>
          <p:nvPr/>
        </p:nvSpPr>
        <p:spPr>
          <a:xfrm>
            <a:off x="11182381" y="6038514"/>
            <a:ext cx="44224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B050"/>
                </a:solidFill>
                <a:latin typeface="Arial"/>
                <a:ea typeface="Arial"/>
                <a:cs typeface="Arial"/>
                <a:sym typeface="Arial"/>
              </a:rPr>
              <a:t>✓</a:t>
            </a:r>
            <a:endParaRPr b="0" i="0" sz="3200" u="none" cap="none" strike="noStrike">
              <a:solidFill>
                <a:srgbClr val="00B05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82"/>
          <p:cNvSpPr txBox="1"/>
          <p:nvPr>
            <p:ph type="title"/>
          </p:nvPr>
        </p:nvSpPr>
        <p:spPr>
          <a:xfrm>
            <a:off x="1524000" y="425136"/>
            <a:ext cx="6123944" cy="10683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t>Identifying SNPs within QTL for </a:t>
            </a:r>
            <a:br>
              <a:rPr lang="en-US" sz="2800"/>
            </a:br>
            <a:r>
              <a:rPr i="1" lang="en-US" sz="2800"/>
              <a:t>M. enterolobii </a:t>
            </a:r>
            <a:r>
              <a:rPr lang="en-US" sz="2800"/>
              <a:t>and </a:t>
            </a:r>
            <a:r>
              <a:rPr i="1" lang="en-US" sz="2800"/>
              <a:t>M. incognita</a:t>
            </a:r>
            <a:endParaRPr sz="2800"/>
          </a:p>
        </p:txBody>
      </p:sp>
      <p:sp>
        <p:nvSpPr>
          <p:cNvPr id="770" name="Google Shape;770;p82"/>
          <p:cNvSpPr txBox="1"/>
          <p:nvPr>
            <p:ph idx="1" type="body"/>
          </p:nvPr>
        </p:nvSpPr>
        <p:spPr>
          <a:xfrm>
            <a:off x="283198" y="1564382"/>
            <a:ext cx="5716117" cy="477265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sz="1800" u="sng"/>
              <a:t>Trimming and filtering pipeline</a:t>
            </a:r>
            <a:endParaRPr/>
          </a:p>
          <a:p>
            <a:pPr indent="0" lvl="0" marL="0" rtl="0" algn="l">
              <a:lnSpc>
                <a:spcPct val="100000"/>
              </a:lnSpc>
              <a:spcBef>
                <a:spcPts val="280"/>
              </a:spcBef>
              <a:spcAft>
                <a:spcPts val="0"/>
              </a:spcAft>
              <a:buClr>
                <a:schemeClr val="dk1"/>
              </a:buClr>
              <a:buSzPts val="1400"/>
              <a:buNone/>
            </a:pPr>
            <a:r>
              <a:rPr lang="en-US" sz="1400"/>
              <a:t>‘Beauregard’ whole genome shotgun reads</a:t>
            </a:r>
            <a:endParaRPr/>
          </a:p>
          <a:p>
            <a:pPr indent="0" lvl="0" marL="0" rtl="0" algn="l">
              <a:lnSpc>
                <a:spcPct val="100000"/>
              </a:lnSpc>
              <a:spcBef>
                <a:spcPts val="280"/>
              </a:spcBef>
              <a:spcAft>
                <a:spcPts val="0"/>
              </a:spcAft>
              <a:buClr>
                <a:schemeClr val="dk1"/>
              </a:buClr>
              <a:buSzPts val="1400"/>
              <a:buNone/>
            </a:pPr>
            <a:r>
              <a:rPr lang="en-US" sz="1400"/>
              <a:t>	</a:t>
            </a:r>
            <a:r>
              <a:rPr lang="en-US" sz="1200"/>
              <a:t>Reads were trimmed using Cutadapt </a:t>
            </a:r>
            <a:endParaRPr sz="1050"/>
          </a:p>
          <a:p>
            <a:pPr indent="0" lvl="0" marL="0" rtl="0" algn="l">
              <a:lnSpc>
                <a:spcPct val="100000"/>
              </a:lnSpc>
              <a:spcBef>
                <a:spcPts val="240"/>
              </a:spcBef>
              <a:spcAft>
                <a:spcPts val="0"/>
              </a:spcAft>
              <a:buClr>
                <a:schemeClr val="dk1"/>
              </a:buClr>
              <a:buSzPts val="1200"/>
              <a:buNone/>
            </a:pPr>
            <a:r>
              <a:rPr lang="en-US" sz="1200"/>
              <a:t>	Reads aligned with </a:t>
            </a:r>
            <a:r>
              <a:rPr i="1" lang="en-US" sz="1200"/>
              <a:t>I. trifida </a:t>
            </a:r>
            <a:r>
              <a:rPr lang="en-US" sz="1200"/>
              <a:t>using BWA-MEM</a:t>
            </a:r>
            <a:endParaRPr/>
          </a:p>
          <a:p>
            <a:pPr indent="0" lvl="0" marL="0" rtl="0" algn="l">
              <a:lnSpc>
                <a:spcPct val="100000"/>
              </a:lnSpc>
              <a:spcBef>
                <a:spcPts val="240"/>
              </a:spcBef>
              <a:spcAft>
                <a:spcPts val="0"/>
              </a:spcAft>
              <a:buClr>
                <a:schemeClr val="dk1"/>
              </a:buClr>
              <a:buSzPts val="1200"/>
              <a:buNone/>
            </a:pPr>
            <a:r>
              <a:rPr lang="en-US" sz="1200"/>
              <a:t>	SAMtools to sort BAM files </a:t>
            </a:r>
            <a:endParaRPr sz="1050"/>
          </a:p>
          <a:p>
            <a:pPr indent="0" lvl="0" marL="0" rtl="0" algn="l">
              <a:lnSpc>
                <a:spcPct val="100000"/>
              </a:lnSpc>
              <a:spcBef>
                <a:spcPts val="240"/>
              </a:spcBef>
              <a:spcAft>
                <a:spcPts val="0"/>
              </a:spcAft>
              <a:buClr>
                <a:schemeClr val="dk1"/>
              </a:buClr>
              <a:buSzPts val="1200"/>
              <a:buNone/>
            </a:pPr>
            <a:r>
              <a:rPr lang="en-US" sz="1200"/>
              <a:t>	Duplicates reads marked using biobambam </a:t>
            </a:r>
            <a:endParaRPr sz="1050"/>
          </a:p>
          <a:p>
            <a:pPr indent="0" lvl="0" marL="0" rtl="0" algn="l">
              <a:lnSpc>
                <a:spcPct val="100000"/>
              </a:lnSpc>
              <a:spcBef>
                <a:spcPts val="280"/>
              </a:spcBef>
              <a:spcAft>
                <a:spcPts val="0"/>
              </a:spcAft>
              <a:buClr>
                <a:schemeClr val="dk1"/>
              </a:buClr>
              <a:buSzPts val="1400"/>
              <a:buNone/>
            </a:pPr>
            <a:r>
              <a:rPr lang="en-US" sz="1400"/>
              <a:t>‘Tanzania’ 10X Genomics Chromium reads</a:t>
            </a:r>
            <a:endParaRPr/>
          </a:p>
          <a:p>
            <a:pPr indent="0" lvl="0" marL="0" rtl="0" algn="l">
              <a:lnSpc>
                <a:spcPct val="100000"/>
              </a:lnSpc>
              <a:spcBef>
                <a:spcPts val="280"/>
              </a:spcBef>
              <a:spcAft>
                <a:spcPts val="0"/>
              </a:spcAft>
              <a:buClr>
                <a:schemeClr val="dk1"/>
              </a:buClr>
              <a:buSzPts val="1400"/>
              <a:buNone/>
            </a:pPr>
            <a:r>
              <a:rPr lang="en-US" sz="1400"/>
              <a:t>	</a:t>
            </a:r>
            <a:r>
              <a:rPr lang="en-US" sz="1200"/>
              <a:t>Proprietary LongRanger pipeline	</a:t>
            </a:r>
            <a:endParaRPr/>
          </a:p>
          <a:p>
            <a:pPr indent="0" lvl="0" marL="0" rtl="0" algn="l">
              <a:lnSpc>
                <a:spcPct val="100000"/>
              </a:lnSpc>
              <a:spcBef>
                <a:spcPts val="240"/>
              </a:spcBef>
              <a:spcAft>
                <a:spcPts val="0"/>
              </a:spcAft>
              <a:buClr>
                <a:schemeClr val="dk1"/>
              </a:buClr>
              <a:buSzPts val="1200"/>
              <a:buNone/>
            </a:pPr>
            <a:r>
              <a:rPr lang="en-US" sz="1200"/>
              <a:t>	Duplicates marked using biobambam </a:t>
            </a:r>
            <a:endParaRPr sz="1400"/>
          </a:p>
          <a:p>
            <a:pPr indent="0" lvl="0" marL="0" rtl="0" algn="l">
              <a:lnSpc>
                <a:spcPct val="100000"/>
              </a:lnSpc>
              <a:spcBef>
                <a:spcPts val="360"/>
              </a:spcBef>
              <a:spcAft>
                <a:spcPts val="0"/>
              </a:spcAft>
              <a:buClr>
                <a:schemeClr val="dk1"/>
              </a:buClr>
              <a:buSzPts val="1800"/>
              <a:buNone/>
            </a:pPr>
            <a:r>
              <a:rPr lang="en-US" sz="1800" u="sng"/>
              <a:t>Variant Calling</a:t>
            </a:r>
            <a:endParaRPr/>
          </a:p>
          <a:p>
            <a:pPr indent="0" lvl="0" marL="0" rtl="0" algn="l">
              <a:lnSpc>
                <a:spcPct val="100000"/>
              </a:lnSpc>
              <a:spcBef>
                <a:spcPts val="280"/>
              </a:spcBef>
              <a:spcAft>
                <a:spcPts val="0"/>
              </a:spcAft>
              <a:buClr>
                <a:schemeClr val="dk1"/>
              </a:buClr>
              <a:buSzPts val="1400"/>
              <a:buNone/>
            </a:pPr>
            <a:r>
              <a:rPr lang="en-US" sz="1400"/>
              <a:t>Freebayes </a:t>
            </a:r>
            <a:endParaRPr sz="1050"/>
          </a:p>
          <a:p>
            <a:pPr indent="0" lvl="0" marL="0" rtl="0" algn="l">
              <a:lnSpc>
                <a:spcPct val="100000"/>
              </a:lnSpc>
              <a:spcBef>
                <a:spcPts val="280"/>
              </a:spcBef>
              <a:spcAft>
                <a:spcPts val="0"/>
              </a:spcAft>
              <a:buClr>
                <a:schemeClr val="dk1"/>
              </a:buClr>
              <a:buSzPts val="1400"/>
              <a:buNone/>
            </a:pPr>
            <a:r>
              <a:rPr lang="en-US" sz="1400"/>
              <a:t>	</a:t>
            </a:r>
            <a:r>
              <a:rPr lang="en-US" sz="1200"/>
              <a:t>ploidy level of 6 (-p 6)</a:t>
            </a:r>
            <a:endParaRPr/>
          </a:p>
          <a:p>
            <a:pPr indent="0" lvl="0" marL="0" rtl="0" algn="l">
              <a:lnSpc>
                <a:spcPct val="100000"/>
              </a:lnSpc>
              <a:spcBef>
                <a:spcPts val="240"/>
              </a:spcBef>
              <a:spcAft>
                <a:spcPts val="0"/>
              </a:spcAft>
              <a:buClr>
                <a:schemeClr val="dk1"/>
              </a:buClr>
              <a:buSzPts val="1200"/>
              <a:buNone/>
            </a:pPr>
            <a:r>
              <a:rPr lang="en-US" sz="1200"/>
              <a:t>	max read depth of 1000 (-g 1000)</a:t>
            </a:r>
            <a:endParaRPr/>
          </a:p>
          <a:p>
            <a:pPr indent="0" lvl="0" marL="0" rtl="0" algn="l">
              <a:lnSpc>
                <a:spcPct val="100000"/>
              </a:lnSpc>
              <a:spcBef>
                <a:spcPts val="240"/>
              </a:spcBef>
              <a:spcAft>
                <a:spcPts val="0"/>
              </a:spcAft>
              <a:buClr>
                <a:schemeClr val="dk1"/>
              </a:buClr>
              <a:buSzPts val="1200"/>
              <a:buNone/>
            </a:pPr>
            <a:r>
              <a:rPr lang="en-US" sz="1200"/>
              <a:t>	minimum MAPQ of 30 (-m 30)</a:t>
            </a:r>
            <a:endParaRPr/>
          </a:p>
          <a:p>
            <a:pPr indent="0" lvl="0" marL="0" rtl="0" algn="l">
              <a:lnSpc>
                <a:spcPct val="100000"/>
              </a:lnSpc>
              <a:spcBef>
                <a:spcPts val="240"/>
              </a:spcBef>
              <a:spcAft>
                <a:spcPts val="0"/>
              </a:spcAft>
              <a:buClr>
                <a:schemeClr val="dk1"/>
              </a:buClr>
              <a:buSzPts val="1200"/>
              <a:buNone/>
            </a:pPr>
            <a:r>
              <a:rPr lang="en-US" sz="1200"/>
              <a:t>	minimum base quality of 20 (-q 20)</a:t>
            </a:r>
            <a:endParaRPr/>
          </a:p>
          <a:p>
            <a:pPr indent="0" lvl="0" marL="0" rtl="0" algn="l">
              <a:lnSpc>
                <a:spcPct val="100000"/>
              </a:lnSpc>
              <a:spcBef>
                <a:spcPts val="280"/>
              </a:spcBef>
              <a:spcAft>
                <a:spcPts val="0"/>
              </a:spcAft>
              <a:buClr>
                <a:schemeClr val="dk1"/>
              </a:buClr>
              <a:buSzPts val="1400"/>
              <a:buNone/>
            </a:pPr>
            <a:r>
              <a:rPr lang="en-US" sz="1400"/>
              <a:t>Limit to SNPs within QTL support intervals</a:t>
            </a:r>
            <a:endParaRPr/>
          </a:p>
          <a:p>
            <a:pPr indent="0" lvl="0" marL="0" rtl="0" algn="l">
              <a:lnSpc>
                <a:spcPct val="100000"/>
              </a:lnSpc>
              <a:spcBef>
                <a:spcPts val="240"/>
              </a:spcBef>
              <a:spcAft>
                <a:spcPts val="0"/>
              </a:spcAft>
              <a:buClr>
                <a:schemeClr val="dk1"/>
              </a:buClr>
              <a:buSzPts val="1200"/>
              <a:buNone/>
            </a:pPr>
            <a:r>
              <a:rPr lang="en-US" sz="1200"/>
              <a:t>	Indels, structural variants, low-quality SNPs removed</a:t>
            </a:r>
            <a:endParaRPr/>
          </a:p>
          <a:p>
            <a:pPr indent="0" lvl="0" marL="0" rtl="0" algn="l">
              <a:lnSpc>
                <a:spcPct val="100000"/>
              </a:lnSpc>
              <a:spcBef>
                <a:spcPts val="240"/>
              </a:spcBef>
              <a:spcAft>
                <a:spcPts val="0"/>
              </a:spcAft>
              <a:buClr>
                <a:schemeClr val="dk1"/>
              </a:buClr>
              <a:buSzPts val="1200"/>
              <a:buNone/>
            </a:pPr>
            <a:r>
              <a:rPr lang="en-US" sz="1200"/>
              <a:t>	Biallelic simplex (0/0/0/0/0/1) or pentaplex (0/1/1/1/1/1) SNPs</a:t>
            </a:r>
            <a:endParaRPr/>
          </a:p>
        </p:txBody>
      </p:sp>
      <p:pic>
        <p:nvPicPr>
          <p:cNvPr id="771" name="Google Shape;771;p82"/>
          <p:cNvPicPr preferRelativeResize="0"/>
          <p:nvPr/>
        </p:nvPicPr>
        <p:blipFill rotWithShape="1">
          <a:blip r:embed="rId3">
            <a:alphaModFix/>
          </a:blip>
          <a:srcRect b="23396" l="0" r="45660" t="0"/>
          <a:stretch/>
        </p:blipFill>
        <p:spPr>
          <a:xfrm>
            <a:off x="5431876" y="1465313"/>
            <a:ext cx="712880" cy="753720"/>
          </a:xfrm>
          <a:prstGeom prst="rect">
            <a:avLst/>
          </a:prstGeom>
          <a:noFill/>
          <a:ln>
            <a:noFill/>
          </a:ln>
        </p:spPr>
      </p:pic>
      <p:pic>
        <p:nvPicPr>
          <p:cNvPr id="772" name="Google Shape;772;p82"/>
          <p:cNvPicPr preferRelativeResize="0"/>
          <p:nvPr/>
        </p:nvPicPr>
        <p:blipFill rotWithShape="1">
          <a:blip r:embed="rId4">
            <a:alphaModFix/>
          </a:blip>
          <a:srcRect b="0" l="0" r="0" t="0"/>
          <a:stretch/>
        </p:blipFill>
        <p:spPr>
          <a:xfrm>
            <a:off x="4861685" y="1465315"/>
            <a:ext cx="553391" cy="753719"/>
          </a:xfrm>
          <a:prstGeom prst="rect">
            <a:avLst/>
          </a:prstGeom>
          <a:noFill/>
          <a:ln>
            <a:noFill/>
          </a:ln>
        </p:spPr>
      </p:pic>
      <p:grpSp>
        <p:nvGrpSpPr>
          <p:cNvPr id="773" name="Google Shape;773;p82"/>
          <p:cNvGrpSpPr/>
          <p:nvPr/>
        </p:nvGrpSpPr>
        <p:grpSpPr>
          <a:xfrm>
            <a:off x="7605922" y="436542"/>
            <a:ext cx="2926949" cy="6003014"/>
            <a:chOff x="5887937" y="281789"/>
            <a:chExt cx="3177016" cy="6445781"/>
          </a:xfrm>
        </p:grpSpPr>
        <p:grpSp>
          <p:nvGrpSpPr>
            <p:cNvPr id="774" name="Google Shape;774;p82"/>
            <p:cNvGrpSpPr/>
            <p:nvPr/>
          </p:nvGrpSpPr>
          <p:grpSpPr>
            <a:xfrm>
              <a:off x="5904763" y="1386442"/>
              <a:ext cx="1487339" cy="2668138"/>
              <a:chOff x="738807" y="1634091"/>
              <a:chExt cx="3359427" cy="4879936"/>
            </a:xfrm>
          </p:grpSpPr>
          <p:sp>
            <p:nvSpPr>
              <p:cNvPr id="775" name="Google Shape;775;p82"/>
              <p:cNvSpPr/>
              <p:nvPr/>
            </p:nvSpPr>
            <p:spPr>
              <a:xfrm>
                <a:off x="738809" y="1634091"/>
                <a:ext cx="3359425" cy="1032742"/>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Trim reads with Cutadapt </a:t>
                </a:r>
                <a:endParaRPr b="0" i="0" sz="1400" u="none" cap="none" strike="noStrike">
                  <a:solidFill>
                    <a:srgbClr val="000000"/>
                  </a:solidFill>
                  <a:latin typeface="Arial"/>
                  <a:ea typeface="Arial"/>
                  <a:cs typeface="Arial"/>
                  <a:sym typeface="Arial"/>
                </a:endParaRPr>
              </a:p>
            </p:txBody>
          </p:sp>
          <p:sp>
            <p:nvSpPr>
              <p:cNvPr id="776" name="Google Shape;776;p82"/>
              <p:cNvSpPr/>
              <p:nvPr/>
            </p:nvSpPr>
            <p:spPr>
              <a:xfrm>
                <a:off x="738808" y="2950712"/>
                <a:ext cx="3359425" cy="1032742"/>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Align reads with BWA-MEM</a:t>
                </a:r>
                <a:endParaRPr b="0" i="0" sz="1400" u="none" cap="none" strike="noStrike">
                  <a:solidFill>
                    <a:srgbClr val="000000"/>
                  </a:solidFill>
                  <a:latin typeface="Arial"/>
                  <a:ea typeface="Arial"/>
                  <a:cs typeface="Arial"/>
                  <a:sym typeface="Arial"/>
                </a:endParaRPr>
              </a:p>
            </p:txBody>
          </p:sp>
          <p:sp>
            <p:nvSpPr>
              <p:cNvPr id="777" name="Google Shape;777;p82"/>
              <p:cNvSpPr/>
              <p:nvPr/>
            </p:nvSpPr>
            <p:spPr>
              <a:xfrm>
                <a:off x="738808" y="4261090"/>
                <a:ext cx="3359425" cy="1032742"/>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Sort BAM file with SAMtools</a:t>
                </a:r>
                <a:endParaRPr b="0" i="0" sz="1200" u="none" cap="none" strike="noStrike">
                  <a:solidFill>
                    <a:schemeClr val="lt1"/>
                  </a:solidFill>
                  <a:latin typeface="Calibri"/>
                  <a:ea typeface="Calibri"/>
                  <a:cs typeface="Calibri"/>
                  <a:sym typeface="Calibri"/>
                </a:endParaRPr>
              </a:p>
            </p:txBody>
          </p:sp>
          <p:sp>
            <p:nvSpPr>
              <p:cNvPr id="778" name="Google Shape;778;p82"/>
              <p:cNvSpPr/>
              <p:nvPr/>
            </p:nvSpPr>
            <p:spPr>
              <a:xfrm>
                <a:off x="738807" y="5583955"/>
                <a:ext cx="3359425" cy="930072"/>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Mark Duplicates with biobambam </a:t>
                </a:r>
                <a:endParaRPr b="0" i="0" sz="1400" u="none" cap="none" strike="noStrike">
                  <a:solidFill>
                    <a:srgbClr val="000000"/>
                  </a:solidFill>
                  <a:latin typeface="Arial"/>
                  <a:ea typeface="Arial"/>
                  <a:cs typeface="Arial"/>
                  <a:sym typeface="Arial"/>
                </a:endParaRPr>
              </a:p>
            </p:txBody>
          </p:sp>
          <p:sp>
            <p:nvSpPr>
              <p:cNvPr id="779" name="Google Shape;779;p82"/>
              <p:cNvSpPr/>
              <p:nvPr/>
            </p:nvSpPr>
            <p:spPr>
              <a:xfrm>
                <a:off x="2176203" y="2673076"/>
                <a:ext cx="484632" cy="282104"/>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780" name="Google Shape;780;p82"/>
              <p:cNvSpPr/>
              <p:nvPr/>
            </p:nvSpPr>
            <p:spPr>
              <a:xfrm>
                <a:off x="2176203" y="3983454"/>
                <a:ext cx="484632" cy="282104"/>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781" name="Google Shape;781;p82"/>
              <p:cNvSpPr/>
              <p:nvPr/>
            </p:nvSpPr>
            <p:spPr>
              <a:xfrm>
                <a:off x="2176203" y="5301851"/>
                <a:ext cx="484632" cy="282104"/>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grpSp>
        <p:grpSp>
          <p:nvGrpSpPr>
            <p:cNvPr id="782" name="Google Shape;782;p82"/>
            <p:cNvGrpSpPr/>
            <p:nvPr/>
          </p:nvGrpSpPr>
          <p:grpSpPr>
            <a:xfrm>
              <a:off x="7575847" y="1386442"/>
              <a:ext cx="1489106" cy="1544765"/>
              <a:chOff x="1089658" y="2007215"/>
              <a:chExt cx="3359427" cy="2347588"/>
            </a:xfrm>
          </p:grpSpPr>
          <p:sp>
            <p:nvSpPr>
              <p:cNvPr id="783" name="Google Shape;783;p82"/>
              <p:cNvSpPr/>
              <p:nvPr/>
            </p:nvSpPr>
            <p:spPr>
              <a:xfrm>
                <a:off x="1089660" y="2007215"/>
                <a:ext cx="3359425" cy="1032742"/>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Align reads with 10x LongRanger pipeline (v2.2.2)</a:t>
                </a:r>
                <a:endParaRPr b="0" i="0" sz="1400" u="none" cap="none" strike="noStrike">
                  <a:solidFill>
                    <a:srgbClr val="000000"/>
                  </a:solidFill>
                  <a:latin typeface="Arial"/>
                  <a:ea typeface="Arial"/>
                  <a:cs typeface="Arial"/>
                  <a:sym typeface="Arial"/>
                </a:endParaRPr>
              </a:p>
            </p:txBody>
          </p:sp>
          <p:sp>
            <p:nvSpPr>
              <p:cNvPr id="784" name="Google Shape;784;p82"/>
              <p:cNvSpPr/>
              <p:nvPr/>
            </p:nvSpPr>
            <p:spPr>
              <a:xfrm>
                <a:off x="1089658" y="3322061"/>
                <a:ext cx="3359425" cy="1032742"/>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Mark Duplicates with biobambam</a:t>
                </a:r>
                <a:endParaRPr b="0" i="0" sz="1200" u="none" cap="none" strike="noStrike">
                  <a:solidFill>
                    <a:schemeClr val="lt1"/>
                  </a:solidFill>
                  <a:latin typeface="Calibri"/>
                  <a:ea typeface="Calibri"/>
                  <a:cs typeface="Calibri"/>
                  <a:sym typeface="Calibri"/>
                </a:endParaRPr>
              </a:p>
            </p:txBody>
          </p:sp>
          <p:sp>
            <p:nvSpPr>
              <p:cNvPr id="785" name="Google Shape;785;p82"/>
              <p:cNvSpPr/>
              <p:nvPr/>
            </p:nvSpPr>
            <p:spPr>
              <a:xfrm>
                <a:off x="2527055" y="3039957"/>
                <a:ext cx="484632" cy="282104"/>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grpSp>
        <p:sp>
          <p:nvSpPr>
            <p:cNvPr id="786" name="Google Shape;786;p82"/>
            <p:cNvSpPr txBox="1"/>
            <p:nvPr/>
          </p:nvSpPr>
          <p:spPr>
            <a:xfrm>
              <a:off x="7644694" y="281789"/>
              <a:ext cx="1375161"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Tanzania 10x Read Alignment Pipeline</a:t>
              </a:r>
              <a:endParaRPr b="0" i="0" sz="1400" u="none" cap="none" strike="noStrike">
                <a:solidFill>
                  <a:srgbClr val="000000"/>
                </a:solidFill>
                <a:latin typeface="Arial"/>
                <a:ea typeface="Arial"/>
                <a:cs typeface="Arial"/>
                <a:sym typeface="Arial"/>
              </a:endParaRPr>
            </a:p>
          </p:txBody>
        </p:sp>
        <p:sp>
          <p:nvSpPr>
            <p:cNvPr id="787" name="Google Shape;787;p82"/>
            <p:cNvSpPr txBox="1"/>
            <p:nvPr/>
          </p:nvSpPr>
          <p:spPr>
            <a:xfrm>
              <a:off x="5887937" y="380067"/>
              <a:ext cx="1370998" cy="1112749"/>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Beauregard WGS Read Alignment Pipeline</a:t>
              </a:r>
              <a:endParaRPr b="0" i="0" sz="1400" u="none" cap="none" strike="noStrike">
                <a:solidFill>
                  <a:srgbClr val="000000"/>
                </a:solidFill>
                <a:latin typeface="Arial"/>
                <a:ea typeface="Arial"/>
                <a:cs typeface="Arial"/>
                <a:sym typeface="Arial"/>
              </a:endParaRPr>
            </a:p>
          </p:txBody>
        </p:sp>
        <p:sp>
          <p:nvSpPr>
            <p:cNvPr id="788" name="Google Shape;788;p82"/>
            <p:cNvSpPr/>
            <p:nvPr/>
          </p:nvSpPr>
          <p:spPr>
            <a:xfrm>
              <a:off x="6896656" y="4208822"/>
              <a:ext cx="1095905" cy="679567"/>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Reference: </a:t>
              </a:r>
              <a:r>
                <a:rPr b="0" i="1" lang="en-US" sz="1200" u="none" cap="none" strike="noStrike">
                  <a:solidFill>
                    <a:schemeClr val="lt1"/>
                  </a:solidFill>
                  <a:latin typeface="Calibri"/>
                  <a:ea typeface="Calibri"/>
                  <a:cs typeface="Calibri"/>
                  <a:sym typeface="Calibri"/>
                </a:rPr>
                <a:t>I. trifida</a:t>
              </a:r>
              <a:r>
                <a:rPr b="0" i="0" lang="en-US" sz="1200" u="none" cap="none" strike="noStrike">
                  <a:solidFill>
                    <a:schemeClr val="lt1"/>
                  </a:solidFill>
                  <a:latin typeface="Calibri"/>
                  <a:ea typeface="Calibri"/>
                  <a:cs typeface="Calibri"/>
                  <a:sym typeface="Calibri"/>
                </a:rPr>
                <a:t> v3 assembly</a:t>
              </a:r>
              <a:endParaRPr b="0" i="0" sz="1400" u="none" cap="none" strike="noStrike">
                <a:solidFill>
                  <a:srgbClr val="000000"/>
                </a:solidFill>
                <a:latin typeface="Arial"/>
                <a:ea typeface="Arial"/>
                <a:cs typeface="Arial"/>
                <a:sym typeface="Arial"/>
              </a:endParaRPr>
            </a:p>
          </p:txBody>
        </p:sp>
        <p:sp>
          <p:nvSpPr>
            <p:cNvPr id="789" name="Google Shape;789;p82"/>
            <p:cNvSpPr/>
            <p:nvPr/>
          </p:nvSpPr>
          <p:spPr>
            <a:xfrm rot="1312100">
              <a:off x="7952619" y="3030709"/>
              <a:ext cx="214819" cy="1142214"/>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790" name="Google Shape;790;p82"/>
            <p:cNvSpPr/>
            <p:nvPr/>
          </p:nvSpPr>
          <p:spPr>
            <a:xfrm rot="-2342247">
              <a:off x="6638739" y="4101678"/>
              <a:ext cx="214819" cy="353375"/>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791" name="Google Shape;791;p82"/>
            <p:cNvSpPr/>
            <p:nvPr/>
          </p:nvSpPr>
          <p:spPr>
            <a:xfrm>
              <a:off x="6896656" y="5101144"/>
              <a:ext cx="1095906" cy="758226"/>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Variant calling using Freebayes (v1.3.5)</a:t>
              </a:r>
              <a:endParaRPr b="0" i="0" sz="1400" u="none" cap="none" strike="noStrike">
                <a:solidFill>
                  <a:srgbClr val="000000"/>
                </a:solidFill>
                <a:latin typeface="Arial"/>
                <a:ea typeface="Arial"/>
                <a:cs typeface="Arial"/>
                <a:sym typeface="Arial"/>
              </a:endParaRPr>
            </a:p>
          </p:txBody>
        </p:sp>
        <p:sp>
          <p:nvSpPr>
            <p:cNvPr id="792" name="Google Shape;792;p82"/>
            <p:cNvSpPr/>
            <p:nvPr/>
          </p:nvSpPr>
          <p:spPr>
            <a:xfrm>
              <a:off x="7353934" y="4919778"/>
              <a:ext cx="214564" cy="154242"/>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793" name="Google Shape;793;p82"/>
            <p:cNvSpPr/>
            <p:nvPr/>
          </p:nvSpPr>
          <p:spPr>
            <a:xfrm>
              <a:off x="7373361" y="5879198"/>
              <a:ext cx="214564" cy="132551"/>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794" name="Google Shape;794;p82"/>
            <p:cNvSpPr/>
            <p:nvPr/>
          </p:nvSpPr>
          <p:spPr>
            <a:xfrm>
              <a:off x="6866439" y="6048003"/>
              <a:ext cx="1193589" cy="679567"/>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KASP-compatible SNPs</a:t>
              </a:r>
              <a:endParaRPr b="0" i="0" sz="1400" u="none" cap="none" strike="noStrike">
                <a:solidFill>
                  <a:srgbClr val="000000"/>
                </a:solidFill>
                <a:latin typeface="Arial"/>
                <a:ea typeface="Arial"/>
                <a:cs typeface="Arial"/>
                <a:sym typeface="Arial"/>
              </a:endParaRPr>
            </a:p>
          </p:txBody>
        </p:sp>
      </p:grpSp>
      <p:pic>
        <p:nvPicPr>
          <p:cNvPr descr="Directory - Postdoctoral Scientists - Boyce Thompson Institute" id="795" name="Google Shape;795;p82"/>
          <p:cNvPicPr preferRelativeResize="0"/>
          <p:nvPr/>
        </p:nvPicPr>
        <p:blipFill rotWithShape="1">
          <a:blip r:embed="rId5">
            <a:alphaModFix/>
          </a:blip>
          <a:srcRect b="0" l="0" r="0" t="0"/>
          <a:stretch/>
        </p:blipFill>
        <p:spPr>
          <a:xfrm>
            <a:off x="9772071" y="4058976"/>
            <a:ext cx="760798" cy="760798"/>
          </a:xfrm>
          <a:prstGeom prst="rect">
            <a:avLst/>
          </a:prstGeom>
          <a:noFill/>
          <a:ln>
            <a:noFill/>
          </a:ln>
        </p:spPr>
      </p:pic>
      <p:pic>
        <p:nvPicPr>
          <p:cNvPr descr="A person wearing glasses&#10;&#10;Description automatically generated with low confidence" id="796" name="Google Shape;796;p82"/>
          <p:cNvPicPr preferRelativeResize="0"/>
          <p:nvPr/>
        </p:nvPicPr>
        <p:blipFill rotWithShape="1">
          <a:blip r:embed="rId6">
            <a:alphaModFix/>
          </a:blip>
          <a:srcRect b="0" l="13649" r="11240" t="0"/>
          <a:stretch/>
        </p:blipFill>
        <p:spPr>
          <a:xfrm>
            <a:off x="8776569" y="609541"/>
            <a:ext cx="557590" cy="742380"/>
          </a:xfrm>
          <a:prstGeom prst="rect">
            <a:avLst/>
          </a:prstGeom>
          <a:noFill/>
          <a:ln>
            <a:noFill/>
          </a:ln>
        </p:spPr>
      </p:pic>
      <p:pic>
        <p:nvPicPr>
          <p:cNvPr descr="Mercy Kitavi" id="797" name="Google Shape;797;p82"/>
          <p:cNvPicPr preferRelativeResize="0"/>
          <p:nvPr/>
        </p:nvPicPr>
        <p:blipFill rotWithShape="1">
          <a:blip r:embed="rId7">
            <a:alphaModFix/>
          </a:blip>
          <a:srcRect b="0" l="0" r="21617" t="0"/>
          <a:stretch/>
        </p:blipFill>
        <p:spPr>
          <a:xfrm>
            <a:off x="6168958" y="1455034"/>
            <a:ext cx="788736" cy="7537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83"/>
          <p:cNvSpPr txBox="1"/>
          <p:nvPr>
            <p:ph type="title"/>
          </p:nvPr>
        </p:nvSpPr>
        <p:spPr>
          <a:xfrm>
            <a:off x="-413457" y="603239"/>
            <a:ext cx="8229600" cy="106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QTL Analysis Details</a:t>
            </a:r>
            <a:endParaRPr/>
          </a:p>
        </p:txBody>
      </p:sp>
      <p:sp>
        <p:nvSpPr>
          <p:cNvPr id="803" name="Google Shape;803;p83"/>
          <p:cNvSpPr txBox="1"/>
          <p:nvPr>
            <p:ph idx="1" type="body"/>
          </p:nvPr>
        </p:nvSpPr>
        <p:spPr>
          <a:xfrm>
            <a:off x="756993" y="1993796"/>
            <a:ext cx="6349200" cy="494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b="1" lang="en-US" sz="1800"/>
              <a:t>Modified linkage map removed…</a:t>
            </a:r>
            <a:endParaRPr b="1" sz="1600"/>
          </a:p>
          <a:p>
            <a:pPr indent="0" lvl="0" marL="0" rtl="0" algn="l">
              <a:lnSpc>
                <a:spcPct val="100000"/>
              </a:lnSpc>
              <a:spcBef>
                <a:spcPts val="320"/>
              </a:spcBef>
              <a:spcAft>
                <a:spcPts val="0"/>
              </a:spcAft>
              <a:buClr>
                <a:schemeClr val="dk1"/>
              </a:buClr>
              <a:buSzPts val="1600"/>
              <a:buNone/>
            </a:pPr>
            <a:r>
              <a:rPr b="1" lang="en-US" sz="1600"/>
              <a:t>	</a:t>
            </a:r>
            <a:r>
              <a:rPr lang="en-US" sz="1600"/>
              <a:t>TB individuals with low marker density (&gt;23% missing)</a:t>
            </a:r>
            <a:endParaRPr/>
          </a:p>
          <a:p>
            <a:pPr indent="0" lvl="0" marL="0" rtl="0" algn="l">
              <a:lnSpc>
                <a:spcPct val="100000"/>
              </a:lnSpc>
              <a:spcBef>
                <a:spcPts val="320"/>
              </a:spcBef>
              <a:spcAft>
                <a:spcPts val="0"/>
              </a:spcAft>
              <a:buClr>
                <a:schemeClr val="dk1"/>
              </a:buClr>
              <a:buSzPts val="1600"/>
              <a:buNone/>
            </a:pPr>
            <a:r>
              <a:rPr lang="en-US" sz="1600"/>
              <a:t>	Markers with low representation (&gt;25% absent)</a:t>
            </a:r>
            <a:endParaRPr/>
          </a:p>
          <a:p>
            <a:pPr indent="0" lvl="0" marL="0" rtl="0" algn="l">
              <a:lnSpc>
                <a:spcPct val="100000"/>
              </a:lnSpc>
              <a:spcBef>
                <a:spcPts val="320"/>
              </a:spcBef>
              <a:spcAft>
                <a:spcPts val="0"/>
              </a:spcAft>
              <a:buClr>
                <a:schemeClr val="dk1"/>
              </a:buClr>
              <a:buSzPts val="1600"/>
              <a:buNone/>
            </a:pPr>
            <a:r>
              <a:rPr lang="en-US" sz="1600"/>
              <a:t>	TB119 - ‘Tanzania’ self</a:t>
            </a:r>
            <a:endParaRPr/>
          </a:p>
          <a:p>
            <a:pPr indent="0" lvl="2" marL="914400" rtl="0" algn="l">
              <a:lnSpc>
                <a:spcPct val="100000"/>
              </a:lnSpc>
              <a:spcBef>
                <a:spcPts val="210"/>
              </a:spcBef>
              <a:spcAft>
                <a:spcPts val="0"/>
              </a:spcAft>
              <a:buClr>
                <a:schemeClr val="dk1"/>
              </a:buClr>
              <a:buSzPts val="1050"/>
              <a:buNone/>
            </a:pPr>
            <a:r>
              <a:t/>
            </a:r>
            <a:endParaRPr sz="1050"/>
          </a:p>
          <a:p>
            <a:pPr indent="0" lvl="0" marL="0" rtl="0" algn="l">
              <a:lnSpc>
                <a:spcPct val="100000"/>
              </a:lnSpc>
              <a:spcBef>
                <a:spcPts val="210"/>
              </a:spcBef>
              <a:spcAft>
                <a:spcPts val="0"/>
              </a:spcAft>
              <a:buClr>
                <a:schemeClr val="dk1"/>
              </a:buClr>
              <a:buSzPts val="1050"/>
              <a:buNone/>
            </a:pPr>
            <a:r>
              <a:t/>
            </a:r>
            <a:endParaRPr sz="1050"/>
          </a:p>
          <a:p>
            <a:pPr indent="0" lvl="0" marL="0" rtl="0" algn="l">
              <a:lnSpc>
                <a:spcPct val="100000"/>
              </a:lnSpc>
              <a:spcBef>
                <a:spcPts val="360"/>
              </a:spcBef>
              <a:spcAft>
                <a:spcPts val="0"/>
              </a:spcAft>
              <a:buClr>
                <a:schemeClr val="dk1"/>
              </a:buClr>
              <a:buSzPts val="1800"/>
              <a:buNone/>
            </a:pPr>
            <a:r>
              <a:rPr b="1" lang="en-US" sz="1800"/>
              <a:t>QTLpoly (v. 0.2.1): </a:t>
            </a:r>
            <a:r>
              <a:rPr lang="en-US" sz="1800"/>
              <a:t>R package for full-sib autopolyploids</a:t>
            </a:r>
            <a:endParaRPr sz="1800"/>
          </a:p>
          <a:p>
            <a:pPr indent="0" lvl="0" marL="0" rtl="0" algn="l">
              <a:lnSpc>
                <a:spcPct val="100000"/>
              </a:lnSpc>
              <a:spcBef>
                <a:spcPts val="210"/>
              </a:spcBef>
              <a:spcAft>
                <a:spcPts val="0"/>
              </a:spcAft>
              <a:buClr>
                <a:schemeClr val="dk1"/>
              </a:buClr>
              <a:buSzPts val="1050"/>
              <a:buNone/>
            </a:pPr>
            <a:r>
              <a:t/>
            </a:r>
            <a:endParaRPr sz="1050"/>
          </a:p>
          <a:p>
            <a:pPr indent="0" lvl="0" marL="0" rtl="0" algn="l">
              <a:lnSpc>
                <a:spcPct val="100000"/>
              </a:lnSpc>
              <a:spcBef>
                <a:spcPts val="210"/>
              </a:spcBef>
              <a:spcAft>
                <a:spcPts val="0"/>
              </a:spcAft>
              <a:buClr>
                <a:schemeClr val="dk1"/>
              </a:buClr>
              <a:buSzPts val="1050"/>
              <a:buNone/>
            </a:pPr>
            <a:r>
              <a:t/>
            </a:r>
            <a:endParaRPr sz="1050"/>
          </a:p>
          <a:p>
            <a:pPr indent="0" lvl="0" marL="0" rtl="0" algn="l">
              <a:lnSpc>
                <a:spcPct val="100000"/>
              </a:lnSpc>
              <a:spcBef>
                <a:spcPts val="360"/>
              </a:spcBef>
              <a:spcAft>
                <a:spcPts val="0"/>
              </a:spcAft>
              <a:buClr>
                <a:schemeClr val="dk1"/>
              </a:buClr>
              <a:buSzPts val="1800"/>
              <a:buNone/>
            </a:pPr>
            <a:r>
              <a:rPr b="1" lang="en-US" sz="1800"/>
              <a:t>Statistical Model:</a:t>
            </a:r>
            <a:endParaRPr/>
          </a:p>
          <a:p>
            <a:pPr indent="0" lvl="1" marL="457200" rtl="0" algn="l">
              <a:lnSpc>
                <a:spcPct val="100000"/>
              </a:lnSpc>
              <a:spcBef>
                <a:spcPts val="320"/>
              </a:spcBef>
              <a:spcAft>
                <a:spcPts val="0"/>
              </a:spcAft>
              <a:buClr>
                <a:schemeClr val="dk1"/>
              </a:buClr>
              <a:buSzPts val="1600"/>
              <a:buNone/>
            </a:pPr>
            <a:r>
              <a:rPr lang="en-US" sz="1600"/>
              <a:t>Random-effect multiple interval map (REMIM) approach</a:t>
            </a:r>
            <a:endParaRPr/>
          </a:p>
          <a:p>
            <a:pPr indent="0" lvl="1" marL="457200" rtl="0" algn="l">
              <a:lnSpc>
                <a:spcPct val="100000"/>
              </a:lnSpc>
              <a:spcBef>
                <a:spcPts val="320"/>
              </a:spcBef>
              <a:spcAft>
                <a:spcPts val="0"/>
              </a:spcAft>
              <a:buClr>
                <a:schemeClr val="dk1"/>
              </a:buClr>
              <a:buSzPts val="1600"/>
              <a:buNone/>
            </a:pPr>
            <a:r>
              <a:rPr lang="en-US" sz="1600"/>
              <a:t>Tested RF, Eggs/g.root, gall scores </a:t>
            </a:r>
            <a:endParaRPr/>
          </a:p>
          <a:p>
            <a:pPr indent="0" lvl="0" marL="0" rtl="0" algn="l">
              <a:lnSpc>
                <a:spcPct val="100000"/>
              </a:lnSpc>
              <a:spcBef>
                <a:spcPts val="280"/>
              </a:spcBef>
              <a:spcAft>
                <a:spcPts val="0"/>
              </a:spcAft>
              <a:buClr>
                <a:schemeClr val="dk1"/>
              </a:buClr>
              <a:buSzPts val="1400"/>
              <a:buNone/>
            </a:pPr>
            <a:r>
              <a:t/>
            </a:r>
            <a:endParaRPr sz="1400"/>
          </a:p>
          <a:p>
            <a:pPr indent="0" lvl="0" marL="0" rtl="0" algn="l">
              <a:lnSpc>
                <a:spcPct val="100000"/>
              </a:lnSpc>
              <a:spcBef>
                <a:spcPts val="360"/>
              </a:spcBef>
              <a:spcAft>
                <a:spcPts val="0"/>
              </a:spcAft>
              <a:buClr>
                <a:srgbClr val="000000"/>
              </a:buClr>
              <a:buSzPts val="1800"/>
              <a:buNone/>
            </a:pPr>
            <a:r>
              <a:rPr b="1" lang="en-US" sz="1800">
                <a:solidFill>
                  <a:srgbClr val="000000"/>
                </a:solidFill>
              </a:rPr>
              <a:t>VIEWpoly (v. 0.1.1) </a:t>
            </a:r>
            <a:r>
              <a:rPr lang="en-US" sz="1800">
                <a:solidFill>
                  <a:srgbClr val="000000"/>
                </a:solidFill>
              </a:rPr>
              <a:t>for data visualizations </a:t>
            </a:r>
            <a:r>
              <a:rPr lang="en-US" sz="1400">
                <a:solidFill>
                  <a:srgbClr val="000000"/>
                </a:solidFill>
              </a:rPr>
              <a:t>(Taniguti et al., 2022)</a:t>
            </a:r>
            <a:r>
              <a:rPr lang="en-US" sz="1800">
                <a:solidFill>
                  <a:srgbClr val="000000"/>
                </a:solidFill>
              </a:rPr>
              <a:t> </a:t>
            </a:r>
            <a:endParaRPr/>
          </a:p>
          <a:p>
            <a:pPr indent="0" lvl="0" marL="0" rtl="0" algn="l">
              <a:lnSpc>
                <a:spcPct val="100000"/>
              </a:lnSpc>
              <a:spcBef>
                <a:spcPts val="280"/>
              </a:spcBef>
              <a:spcAft>
                <a:spcPts val="0"/>
              </a:spcAft>
              <a:buClr>
                <a:schemeClr val="dk1"/>
              </a:buClr>
              <a:buSzPts val="1400"/>
              <a:buNone/>
            </a:pPr>
            <a:r>
              <a:rPr lang="en-US" sz="1400"/>
              <a:t>		</a:t>
            </a:r>
            <a:endParaRPr sz="1000"/>
          </a:p>
        </p:txBody>
      </p:sp>
      <p:pic>
        <p:nvPicPr>
          <p:cNvPr descr="guilherme-pereira (Guilherme Pereira) · GitHub" id="804" name="Google Shape;804;p83"/>
          <p:cNvPicPr preferRelativeResize="0"/>
          <p:nvPr/>
        </p:nvPicPr>
        <p:blipFill rotWithShape="1">
          <a:blip r:embed="rId3">
            <a:alphaModFix/>
          </a:blip>
          <a:srcRect b="0" l="0" r="0" t="0"/>
          <a:stretch/>
        </p:blipFill>
        <p:spPr>
          <a:xfrm>
            <a:off x="10160000" y="782012"/>
            <a:ext cx="1016321" cy="1016321"/>
          </a:xfrm>
          <a:prstGeom prst="rect">
            <a:avLst/>
          </a:prstGeom>
          <a:noFill/>
          <a:ln>
            <a:noFill/>
          </a:ln>
        </p:spPr>
      </p:pic>
      <p:pic>
        <p:nvPicPr>
          <p:cNvPr descr="Gabriel GESTEIRA | PhD Student | Escola Superior de Agricultura &amp;quot;Luiz de  Queiroz&amp;quot;, Piracicaba | ESALQ | Department of Genetics" id="805" name="Google Shape;805;p83"/>
          <p:cNvPicPr preferRelativeResize="0"/>
          <p:nvPr/>
        </p:nvPicPr>
        <p:blipFill rotWithShape="1">
          <a:blip r:embed="rId4">
            <a:alphaModFix/>
          </a:blip>
          <a:srcRect b="0" l="0" r="0" t="0"/>
          <a:stretch/>
        </p:blipFill>
        <p:spPr>
          <a:xfrm>
            <a:off x="9058365" y="791846"/>
            <a:ext cx="1016323" cy="1016323"/>
          </a:xfrm>
          <a:prstGeom prst="rect">
            <a:avLst/>
          </a:prstGeom>
          <a:noFill/>
          <a:ln>
            <a:noFill/>
          </a:ln>
        </p:spPr>
      </p:pic>
      <p:pic>
        <p:nvPicPr>
          <p:cNvPr id="806" name="Google Shape;806;p83"/>
          <p:cNvPicPr preferRelativeResize="0"/>
          <p:nvPr/>
        </p:nvPicPr>
        <p:blipFill rotWithShape="1">
          <a:blip r:embed="rId5">
            <a:alphaModFix/>
          </a:blip>
          <a:srcRect b="0" l="0" r="0" t="0"/>
          <a:stretch/>
        </p:blipFill>
        <p:spPr>
          <a:xfrm>
            <a:off x="8304559" y="1874854"/>
            <a:ext cx="2731570" cy="2040873"/>
          </a:xfrm>
          <a:prstGeom prst="rect">
            <a:avLst/>
          </a:prstGeom>
          <a:noFill/>
          <a:ln>
            <a:noFill/>
          </a:ln>
        </p:spPr>
      </p:pic>
      <p:sp>
        <p:nvSpPr>
          <p:cNvPr id="807" name="Google Shape;807;p83"/>
          <p:cNvSpPr txBox="1"/>
          <p:nvPr/>
        </p:nvSpPr>
        <p:spPr>
          <a:xfrm>
            <a:off x="8304559" y="3934270"/>
            <a:ext cx="2966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NCSU computer cluster.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Score-based resampling took ~31 days!</a:t>
            </a:r>
            <a:endParaRPr b="0" i="0" sz="1400" u="none" cap="none" strike="noStrike">
              <a:solidFill>
                <a:srgbClr val="000000"/>
              </a:solidFill>
              <a:latin typeface="Arial"/>
              <a:ea typeface="Arial"/>
              <a:cs typeface="Arial"/>
              <a:sym typeface="Arial"/>
            </a:endParaRPr>
          </a:p>
        </p:txBody>
      </p:sp>
      <p:pic>
        <p:nvPicPr>
          <p:cNvPr descr="Marcelo Mollinari | Publons" id="808" name="Google Shape;808;p83"/>
          <p:cNvPicPr preferRelativeResize="0"/>
          <p:nvPr/>
        </p:nvPicPr>
        <p:blipFill rotWithShape="1">
          <a:blip r:embed="rId6">
            <a:alphaModFix/>
          </a:blip>
          <a:srcRect b="0" l="0" r="0" t="0"/>
          <a:stretch/>
        </p:blipFill>
        <p:spPr>
          <a:xfrm>
            <a:off x="7945278" y="792743"/>
            <a:ext cx="1021429" cy="1016321"/>
          </a:xfrm>
          <a:prstGeom prst="rect">
            <a:avLst/>
          </a:prstGeom>
          <a:noFill/>
          <a:ln>
            <a:noFill/>
          </a:ln>
        </p:spPr>
      </p:pic>
      <p:sp>
        <p:nvSpPr>
          <p:cNvPr id="809" name="Google Shape;809;p83"/>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10" name="Google Shape;810;p83"/>
          <p:cNvSpPr txBox="1"/>
          <p:nvPr/>
        </p:nvSpPr>
        <p:spPr>
          <a:xfrm>
            <a:off x="7979798" y="4450406"/>
            <a:ext cx="3387900" cy="1908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1" i="0" lang="en-US" sz="1600" u="sng" cap="none" strike="noStrike">
                <a:solidFill>
                  <a:schemeClr val="dk1"/>
                </a:solidFill>
                <a:latin typeface="Calibri"/>
                <a:ea typeface="Calibri"/>
                <a:cs typeface="Calibri"/>
                <a:sym typeface="Calibri"/>
              </a:rPr>
              <a:t>Model Inputs: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1,000 repeated simulations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Window size = 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	Forward = 0.25, backward = 0.05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		Based on score-based resampling to 			establish genome-wide significance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95% support interval was </a:t>
            </a:r>
            <a:r>
              <a:rPr b="0" i="1" lang="en-US" sz="1600" u="none" cap="none" strike="noStrike">
                <a:solidFill>
                  <a:schemeClr val="dk1"/>
                </a:solidFill>
                <a:latin typeface="Calibri"/>
                <a:ea typeface="Calibri"/>
                <a:cs typeface="Calibri"/>
                <a:sym typeface="Calibri"/>
              </a:rPr>
              <a:t>LOP-d</a:t>
            </a:r>
            <a:r>
              <a:rPr b="0" i="0" lang="en-US" sz="1600" u="none" cap="none" strike="noStrike">
                <a:solidFill>
                  <a:schemeClr val="dk1"/>
                </a:solidFill>
                <a:latin typeface="Calibri"/>
                <a:ea typeface="Calibri"/>
                <a:cs typeface="Calibri"/>
                <a:sym typeface="Calibri"/>
              </a:rPr>
              <a:t> 	where </a:t>
            </a:r>
            <a:r>
              <a:rPr b="0" i="1" lang="en-US" sz="1600" u="none" cap="none" strike="noStrike">
                <a:solidFill>
                  <a:schemeClr val="dk1"/>
                </a:solidFill>
                <a:latin typeface="Calibri"/>
                <a:ea typeface="Calibri"/>
                <a:cs typeface="Calibri"/>
                <a:sym typeface="Calibri"/>
              </a:rPr>
              <a:t>d </a:t>
            </a:r>
            <a:r>
              <a:rPr b="0" i="0" lang="en-US" sz="1600" u="none" cap="none" strike="noStrike">
                <a:solidFill>
                  <a:schemeClr val="dk1"/>
                </a:solidFill>
                <a:latin typeface="Calibri"/>
                <a:ea typeface="Calibri"/>
                <a:cs typeface="Calibri"/>
                <a:sym typeface="Calibri"/>
              </a:rPr>
              <a:t>= 1.5 </a:t>
            </a:r>
            <a:r>
              <a:rPr b="0" i="0" lang="en-US" sz="1050" u="none" cap="none" strike="noStrike">
                <a:solidFill>
                  <a:schemeClr val="dk1"/>
                </a:solidFill>
                <a:latin typeface="Calibri"/>
                <a:ea typeface="Calibri"/>
                <a:cs typeface="Calibri"/>
                <a:sym typeface="Calibri"/>
              </a:rPr>
              <a:t>(Pereira et al.,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84"/>
          <p:cNvSpPr txBox="1"/>
          <p:nvPr>
            <p:ph type="title"/>
          </p:nvPr>
        </p:nvSpPr>
        <p:spPr>
          <a:xfrm>
            <a:off x="1981200" y="353162"/>
            <a:ext cx="8229600" cy="106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t>QTL Analysis: </a:t>
            </a:r>
            <a:r>
              <a:rPr i="1" lang="en-US" sz="2800"/>
              <a:t>M. enterolobii </a:t>
            </a:r>
            <a:r>
              <a:rPr lang="en-US" sz="2800"/>
              <a:t>resistance in TB </a:t>
            </a:r>
            <a:endParaRPr/>
          </a:p>
        </p:txBody>
      </p:sp>
      <p:pic>
        <p:nvPicPr>
          <p:cNvPr id="816" name="Google Shape;816;p84"/>
          <p:cNvPicPr preferRelativeResize="0"/>
          <p:nvPr>
            <p:ph idx="1" type="body"/>
          </p:nvPr>
        </p:nvPicPr>
        <p:blipFill rotWithShape="1">
          <a:blip r:embed="rId3">
            <a:alphaModFix/>
          </a:blip>
          <a:srcRect b="0" l="0" r="15211" t="0"/>
          <a:stretch/>
        </p:blipFill>
        <p:spPr>
          <a:xfrm>
            <a:off x="1637169" y="1401188"/>
            <a:ext cx="8229600" cy="3600900"/>
          </a:xfrm>
          <a:prstGeom prst="rect">
            <a:avLst/>
          </a:prstGeom>
          <a:noFill/>
          <a:ln>
            <a:noFill/>
          </a:ln>
        </p:spPr>
      </p:pic>
      <p:graphicFrame>
        <p:nvGraphicFramePr>
          <p:cNvPr id="817" name="Google Shape;817;p84"/>
          <p:cNvGraphicFramePr/>
          <p:nvPr/>
        </p:nvGraphicFramePr>
        <p:xfrm>
          <a:off x="1727702" y="5049845"/>
          <a:ext cx="3000000" cy="3000000"/>
        </p:xfrm>
        <a:graphic>
          <a:graphicData uri="http://schemas.openxmlformats.org/drawingml/2006/table">
            <a:tbl>
              <a:tblPr bandRow="1" firstCol="1" firstRow="1">
                <a:noFill/>
                <a:tableStyleId>{242B0D23-8F95-4D85-BAF3-90D5FE4C5B17}</a:tableStyleId>
              </a:tblPr>
              <a:tblGrid>
                <a:gridCol w="1040400"/>
                <a:gridCol w="663650"/>
                <a:gridCol w="716925"/>
                <a:gridCol w="1094275"/>
                <a:gridCol w="1169725"/>
                <a:gridCol w="808475"/>
                <a:gridCol w="474450"/>
              </a:tblGrid>
              <a:tr h="615125">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Trait Means</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Linkage group</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Position (cM)</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Lower interval (cM)</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Upper interval (cM)</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p-value</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h2</a:t>
                      </a:r>
                      <a:endParaRPr sz="1100" u="none" cap="none" strike="noStrike">
                        <a:latin typeface="Calibri"/>
                        <a:ea typeface="Calibri"/>
                        <a:cs typeface="Calibri"/>
                        <a:sym typeface="Calibri"/>
                      </a:endParaRPr>
                    </a:p>
                  </a:txBody>
                  <a:tcPr marT="0" marB="0" marR="68575" marL="68575" anchor="ctr"/>
                </a:tc>
              </a:tr>
              <a:tr h="279950">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RF</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4</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57.5</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41.68</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71.04</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&lt;2.22e-16</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0.7</a:t>
                      </a:r>
                      <a:endParaRPr sz="1100" u="none" cap="none" strike="noStrike">
                        <a:latin typeface="Calibri"/>
                        <a:ea typeface="Calibri"/>
                        <a:cs typeface="Calibri"/>
                        <a:sym typeface="Calibri"/>
                      </a:endParaRPr>
                    </a:p>
                  </a:txBody>
                  <a:tcPr marT="0" marB="0" marR="68575" marL="68575" anchor="ctr"/>
                </a:tc>
              </a:tr>
              <a:tr h="279950">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Gall Count</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4</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59.01</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39.85</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76.18</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&lt;2.22e-16</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0.67</a:t>
                      </a:r>
                      <a:endParaRPr sz="1100" u="none" cap="none" strike="noStrike">
                        <a:latin typeface="Calibri"/>
                        <a:ea typeface="Calibri"/>
                        <a:cs typeface="Calibri"/>
                        <a:sym typeface="Calibri"/>
                      </a:endParaRPr>
                    </a:p>
                  </a:txBody>
                  <a:tcPr marT="0" marB="0" marR="68575" marL="68575" anchor="ctr"/>
                </a:tc>
              </a:tr>
              <a:tr h="279950">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Eggs/g.Root</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4</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57.5</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41.68</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71.04</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&lt;2.22e-16</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200"/>
                        <a:buFont typeface="Arial"/>
                        <a:buNone/>
                      </a:pPr>
                      <a:r>
                        <a:rPr lang="en-US" sz="1200" u="none" cap="none" strike="noStrike"/>
                        <a:t>0.7</a:t>
                      </a:r>
                      <a:endParaRPr sz="1100" u="none" cap="none" strike="noStrike">
                        <a:latin typeface="Calibri"/>
                        <a:ea typeface="Calibri"/>
                        <a:cs typeface="Calibri"/>
                        <a:sym typeface="Calibri"/>
                      </a:endParaRPr>
                    </a:p>
                  </a:txBody>
                  <a:tcPr marT="0" marB="0" marR="68575" marL="68575" anchor="ctr"/>
                </a:tc>
              </a:tr>
            </a:tbl>
          </a:graphicData>
        </a:graphic>
      </p:graphicFrame>
      <p:sp>
        <p:nvSpPr>
          <p:cNvPr id="818" name="Google Shape;818;p84"/>
          <p:cNvSpPr txBox="1"/>
          <p:nvPr/>
        </p:nvSpPr>
        <p:spPr>
          <a:xfrm>
            <a:off x="8098692" y="5040356"/>
            <a:ext cx="3453900" cy="94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70% of variation for </a:t>
            </a:r>
            <a:r>
              <a:rPr b="0" i="1" lang="en-US" sz="1400" u="none" cap="none" strike="noStrike">
                <a:solidFill>
                  <a:schemeClr val="dk1"/>
                </a:solidFill>
                <a:latin typeface="Arial"/>
                <a:ea typeface="Arial"/>
                <a:cs typeface="Arial"/>
                <a:sym typeface="Arial"/>
              </a:rPr>
              <a:t>M.e. </a:t>
            </a:r>
            <a:r>
              <a:rPr b="0" i="0" lang="en-US" sz="1400" u="none" cap="none" strike="noStrike">
                <a:solidFill>
                  <a:schemeClr val="dk1"/>
                </a:solidFill>
                <a:latin typeface="Arial"/>
                <a:ea typeface="Arial"/>
                <a:cs typeface="Arial"/>
                <a:sym typeface="Arial"/>
              </a:rPr>
              <a:t>resistance is explained by a single major QTL on linkage group 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10.0Mb region = 0.3% of 3.3Gb genome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19" name="Google Shape;819;p84"/>
          <p:cNvSpPr txBox="1"/>
          <p:nvPr/>
        </p:nvSpPr>
        <p:spPr>
          <a:xfrm>
            <a:off x="5254964" y="2167916"/>
            <a:ext cx="2843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A1718"/>
                </a:solidFill>
                <a:latin typeface="Arial"/>
                <a:ea typeface="Arial"/>
                <a:cs typeface="Arial"/>
                <a:sym typeface="Arial"/>
              </a:rPr>
              <a:t>qIbMe-4.1</a:t>
            </a:r>
            <a:endParaRPr b="0" i="0" sz="1400" u="none" cap="none" strike="noStrike">
              <a:solidFill>
                <a:srgbClr val="000000"/>
              </a:solidFill>
              <a:latin typeface="Arial"/>
              <a:ea typeface="Arial"/>
              <a:cs typeface="Arial"/>
              <a:sym typeface="Arial"/>
            </a:endParaRPr>
          </a:p>
        </p:txBody>
      </p:sp>
      <p:cxnSp>
        <p:nvCxnSpPr>
          <p:cNvPr id="820" name="Google Shape;820;p84"/>
          <p:cNvCxnSpPr/>
          <p:nvPr/>
        </p:nvCxnSpPr>
        <p:spPr>
          <a:xfrm rot="10800000">
            <a:off x="4687721" y="2257449"/>
            <a:ext cx="470100" cy="141300"/>
          </a:xfrm>
          <a:prstGeom prst="curvedConnector3">
            <a:avLst>
              <a:gd fmla="val 49997" name="adj1"/>
            </a:avLst>
          </a:prstGeom>
          <a:noFill/>
          <a:ln cap="flat" cmpd="sng" w="38100">
            <a:solidFill>
              <a:schemeClr val="dk1"/>
            </a:solidFill>
            <a:prstDash val="solid"/>
            <a:round/>
            <a:headEnd len="sm" w="sm" type="none"/>
            <a:tailEnd len="med" w="med" type="triangle"/>
          </a:ln>
        </p:spPr>
      </p:cxnSp>
      <p:pic>
        <p:nvPicPr>
          <p:cNvPr id="821" name="Google Shape;821;p84"/>
          <p:cNvPicPr preferRelativeResize="0"/>
          <p:nvPr/>
        </p:nvPicPr>
        <p:blipFill rotWithShape="1">
          <a:blip r:embed="rId4">
            <a:alphaModFix/>
          </a:blip>
          <a:srcRect b="0" l="0" r="0" t="0"/>
          <a:stretch/>
        </p:blipFill>
        <p:spPr>
          <a:xfrm>
            <a:off x="7695639" y="1842384"/>
            <a:ext cx="2140587" cy="150431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85"/>
          <p:cNvPicPr preferRelativeResize="0"/>
          <p:nvPr/>
        </p:nvPicPr>
        <p:blipFill rotWithShape="1">
          <a:blip r:embed="rId3">
            <a:alphaModFix/>
          </a:blip>
          <a:srcRect b="0" l="4049" r="0" t="0"/>
          <a:stretch/>
        </p:blipFill>
        <p:spPr>
          <a:xfrm>
            <a:off x="5351222" y="638122"/>
            <a:ext cx="6603284" cy="3734005"/>
          </a:xfrm>
          <a:prstGeom prst="rect">
            <a:avLst/>
          </a:prstGeom>
          <a:noFill/>
          <a:ln>
            <a:noFill/>
          </a:ln>
        </p:spPr>
      </p:pic>
      <p:pic>
        <p:nvPicPr>
          <p:cNvPr id="827" name="Google Shape;827;p85"/>
          <p:cNvPicPr preferRelativeResize="0"/>
          <p:nvPr/>
        </p:nvPicPr>
        <p:blipFill rotWithShape="1">
          <a:blip r:embed="rId4">
            <a:alphaModFix/>
          </a:blip>
          <a:srcRect b="0" l="0" r="0" t="0"/>
          <a:stretch/>
        </p:blipFill>
        <p:spPr>
          <a:xfrm>
            <a:off x="197165" y="638121"/>
            <a:ext cx="5078853" cy="2336171"/>
          </a:xfrm>
          <a:prstGeom prst="rect">
            <a:avLst/>
          </a:prstGeom>
          <a:noFill/>
          <a:ln>
            <a:noFill/>
          </a:ln>
        </p:spPr>
      </p:pic>
      <p:pic>
        <p:nvPicPr>
          <p:cNvPr id="828" name="Google Shape;828;p85"/>
          <p:cNvPicPr preferRelativeResize="0"/>
          <p:nvPr/>
        </p:nvPicPr>
        <p:blipFill rotWithShape="1">
          <a:blip r:embed="rId5">
            <a:alphaModFix/>
          </a:blip>
          <a:srcRect b="0" l="0" r="0" t="0"/>
          <a:stretch/>
        </p:blipFill>
        <p:spPr>
          <a:xfrm>
            <a:off x="2574762" y="4580965"/>
            <a:ext cx="7814605" cy="2056959"/>
          </a:xfrm>
          <a:prstGeom prst="rect">
            <a:avLst/>
          </a:prstGeom>
          <a:noFill/>
          <a:ln>
            <a:noFill/>
          </a:ln>
        </p:spPr>
      </p:pic>
      <p:pic>
        <p:nvPicPr>
          <p:cNvPr descr="A picture containing indoor, person, person&#10;&#10;Description automatically generated" id="829" name="Google Shape;829;p85"/>
          <p:cNvPicPr preferRelativeResize="0"/>
          <p:nvPr/>
        </p:nvPicPr>
        <p:blipFill rotWithShape="1">
          <a:blip r:embed="rId6">
            <a:alphaModFix/>
          </a:blip>
          <a:srcRect b="0" l="0" r="0" t="0"/>
          <a:stretch/>
        </p:blipFill>
        <p:spPr>
          <a:xfrm>
            <a:off x="1241540" y="2974292"/>
            <a:ext cx="2484304" cy="1397835"/>
          </a:xfrm>
          <a:prstGeom prst="rect">
            <a:avLst/>
          </a:prstGeom>
          <a:noFill/>
          <a:ln>
            <a:noFill/>
          </a:ln>
        </p:spPr>
      </p:pic>
      <p:sp>
        <p:nvSpPr>
          <p:cNvPr id="830" name="Google Shape;830;p85"/>
          <p:cNvSpPr/>
          <p:nvPr/>
        </p:nvSpPr>
        <p:spPr>
          <a:xfrm>
            <a:off x="9684473" y="4956846"/>
            <a:ext cx="849000" cy="5139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1" name="Google Shape;831;p85"/>
          <p:cNvSpPr txBox="1"/>
          <p:nvPr/>
        </p:nvSpPr>
        <p:spPr>
          <a:xfrm>
            <a:off x="9205004" y="1253516"/>
            <a:ext cx="2843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A1718"/>
                </a:solidFill>
                <a:latin typeface="Arial"/>
                <a:ea typeface="Arial"/>
                <a:cs typeface="Arial"/>
                <a:sym typeface="Arial"/>
              </a:rPr>
              <a:t>qIbMi-7.1</a:t>
            </a:r>
            <a:endParaRPr b="0" i="0" sz="1400" u="none" cap="none" strike="noStrike">
              <a:solidFill>
                <a:srgbClr val="000000"/>
              </a:solidFill>
              <a:latin typeface="Arial"/>
              <a:ea typeface="Arial"/>
              <a:cs typeface="Arial"/>
              <a:sym typeface="Arial"/>
            </a:endParaRPr>
          </a:p>
        </p:txBody>
      </p:sp>
      <p:cxnSp>
        <p:nvCxnSpPr>
          <p:cNvPr id="832" name="Google Shape;832;p85"/>
          <p:cNvCxnSpPr/>
          <p:nvPr/>
        </p:nvCxnSpPr>
        <p:spPr>
          <a:xfrm rot="10800000">
            <a:off x="8637761" y="1343049"/>
            <a:ext cx="470100" cy="141300"/>
          </a:xfrm>
          <a:prstGeom prst="curvedConnector3">
            <a:avLst>
              <a:gd fmla="val 49997" name="adj1"/>
            </a:avLst>
          </a:prstGeom>
          <a:noFill/>
          <a:ln cap="flat" cmpd="sng" w="38100">
            <a:solidFill>
              <a:schemeClr val="dk1"/>
            </a:solidFill>
            <a:prstDash val="solid"/>
            <a:round/>
            <a:headEnd len="sm" w="sm"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86"/>
          <p:cNvSpPr txBox="1"/>
          <p:nvPr>
            <p:ph type="title"/>
          </p:nvPr>
        </p:nvSpPr>
        <p:spPr>
          <a:xfrm>
            <a:off x="315895" y="533194"/>
            <a:ext cx="7196400" cy="1318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t>Identifying SNPs for </a:t>
            </a:r>
            <a:r>
              <a:rPr i="1" lang="en-US" sz="2800"/>
              <a:t>M. enterolobii </a:t>
            </a:r>
            <a:r>
              <a:rPr lang="en-US" sz="2800"/>
              <a:t>&amp; </a:t>
            </a:r>
            <a:r>
              <a:rPr i="1" lang="en-US" sz="2800"/>
              <a:t>M. incognita</a:t>
            </a:r>
            <a:r>
              <a:rPr lang="en-US" sz="2800"/>
              <a:t> for KASP Marker Design</a:t>
            </a:r>
            <a:endParaRPr/>
          </a:p>
        </p:txBody>
      </p:sp>
      <p:pic>
        <p:nvPicPr>
          <p:cNvPr id="839" name="Google Shape;839;p86"/>
          <p:cNvPicPr preferRelativeResize="0"/>
          <p:nvPr/>
        </p:nvPicPr>
        <p:blipFill rotWithShape="1">
          <a:blip r:embed="rId3">
            <a:alphaModFix/>
          </a:blip>
          <a:srcRect b="23395" l="0" r="45661" t="0"/>
          <a:stretch/>
        </p:blipFill>
        <p:spPr>
          <a:xfrm>
            <a:off x="3464147" y="3693472"/>
            <a:ext cx="712880" cy="753720"/>
          </a:xfrm>
          <a:prstGeom prst="rect">
            <a:avLst/>
          </a:prstGeom>
          <a:noFill/>
          <a:ln>
            <a:noFill/>
          </a:ln>
        </p:spPr>
      </p:pic>
      <p:pic>
        <p:nvPicPr>
          <p:cNvPr id="840" name="Google Shape;840;p86"/>
          <p:cNvPicPr preferRelativeResize="0"/>
          <p:nvPr/>
        </p:nvPicPr>
        <p:blipFill rotWithShape="1">
          <a:blip r:embed="rId4">
            <a:alphaModFix/>
          </a:blip>
          <a:srcRect b="0" l="0" r="0" t="0"/>
          <a:stretch/>
        </p:blipFill>
        <p:spPr>
          <a:xfrm>
            <a:off x="2893956" y="3693474"/>
            <a:ext cx="553391" cy="753719"/>
          </a:xfrm>
          <a:prstGeom prst="rect">
            <a:avLst/>
          </a:prstGeom>
          <a:noFill/>
          <a:ln>
            <a:noFill/>
          </a:ln>
        </p:spPr>
      </p:pic>
      <p:grpSp>
        <p:nvGrpSpPr>
          <p:cNvPr id="841" name="Google Shape;841;p86"/>
          <p:cNvGrpSpPr/>
          <p:nvPr/>
        </p:nvGrpSpPr>
        <p:grpSpPr>
          <a:xfrm rot="-5400000">
            <a:off x="4084415" y="-1833416"/>
            <a:ext cx="3503439" cy="11850287"/>
            <a:chOff x="5129510" y="-821363"/>
            <a:chExt cx="3802713" cy="9105100"/>
          </a:xfrm>
        </p:grpSpPr>
        <p:grpSp>
          <p:nvGrpSpPr>
            <p:cNvPr id="842" name="Google Shape;842;p86"/>
            <p:cNvGrpSpPr/>
            <p:nvPr/>
          </p:nvGrpSpPr>
          <p:grpSpPr>
            <a:xfrm>
              <a:off x="5155103" y="464934"/>
              <a:ext cx="1124768" cy="5011389"/>
              <a:chOff x="-954516" y="-51307"/>
              <a:chExt cx="2540700" cy="9164940"/>
            </a:xfrm>
          </p:grpSpPr>
          <p:sp>
            <p:nvSpPr>
              <p:cNvPr id="843" name="Google Shape;843;p86"/>
              <p:cNvSpPr/>
              <p:nvPr/>
            </p:nvSpPr>
            <p:spPr>
              <a:xfrm rot="5400000">
                <a:off x="-792337" y="-55957"/>
                <a:ext cx="2101500" cy="21108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Trim reads with Cutadapt </a:t>
                </a:r>
                <a:endParaRPr b="0" i="0" sz="1400" u="none" cap="none" strike="noStrike">
                  <a:solidFill>
                    <a:srgbClr val="000000"/>
                  </a:solidFill>
                  <a:latin typeface="Arial"/>
                  <a:ea typeface="Arial"/>
                  <a:cs typeface="Arial"/>
                  <a:sym typeface="Arial"/>
                </a:endParaRPr>
              </a:p>
            </p:txBody>
          </p:sp>
          <p:sp>
            <p:nvSpPr>
              <p:cNvPr id="844" name="Google Shape;844;p86"/>
              <p:cNvSpPr/>
              <p:nvPr/>
            </p:nvSpPr>
            <p:spPr>
              <a:xfrm rot="5400000">
                <a:off x="-792333" y="2495278"/>
                <a:ext cx="2101500" cy="21108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Align reads with BWA-MEM</a:t>
                </a:r>
                <a:endParaRPr b="0" i="0" sz="1400" u="none" cap="none" strike="noStrike">
                  <a:solidFill>
                    <a:srgbClr val="000000"/>
                  </a:solidFill>
                  <a:latin typeface="Arial"/>
                  <a:ea typeface="Arial"/>
                  <a:cs typeface="Arial"/>
                  <a:sym typeface="Arial"/>
                </a:endParaRPr>
              </a:p>
            </p:txBody>
          </p:sp>
          <p:sp>
            <p:nvSpPr>
              <p:cNvPr id="845" name="Google Shape;845;p86"/>
              <p:cNvSpPr/>
              <p:nvPr/>
            </p:nvSpPr>
            <p:spPr>
              <a:xfrm rot="5400000">
                <a:off x="-561492" y="4847058"/>
                <a:ext cx="1639800" cy="21108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Sort BAM file with SAMtools</a:t>
                </a:r>
                <a:endParaRPr b="0" i="0" sz="1600" u="none" cap="none" strike="noStrike">
                  <a:solidFill>
                    <a:schemeClr val="lt1"/>
                  </a:solidFill>
                  <a:latin typeface="Calibri"/>
                  <a:ea typeface="Calibri"/>
                  <a:cs typeface="Calibri"/>
                  <a:sym typeface="Calibri"/>
                </a:endParaRPr>
              </a:p>
            </p:txBody>
          </p:sp>
          <p:sp>
            <p:nvSpPr>
              <p:cNvPr id="846" name="Google Shape;846;p86"/>
              <p:cNvSpPr/>
              <p:nvPr/>
            </p:nvSpPr>
            <p:spPr>
              <a:xfrm rot="5400000">
                <a:off x="-663066" y="6864383"/>
                <a:ext cx="1957800" cy="25407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Mark duplicates with biobambam </a:t>
                </a:r>
                <a:endParaRPr b="0" i="0" sz="1400" u="none" cap="none" strike="noStrike">
                  <a:solidFill>
                    <a:srgbClr val="000000"/>
                  </a:solidFill>
                  <a:latin typeface="Arial"/>
                  <a:ea typeface="Arial"/>
                  <a:cs typeface="Arial"/>
                  <a:sym typeface="Arial"/>
                </a:endParaRPr>
              </a:p>
            </p:txBody>
          </p:sp>
          <p:sp>
            <p:nvSpPr>
              <p:cNvPr id="847" name="Google Shape;847;p86"/>
              <p:cNvSpPr/>
              <p:nvPr/>
            </p:nvSpPr>
            <p:spPr>
              <a:xfrm>
                <a:off x="-6396" y="2153359"/>
                <a:ext cx="484500" cy="2820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48" name="Google Shape;848;p86"/>
              <p:cNvSpPr/>
              <p:nvPr/>
            </p:nvSpPr>
            <p:spPr>
              <a:xfrm>
                <a:off x="-6394" y="4671694"/>
                <a:ext cx="484500" cy="3414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49" name="Google Shape;849;p86"/>
              <p:cNvSpPr/>
              <p:nvPr/>
            </p:nvSpPr>
            <p:spPr>
              <a:xfrm>
                <a:off x="-6406" y="6804330"/>
                <a:ext cx="484500" cy="2820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850" name="Google Shape;850;p86"/>
            <p:cNvGrpSpPr/>
            <p:nvPr/>
          </p:nvGrpSpPr>
          <p:grpSpPr>
            <a:xfrm>
              <a:off x="7935955" y="587220"/>
              <a:ext cx="772491" cy="3316963"/>
              <a:chOff x="1901899" y="792659"/>
              <a:chExt cx="1742591" cy="5040977"/>
            </a:xfrm>
          </p:grpSpPr>
          <p:sp>
            <p:nvSpPr>
              <p:cNvPr id="851" name="Google Shape;851;p86"/>
              <p:cNvSpPr/>
              <p:nvPr/>
            </p:nvSpPr>
            <p:spPr>
              <a:xfrm rot="5400000">
                <a:off x="1569949" y="1124609"/>
                <a:ext cx="2396400" cy="1732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Align reads with 10x LongRanger pipeline (v2.2.2)</a:t>
                </a:r>
                <a:endParaRPr b="0" i="0" sz="1400" u="none" cap="none" strike="noStrike">
                  <a:solidFill>
                    <a:srgbClr val="000000"/>
                  </a:solidFill>
                  <a:latin typeface="Arial"/>
                  <a:ea typeface="Arial"/>
                  <a:cs typeface="Arial"/>
                  <a:sym typeface="Arial"/>
                </a:endParaRPr>
              </a:p>
            </p:txBody>
          </p:sp>
          <p:sp>
            <p:nvSpPr>
              <p:cNvPr id="852" name="Google Shape;852;p86"/>
              <p:cNvSpPr/>
              <p:nvPr/>
            </p:nvSpPr>
            <p:spPr>
              <a:xfrm rot="5400000">
                <a:off x="1692240" y="3881386"/>
                <a:ext cx="2172000" cy="1732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Mark duplicates with biobambam</a:t>
                </a:r>
                <a:endParaRPr b="0" i="0" sz="1600" u="none" cap="none" strike="noStrike">
                  <a:solidFill>
                    <a:schemeClr val="lt1"/>
                  </a:solidFill>
                  <a:latin typeface="Calibri"/>
                  <a:ea typeface="Calibri"/>
                  <a:cs typeface="Calibri"/>
                  <a:sym typeface="Calibri"/>
                </a:endParaRPr>
              </a:p>
            </p:txBody>
          </p:sp>
          <p:sp>
            <p:nvSpPr>
              <p:cNvPr id="853" name="Google Shape;853;p86"/>
              <p:cNvSpPr/>
              <p:nvPr/>
            </p:nvSpPr>
            <p:spPr>
              <a:xfrm>
                <a:off x="2535890" y="3296512"/>
                <a:ext cx="484500" cy="2820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sp>
          <p:nvSpPr>
            <p:cNvPr id="854" name="Google Shape;854;p86"/>
            <p:cNvSpPr txBox="1"/>
            <p:nvPr/>
          </p:nvSpPr>
          <p:spPr>
            <a:xfrm rot="5400000">
              <a:off x="7730123" y="-836284"/>
              <a:ext cx="1064100" cy="13401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highlight>
                    <a:srgbClr val="008000"/>
                  </a:highlight>
                  <a:latin typeface="Arial"/>
                  <a:ea typeface="Arial"/>
                  <a:cs typeface="Arial"/>
                  <a:sym typeface="Arial"/>
                </a:rPr>
                <a:t>Tanzania</a:t>
              </a:r>
              <a:r>
                <a:rPr b="1" i="0" lang="en-US" sz="1600" u="none" cap="none" strike="noStrike">
                  <a:solidFill>
                    <a:schemeClr val="dk1"/>
                  </a:solidFill>
                  <a:latin typeface="Arial"/>
                  <a:ea typeface="Arial"/>
                  <a:cs typeface="Arial"/>
                  <a:sym typeface="Arial"/>
                </a:rPr>
                <a:t> 10x Read Alignment Pipeline</a:t>
              </a:r>
              <a:endParaRPr b="0" i="0" sz="1400" u="none" cap="none" strike="noStrike">
                <a:solidFill>
                  <a:srgbClr val="000000"/>
                </a:solidFill>
                <a:latin typeface="Arial"/>
                <a:ea typeface="Arial"/>
                <a:cs typeface="Arial"/>
                <a:sym typeface="Arial"/>
              </a:endParaRPr>
            </a:p>
          </p:txBody>
        </p:sp>
        <p:sp>
          <p:nvSpPr>
            <p:cNvPr id="855" name="Google Shape;855;p86"/>
            <p:cNvSpPr txBox="1"/>
            <p:nvPr/>
          </p:nvSpPr>
          <p:spPr>
            <a:xfrm rot="5400000">
              <a:off x="5016260" y="-708113"/>
              <a:ext cx="1351500" cy="1125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highlight>
                    <a:srgbClr val="008000"/>
                  </a:highlight>
                  <a:latin typeface="Arial"/>
                  <a:ea typeface="Arial"/>
                  <a:cs typeface="Arial"/>
                  <a:sym typeface="Arial"/>
                </a:rPr>
                <a:t>Beauregard</a:t>
              </a:r>
              <a:r>
                <a:rPr b="1" i="0" lang="en-US" sz="1600" u="none" cap="none" strike="noStrike">
                  <a:solidFill>
                    <a:schemeClr val="dk1"/>
                  </a:solidFill>
                  <a:latin typeface="Arial"/>
                  <a:ea typeface="Arial"/>
                  <a:cs typeface="Arial"/>
                  <a:sym typeface="Arial"/>
                </a:rPr>
                <a:t> WGS Read Alignment Pipeline</a:t>
              </a:r>
              <a:endParaRPr b="0" i="0" sz="1400" u="none" cap="none" strike="noStrike">
                <a:solidFill>
                  <a:srgbClr val="000000"/>
                </a:solidFill>
                <a:latin typeface="Arial"/>
                <a:ea typeface="Arial"/>
                <a:cs typeface="Arial"/>
                <a:sym typeface="Arial"/>
              </a:endParaRPr>
            </a:p>
          </p:txBody>
        </p:sp>
        <p:sp>
          <p:nvSpPr>
            <p:cNvPr id="856" name="Google Shape;856;p86"/>
            <p:cNvSpPr/>
            <p:nvPr/>
          </p:nvSpPr>
          <p:spPr>
            <a:xfrm rot="5400000">
              <a:off x="7213208" y="5106724"/>
              <a:ext cx="781500" cy="11937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Reference </a:t>
              </a:r>
              <a:r>
                <a:rPr b="0" i="1" lang="en-US" sz="1400" u="none" cap="none" strike="noStrike">
                  <a:solidFill>
                    <a:schemeClr val="lt1"/>
                  </a:solidFill>
                  <a:latin typeface="Calibri"/>
                  <a:ea typeface="Calibri"/>
                  <a:cs typeface="Calibri"/>
                  <a:sym typeface="Calibri"/>
                </a:rPr>
                <a:t>I. trifida</a:t>
              </a:r>
              <a:r>
                <a:rPr b="0" i="0" lang="en-US" sz="1400" u="none" cap="none" strike="noStrike">
                  <a:solidFill>
                    <a:schemeClr val="lt1"/>
                  </a:solidFill>
                  <a:latin typeface="Calibri"/>
                  <a:ea typeface="Calibri"/>
                  <a:cs typeface="Calibri"/>
                  <a:sym typeface="Calibri"/>
                </a:rPr>
                <a:t> v3 assembly</a:t>
              </a:r>
              <a:endParaRPr b="0" i="0" sz="1400" u="none" cap="none" strike="noStrike">
                <a:solidFill>
                  <a:srgbClr val="000000"/>
                </a:solidFill>
                <a:latin typeface="Arial"/>
                <a:ea typeface="Arial"/>
                <a:cs typeface="Arial"/>
                <a:sym typeface="Arial"/>
              </a:endParaRPr>
            </a:p>
          </p:txBody>
        </p:sp>
        <p:sp>
          <p:nvSpPr>
            <p:cNvPr id="857" name="Google Shape;857;p86"/>
            <p:cNvSpPr/>
            <p:nvPr/>
          </p:nvSpPr>
          <p:spPr>
            <a:xfrm rot="943062">
              <a:off x="7976653" y="3969674"/>
              <a:ext cx="228130" cy="131826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58" name="Google Shape;858;p86"/>
            <p:cNvSpPr/>
            <p:nvPr/>
          </p:nvSpPr>
          <p:spPr>
            <a:xfrm rot="-3140877">
              <a:off x="6530835" y="4974700"/>
              <a:ext cx="175816" cy="66414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59" name="Google Shape;859;p86"/>
            <p:cNvSpPr/>
            <p:nvPr/>
          </p:nvSpPr>
          <p:spPr>
            <a:xfrm rot="5400000">
              <a:off x="7201437" y="6103183"/>
              <a:ext cx="781500" cy="11937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Variant calling using Freebayes (v1.3.5)</a:t>
              </a:r>
              <a:endParaRPr b="0" i="0" sz="1400" u="none" cap="none" strike="noStrike">
                <a:solidFill>
                  <a:srgbClr val="000000"/>
                </a:solidFill>
                <a:latin typeface="Arial"/>
                <a:ea typeface="Arial"/>
                <a:cs typeface="Arial"/>
                <a:sym typeface="Arial"/>
              </a:endParaRPr>
            </a:p>
          </p:txBody>
        </p:sp>
        <p:sp>
          <p:nvSpPr>
            <p:cNvPr id="860" name="Google Shape;860;p86"/>
            <p:cNvSpPr/>
            <p:nvPr/>
          </p:nvSpPr>
          <p:spPr>
            <a:xfrm>
              <a:off x="7484960" y="6119310"/>
              <a:ext cx="214500" cy="1542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61" name="Google Shape;861;p86"/>
            <p:cNvSpPr/>
            <p:nvPr/>
          </p:nvSpPr>
          <p:spPr>
            <a:xfrm>
              <a:off x="7474391" y="7118293"/>
              <a:ext cx="214500" cy="1326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62" name="Google Shape;862;p86"/>
            <p:cNvSpPr/>
            <p:nvPr/>
          </p:nvSpPr>
          <p:spPr>
            <a:xfrm rot="5400000">
              <a:off x="7111494" y="7304537"/>
              <a:ext cx="998400" cy="960000"/>
            </a:xfrm>
            <a:prstGeom prst="roundRect">
              <a:avLst>
                <a:gd fmla="val 16667" name="adj"/>
              </a:avLst>
            </a:prstGeom>
            <a:solidFill>
              <a:srgbClr val="00B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KASP candidate SNPs</a:t>
              </a:r>
              <a:endParaRPr b="0" i="0" sz="1400" u="none" cap="none" strike="noStrike">
                <a:solidFill>
                  <a:srgbClr val="000000"/>
                </a:solidFill>
                <a:latin typeface="Arial"/>
                <a:ea typeface="Arial"/>
                <a:cs typeface="Arial"/>
                <a:sym typeface="Arial"/>
              </a:endParaRPr>
            </a:p>
          </p:txBody>
        </p:sp>
      </p:grpSp>
      <p:pic>
        <p:nvPicPr>
          <p:cNvPr descr="Directory - Postdoctoral Scientists - Boyce Thompson Institute" id="863" name="Google Shape;863;p86"/>
          <p:cNvPicPr preferRelativeResize="0"/>
          <p:nvPr/>
        </p:nvPicPr>
        <p:blipFill rotWithShape="1">
          <a:blip r:embed="rId5">
            <a:alphaModFix/>
          </a:blip>
          <a:srcRect b="0" l="0" r="0" t="0"/>
          <a:stretch/>
        </p:blipFill>
        <p:spPr>
          <a:xfrm>
            <a:off x="8022496" y="2128615"/>
            <a:ext cx="760798" cy="760798"/>
          </a:xfrm>
          <a:prstGeom prst="rect">
            <a:avLst/>
          </a:prstGeom>
          <a:noFill/>
          <a:ln>
            <a:noFill/>
          </a:ln>
        </p:spPr>
      </p:pic>
      <p:pic>
        <p:nvPicPr>
          <p:cNvPr descr="A person wearing glasses&#10;&#10;Description automatically generated with low confidence" id="864" name="Google Shape;864;p86"/>
          <p:cNvPicPr preferRelativeResize="0"/>
          <p:nvPr/>
        </p:nvPicPr>
        <p:blipFill rotWithShape="1">
          <a:blip r:embed="rId6">
            <a:alphaModFix/>
          </a:blip>
          <a:srcRect b="0" l="13647" r="11243" t="0"/>
          <a:stretch/>
        </p:blipFill>
        <p:spPr>
          <a:xfrm>
            <a:off x="401307" y="3606281"/>
            <a:ext cx="778358" cy="1036313"/>
          </a:xfrm>
          <a:prstGeom prst="rect">
            <a:avLst/>
          </a:prstGeom>
          <a:noFill/>
          <a:ln>
            <a:noFill/>
          </a:ln>
        </p:spPr>
      </p:pic>
      <p:pic>
        <p:nvPicPr>
          <p:cNvPr descr="Mercy Kitavi" id="865" name="Google Shape;865;p86"/>
          <p:cNvPicPr preferRelativeResize="0"/>
          <p:nvPr/>
        </p:nvPicPr>
        <p:blipFill rotWithShape="1">
          <a:blip r:embed="rId7">
            <a:alphaModFix/>
          </a:blip>
          <a:srcRect b="0" l="0" r="21617" t="0"/>
          <a:stretch/>
        </p:blipFill>
        <p:spPr>
          <a:xfrm>
            <a:off x="4201229" y="3683193"/>
            <a:ext cx="788736" cy="753719"/>
          </a:xfrm>
          <a:prstGeom prst="rect">
            <a:avLst/>
          </a:prstGeom>
          <a:noFill/>
          <a:ln>
            <a:noFill/>
          </a:ln>
        </p:spPr>
      </p:pic>
      <p:sp>
        <p:nvSpPr>
          <p:cNvPr id="866" name="Google Shape;866;p86"/>
          <p:cNvSpPr txBox="1"/>
          <p:nvPr/>
        </p:nvSpPr>
        <p:spPr>
          <a:xfrm>
            <a:off x="9240701" y="4633970"/>
            <a:ext cx="2441700" cy="9234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Arial"/>
                <a:ea typeface="Arial"/>
                <a:cs typeface="Arial"/>
                <a:sym typeface="Arial"/>
              </a:rPr>
              <a:t>2,444 SNPs: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LG4 – 579 SNPs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LG7 – 1,865 SNPs</a:t>
            </a:r>
            <a:endParaRPr b="0" i="0" sz="1400" u="none" cap="none" strike="noStrike">
              <a:solidFill>
                <a:srgbClr val="000000"/>
              </a:solidFill>
              <a:latin typeface="Arial"/>
              <a:ea typeface="Arial"/>
              <a:cs typeface="Arial"/>
              <a:sym typeface="Arial"/>
            </a:endParaRPr>
          </a:p>
        </p:txBody>
      </p:sp>
      <p:sp>
        <p:nvSpPr>
          <p:cNvPr id="867" name="Google Shape;867;p86"/>
          <p:cNvSpPr txBox="1"/>
          <p:nvPr/>
        </p:nvSpPr>
        <p:spPr>
          <a:xfrm>
            <a:off x="9418673" y="591364"/>
            <a:ext cx="2328000" cy="21858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Arial"/>
                <a:ea typeface="Arial"/>
                <a:cs typeface="Arial"/>
                <a:sym typeface="Arial"/>
              </a:rPr>
              <a:t>Freebayes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ploidy level of 6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max read depth of 1000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minimum MAPQ of 30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minimum base quality of 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Search QTL support intervals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Indels, structural variants, low-	quality SNPs removed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Biallelic simplex (0/0/0/0/0/1) or 	pentaplex (0/1/1/1/1/1)</a:t>
            </a:r>
            <a:endParaRPr b="0" i="0" sz="1400" u="none" cap="none" strike="noStrike">
              <a:solidFill>
                <a:srgbClr val="000000"/>
              </a:solidFill>
              <a:latin typeface="Arial"/>
              <a:ea typeface="Arial"/>
              <a:cs typeface="Arial"/>
              <a:sym typeface="Arial"/>
            </a:endParaRPr>
          </a:p>
        </p:txBody>
      </p:sp>
      <p:sp>
        <p:nvSpPr>
          <p:cNvPr id="868" name="Google Shape;868;p86"/>
          <p:cNvSpPr/>
          <p:nvPr/>
        </p:nvSpPr>
        <p:spPr>
          <a:xfrm>
            <a:off x="11011248" y="4044738"/>
            <a:ext cx="172500" cy="527400"/>
          </a:xfrm>
          <a:prstGeom prst="downArrow">
            <a:avLst>
              <a:gd fmla="val 50000" name="adj1"/>
              <a:gd fmla="val 50000" name="adj2"/>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7"/>
          <p:cNvSpPr txBox="1"/>
          <p:nvPr>
            <p:ph type="title"/>
          </p:nvPr>
        </p:nvSpPr>
        <p:spPr>
          <a:xfrm>
            <a:off x="694667" y="593367"/>
            <a:ext cx="11360700" cy="763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600"/>
              </a:spcBef>
              <a:spcAft>
                <a:spcPts val="0"/>
              </a:spcAft>
              <a:buClr>
                <a:schemeClr val="dk1"/>
              </a:buClr>
              <a:buSzPts val="1500"/>
              <a:buFont typeface="Arial"/>
              <a:buNone/>
            </a:pPr>
            <a:r>
              <a:rPr lang="en-US" sz="3200"/>
              <a:t>McMaster plate images to machine learning (ML) counts</a:t>
            </a:r>
            <a:endParaRPr sz="3200"/>
          </a:p>
        </p:txBody>
      </p:sp>
      <p:pic>
        <p:nvPicPr>
          <p:cNvPr id="874" name="Google Shape;874;p87"/>
          <p:cNvPicPr preferRelativeResize="0"/>
          <p:nvPr/>
        </p:nvPicPr>
        <p:blipFill rotWithShape="1">
          <a:blip r:embed="rId3">
            <a:alphaModFix/>
          </a:blip>
          <a:srcRect b="0" l="0" r="0" t="0"/>
          <a:stretch/>
        </p:blipFill>
        <p:spPr>
          <a:xfrm>
            <a:off x="1118100" y="1881178"/>
            <a:ext cx="4244166" cy="1298700"/>
          </a:xfrm>
          <a:prstGeom prst="rect">
            <a:avLst/>
          </a:prstGeom>
          <a:noFill/>
          <a:ln>
            <a:noFill/>
          </a:ln>
        </p:spPr>
      </p:pic>
      <p:sp>
        <p:nvSpPr>
          <p:cNvPr id="875" name="Google Shape;875;p87"/>
          <p:cNvSpPr/>
          <p:nvPr/>
        </p:nvSpPr>
        <p:spPr>
          <a:xfrm>
            <a:off x="635333" y="41604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87"/>
          <p:cNvSpPr/>
          <p:nvPr/>
        </p:nvSpPr>
        <p:spPr>
          <a:xfrm>
            <a:off x="1472533" y="41604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87"/>
          <p:cNvSpPr/>
          <p:nvPr/>
        </p:nvSpPr>
        <p:spPr>
          <a:xfrm>
            <a:off x="2309733" y="41604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87"/>
          <p:cNvSpPr/>
          <p:nvPr/>
        </p:nvSpPr>
        <p:spPr>
          <a:xfrm>
            <a:off x="3146933" y="41604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87"/>
          <p:cNvSpPr/>
          <p:nvPr/>
        </p:nvSpPr>
        <p:spPr>
          <a:xfrm>
            <a:off x="3984133" y="41604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87"/>
          <p:cNvSpPr/>
          <p:nvPr/>
        </p:nvSpPr>
        <p:spPr>
          <a:xfrm>
            <a:off x="4821333" y="41604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87"/>
          <p:cNvSpPr/>
          <p:nvPr/>
        </p:nvSpPr>
        <p:spPr>
          <a:xfrm>
            <a:off x="635333" y="47332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87"/>
          <p:cNvSpPr/>
          <p:nvPr/>
        </p:nvSpPr>
        <p:spPr>
          <a:xfrm>
            <a:off x="1472533" y="47332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87"/>
          <p:cNvSpPr/>
          <p:nvPr/>
        </p:nvSpPr>
        <p:spPr>
          <a:xfrm>
            <a:off x="2309733" y="47332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87"/>
          <p:cNvSpPr/>
          <p:nvPr/>
        </p:nvSpPr>
        <p:spPr>
          <a:xfrm>
            <a:off x="3146933" y="47332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87"/>
          <p:cNvSpPr/>
          <p:nvPr/>
        </p:nvSpPr>
        <p:spPr>
          <a:xfrm>
            <a:off x="3984133" y="47332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87"/>
          <p:cNvSpPr/>
          <p:nvPr/>
        </p:nvSpPr>
        <p:spPr>
          <a:xfrm>
            <a:off x="4821333" y="47332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87"/>
          <p:cNvSpPr/>
          <p:nvPr/>
        </p:nvSpPr>
        <p:spPr>
          <a:xfrm>
            <a:off x="635333" y="53060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87"/>
          <p:cNvSpPr/>
          <p:nvPr/>
        </p:nvSpPr>
        <p:spPr>
          <a:xfrm>
            <a:off x="1472533" y="53060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87"/>
          <p:cNvSpPr/>
          <p:nvPr/>
        </p:nvSpPr>
        <p:spPr>
          <a:xfrm>
            <a:off x="2309733" y="53060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87"/>
          <p:cNvSpPr/>
          <p:nvPr/>
        </p:nvSpPr>
        <p:spPr>
          <a:xfrm>
            <a:off x="3146933" y="53060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87"/>
          <p:cNvSpPr/>
          <p:nvPr/>
        </p:nvSpPr>
        <p:spPr>
          <a:xfrm>
            <a:off x="3984133" y="53060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87"/>
          <p:cNvSpPr/>
          <p:nvPr/>
        </p:nvSpPr>
        <p:spPr>
          <a:xfrm>
            <a:off x="4821333" y="53060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7"/>
          <p:cNvSpPr/>
          <p:nvPr/>
        </p:nvSpPr>
        <p:spPr>
          <a:xfrm>
            <a:off x="635333" y="58788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7"/>
          <p:cNvSpPr/>
          <p:nvPr/>
        </p:nvSpPr>
        <p:spPr>
          <a:xfrm>
            <a:off x="1472533" y="58788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7"/>
          <p:cNvSpPr/>
          <p:nvPr/>
        </p:nvSpPr>
        <p:spPr>
          <a:xfrm>
            <a:off x="2309733" y="58788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87"/>
          <p:cNvSpPr/>
          <p:nvPr/>
        </p:nvSpPr>
        <p:spPr>
          <a:xfrm>
            <a:off x="3146933" y="58788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7"/>
          <p:cNvSpPr/>
          <p:nvPr/>
        </p:nvSpPr>
        <p:spPr>
          <a:xfrm>
            <a:off x="3984133" y="58788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7"/>
          <p:cNvSpPr/>
          <p:nvPr/>
        </p:nvSpPr>
        <p:spPr>
          <a:xfrm>
            <a:off x="4821333" y="5878800"/>
            <a:ext cx="8373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99" name="Google Shape;899;p87"/>
          <p:cNvCxnSpPr>
            <a:stCxn id="874" idx="2"/>
          </p:cNvCxnSpPr>
          <p:nvPr/>
        </p:nvCxnSpPr>
        <p:spPr>
          <a:xfrm flipH="1">
            <a:off x="3174183" y="3179878"/>
            <a:ext cx="66000" cy="819900"/>
          </a:xfrm>
          <a:prstGeom prst="straightConnector1">
            <a:avLst/>
          </a:prstGeom>
          <a:noFill/>
          <a:ln cap="flat" cmpd="sng" w="9525">
            <a:solidFill>
              <a:schemeClr val="dk1"/>
            </a:solidFill>
            <a:prstDash val="solid"/>
            <a:round/>
            <a:headEnd len="sm" w="sm" type="none"/>
            <a:tailEnd len="med" w="med" type="triangle"/>
          </a:ln>
        </p:spPr>
      </p:cxnSp>
      <p:pic>
        <p:nvPicPr>
          <p:cNvPr id="900" name="Google Shape;900;p87"/>
          <p:cNvPicPr preferRelativeResize="0"/>
          <p:nvPr/>
        </p:nvPicPr>
        <p:blipFill rotWithShape="1">
          <a:blip r:embed="rId4">
            <a:alphaModFix/>
          </a:blip>
          <a:srcRect b="0" l="0" r="0" t="0"/>
          <a:stretch/>
        </p:blipFill>
        <p:spPr>
          <a:xfrm>
            <a:off x="7535615" y="1286993"/>
            <a:ext cx="3145933" cy="2397868"/>
          </a:xfrm>
          <a:prstGeom prst="rect">
            <a:avLst/>
          </a:prstGeom>
          <a:noFill/>
          <a:ln>
            <a:noFill/>
          </a:ln>
        </p:spPr>
      </p:pic>
      <p:pic>
        <p:nvPicPr>
          <p:cNvPr id="901" name="Google Shape;901;p87"/>
          <p:cNvPicPr preferRelativeResize="0"/>
          <p:nvPr/>
        </p:nvPicPr>
        <p:blipFill rotWithShape="1">
          <a:blip r:embed="rId5">
            <a:alphaModFix/>
          </a:blip>
          <a:srcRect b="0" l="0" r="0" t="0"/>
          <a:stretch/>
        </p:blipFill>
        <p:spPr>
          <a:xfrm>
            <a:off x="7637733" y="4548262"/>
            <a:ext cx="3054669" cy="2328274"/>
          </a:xfrm>
          <a:prstGeom prst="rect">
            <a:avLst/>
          </a:prstGeom>
          <a:noFill/>
          <a:ln>
            <a:noFill/>
          </a:ln>
        </p:spPr>
      </p:pic>
      <p:cxnSp>
        <p:nvCxnSpPr>
          <p:cNvPr id="902" name="Google Shape;902;p87"/>
          <p:cNvCxnSpPr/>
          <p:nvPr/>
        </p:nvCxnSpPr>
        <p:spPr>
          <a:xfrm flipH="1" rot="10800000">
            <a:off x="5863433" y="5712567"/>
            <a:ext cx="1571100" cy="1500"/>
          </a:xfrm>
          <a:prstGeom prst="straightConnector1">
            <a:avLst/>
          </a:prstGeom>
          <a:noFill/>
          <a:ln cap="flat" cmpd="sng" w="9525">
            <a:solidFill>
              <a:schemeClr val="dk1"/>
            </a:solidFill>
            <a:prstDash val="solid"/>
            <a:round/>
            <a:headEnd len="sm" w="sm" type="none"/>
            <a:tailEnd len="med" w="med" type="triangle"/>
          </a:ln>
        </p:spPr>
      </p:cxnSp>
      <p:cxnSp>
        <p:nvCxnSpPr>
          <p:cNvPr id="903" name="Google Shape;903;p87"/>
          <p:cNvCxnSpPr>
            <a:stCxn id="904" idx="1"/>
            <a:endCxn id="900" idx="2"/>
          </p:cNvCxnSpPr>
          <p:nvPr/>
        </p:nvCxnSpPr>
        <p:spPr>
          <a:xfrm flipH="1" rot="10800000">
            <a:off x="9089667" y="3684800"/>
            <a:ext cx="18900" cy="813300"/>
          </a:xfrm>
          <a:prstGeom prst="straightConnector1">
            <a:avLst/>
          </a:prstGeom>
          <a:noFill/>
          <a:ln cap="flat" cmpd="sng" w="9525">
            <a:solidFill>
              <a:schemeClr val="dk1"/>
            </a:solidFill>
            <a:prstDash val="solid"/>
            <a:round/>
            <a:headEnd len="sm" w="sm" type="none"/>
            <a:tailEnd len="med" w="med" type="triangle"/>
          </a:ln>
        </p:spPr>
      </p:cxnSp>
      <p:sp>
        <p:nvSpPr>
          <p:cNvPr id="905" name="Google Shape;905;p87"/>
          <p:cNvSpPr txBox="1"/>
          <p:nvPr>
            <p:ph idx="1" type="body"/>
          </p:nvPr>
        </p:nvSpPr>
        <p:spPr>
          <a:xfrm>
            <a:off x="10681533" y="1584367"/>
            <a:ext cx="5680500" cy="120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a:t>x24</a:t>
            </a:r>
            <a:endParaRPr/>
          </a:p>
        </p:txBody>
      </p:sp>
      <p:sp>
        <p:nvSpPr>
          <p:cNvPr id="906" name="Google Shape;906;p87"/>
          <p:cNvSpPr txBox="1"/>
          <p:nvPr>
            <p:ph idx="1" type="body"/>
          </p:nvPr>
        </p:nvSpPr>
        <p:spPr>
          <a:xfrm>
            <a:off x="10692400" y="5098700"/>
            <a:ext cx="5680500" cy="120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a:t>x24</a:t>
            </a:r>
            <a:endParaRPr/>
          </a:p>
        </p:txBody>
      </p:sp>
      <p:sp>
        <p:nvSpPr>
          <p:cNvPr id="907" name="Google Shape;907;p87"/>
          <p:cNvSpPr txBox="1"/>
          <p:nvPr>
            <p:ph idx="1" type="body"/>
          </p:nvPr>
        </p:nvSpPr>
        <p:spPr>
          <a:xfrm>
            <a:off x="5760133" y="4825400"/>
            <a:ext cx="5680500" cy="120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a:t>imaging</a:t>
            </a:r>
            <a:endParaRPr/>
          </a:p>
        </p:txBody>
      </p:sp>
      <p:sp>
        <p:nvSpPr>
          <p:cNvPr id="904" name="Google Shape;904;p87"/>
          <p:cNvSpPr txBox="1"/>
          <p:nvPr>
            <p:ph idx="1" type="body"/>
          </p:nvPr>
        </p:nvSpPr>
        <p:spPr>
          <a:xfrm>
            <a:off x="9089667" y="3897500"/>
            <a:ext cx="5680500" cy="120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a:t>model inference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5"/>
          <p:cNvSpPr txBox="1"/>
          <p:nvPr>
            <p:ph type="title"/>
          </p:nvPr>
        </p:nvSpPr>
        <p:spPr>
          <a:xfrm>
            <a:off x="662750" y="165000"/>
            <a:ext cx="10736400" cy="1424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TB Segregates 1:1 for M. enterolobii Resistance</a:t>
            </a:r>
            <a:endParaRPr/>
          </a:p>
        </p:txBody>
      </p:sp>
      <p:pic>
        <p:nvPicPr>
          <p:cNvPr id="285" name="Google Shape;285;p45"/>
          <p:cNvPicPr preferRelativeResize="0"/>
          <p:nvPr/>
        </p:nvPicPr>
        <p:blipFill>
          <a:blip r:embed="rId3">
            <a:alphaModFix/>
          </a:blip>
          <a:stretch>
            <a:fillRect/>
          </a:stretch>
        </p:blipFill>
        <p:spPr>
          <a:xfrm>
            <a:off x="330026" y="1369749"/>
            <a:ext cx="4626769" cy="4012650"/>
          </a:xfrm>
          <a:prstGeom prst="rect">
            <a:avLst/>
          </a:prstGeom>
          <a:noFill/>
          <a:ln>
            <a:noFill/>
          </a:ln>
        </p:spPr>
      </p:pic>
      <p:sp>
        <p:nvSpPr>
          <p:cNvPr id="286" name="Google Shape;286;p45"/>
          <p:cNvSpPr txBox="1"/>
          <p:nvPr/>
        </p:nvSpPr>
        <p:spPr>
          <a:xfrm>
            <a:off x="3267800" y="5449733"/>
            <a:ext cx="5526300" cy="16161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US" sz="2000">
                <a:solidFill>
                  <a:schemeClr val="dk1"/>
                </a:solidFill>
                <a:latin typeface="Calibri"/>
                <a:ea typeface="Calibri"/>
                <a:cs typeface="Calibri"/>
                <a:sym typeface="Calibri"/>
              </a:rPr>
              <a:t>~50% of TB progenies were susceptible (RF&gt;1)</a:t>
            </a:r>
            <a:endParaRPr b="1" sz="20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20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b="1" lang="en-US" sz="2000">
                <a:solidFill>
                  <a:schemeClr val="dk1"/>
                </a:solidFill>
                <a:latin typeface="Calibri"/>
                <a:ea typeface="Calibri"/>
                <a:cs typeface="Calibri"/>
                <a:sym typeface="Calibri"/>
              </a:rPr>
              <a:t>~50% of TB progenies were resistant (RF&lt;1)</a:t>
            </a:r>
            <a:endParaRPr b="1" sz="20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t/>
            </a:r>
            <a:endParaRPr sz="2000">
              <a:solidFill>
                <a:schemeClr val="dk1"/>
              </a:solidFill>
              <a:latin typeface="Calibri"/>
              <a:ea typeface="Calibri"/>
              <a:cs typeface="Calibri"/>
              <a:sym typeface="Calibri"/>
            </a:endParaRPr>
          </a:p>
        </p:txBody>
      </p:sp>
      <p:pic>
        <p:nvPicPr>
          <p:cNvPr id="287" name="Google Shape;287;p45"/>
          <p:cNvPicPr preferRelativeResize="0"/>
          <p:nvPr/>
        </p:nvPicPr>
        <p:blipFill rotWithShape="1">
          <a:blip r:embed="rId4">
            <a:alphaModFix/>
          </a:blip>
          <a:srcRect b="0" l="0" r="0" t="22203"/>
          <a:stretch/>
        </p:blipFill>
        <p:spPr>
          <a:xfrm>
            <a:off x="5190449" y="1512675"/>
            <a:ext cx="6627825" cy="3761076"/>
          </a:xfrm>
          <a:prstGeom prst="rect">
            <a:avLst/>
          </a:prstGeom>
          <a:noFill/>
          <a:ln>
            <a:noFill/>
          </a:ln>
        </p:spPr>
      </p:pic>
      <p:sp>
        <p:nvSpPr>
          <p:cNvPr id="288" name="Google Shape;288;p45"/>
          <p:cNvSpPr/>
          <p:nvPr/>
        </p:nvSpPr>
        <p:spPr>
          <a:xfrm>
            <a:off x="9929650" y="2505750"/>
            <a:ext cx="1429500" cy="14283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45"/>
          <p:cNvSpPr txBox="1"/>
          <p:nvPr/>
        </p:nvSpPr>
        <p:spPr>
          <a:xfrm rot="-5400000">
            <a:off x="-2775700" y="1593100"/>
            <a:ext cx="6454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Reproductive</a:t>
            </a:r>
            <a:r>
              <a:rPr lang="en-US" sz="2000">
                <a:solidFill>
                  <a:schemeClr val="dk1"/>
                </a:solidFill>
              </a:rPr>
              <a:t> Factor (</a:t>
            </a:r>
            <a:r>
              <a:rPr i="1" lang="en-US" sz="2000">
                <a:solidFill>
                  <a:schemeClr val="dk1"/>
                </a:solidFill>
              </a:rPr>
              <a:t>Pi / Pf)</a:t>
            </a:r>
            <a:endParaRPr i="1" sz="2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6"/>
          <p:cNvPicPr preferRelativeResize="0"/>
          <p:nvPr/>
        </p:nvPicPr>
        <p:blipFill rotWithShape="1">
          <a:blip r:embed="rId3">
            <a:alphaModFix/>
          </a:blip>
          <a:srcRect b="0" l="0" r="0" t="0"/>
          <a:stretch/>
        </p:blipFill>
        <p:spPr>
          <a:xfrm>
            <a:off x="3498624" y="2178277"/>
            <a:ext cx="5042351" cy="3947889"/>
          </a:xfrm>
          <a:prstGeom prst="rect">
            <a:avLst/>
          </a:prstGeom>
          <a:noFill/>
          <a:ln>
            <a:noFill/>
          </a:ln>
        </p:spPr>
      </p:pic>
      <p:sp>
        <p:nvSpPr>
          <p:cNvPr id="295" name="Google Shape;295;p46"/>
          <p:cNvSpPr txBox="1"/>
          <p:nvPr/>
        </p:nvSpPr>
        <p:spPr>
          <a:xfrm>
            <a:off x="4651615" y="1598552"/>
            <a:ext cx="3245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Beauregard (</a:t>
            </a:r>
            <a:r>
              <a:rPr b="0" i="0" lang="en-US" sz="2800" u="none" cap="none" strike="noStrike">
                <a:solidFill>
                  <a:srgbClr val="FFCC00"/>
                </a:solidFill>
                <a:latin typeface="Calibri"/>
                <a:ea typeface="Calibri"/>
                <a:cs typeface="Calibri"/>
                <a:sym typeface="Calibri"/>
              </a:rPr>
              <a:t>gggggg</a:t>
            </a:r>
            <a:r>
              <a:rPr b="0" i="0"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96" name="Google Shape;296;p46"/>
          <p:cNvSpPr txBox="1"/>
          <p:nvPr/>
        </p:nvSpPr>
        <p:spPr>
          <a:xfrm rot="-5400000">
            <a:off x="1498063" y="3846538"/>
            <a:ext cx="3423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Tanzania (</a:t>
            </a:r>
            <a:r>
              <a:rPr b="0" i="0" lang="en-US" sz="2800" u="none" cap="none" strike="noStrike">
                <a:solidFill>
                  <a:srgbClr val="00B050"/>
                </a:solidFill>
                <a:latin typeface="Calibri"/>
                <a:ea typeface="Calibri"/>
                <a:cs typeface="Calibri"/>
                <a:sym typeface="Calibri"/>
              </a:rPr>
              <a:t>G</a:t>
            </a:r>
            <a:r>
              <a:rPr b="0" i="0" lang="en-US" sz="2800" u="none" cap="none" strike="noStrike">
                <a:solidFill>
                  <a:srgbClr val="FFCC00"/>
                </a:solidFill>
                <a:latin typeface="Calibri"/>
                <a:ea typeface="Calibri"/>
                <a:cs typeface="Calibri"/>
                <a:sym typeface="Calibri"/>
              </a:rPr>
              <a:t>ggggg</a:t>
            </a:r>
            <a:r>
              <a:rPr b="0" i="0"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descr="White Yam | Sweet potato slips, Sweet potato, Yam or sweet potato" id="297" name="Google Shape;297;p46"/>
          <p:cNvPicPr preferRelativeResize="0"/>
          <p:nvPr/>
        </p:nvPicPr>
        <p:blipFill rotWithShape="1">
          <a:blip r:embed="rId4">
            <a:alphaModFix/>
          </a:blip>
          <a:srcRect b="13776" l="0" r="0" t="22145"/>
          <a:stretch/>
        </p:blipFill>
        <p:spPr>
          <a:xfrm rot="-5400000">
            <a:off x="1852177" y="3826534"/>
            <a:ext cx="1319256" cy="845324"/>
          </a:xfrm>
          <a:prstGeom prst="rect">
            <a:avLst/>
          </a:prstGeom>
          <a:noFill/>
          <a:ln>
            <a:noFill/>
          </a:ln>
        </p:spPr>
      </p:pic>
      <p:pic>
        <p:nvPicPr>
          <p:cNvPr descr="Sweet potato - BBC Good Food" id="298" name="Google Shape;298;p46"/>
          <p:cNvPicPr preferRelativeResize="0"/>
          <p:nvPr/>
        </p:nvPicPr>
        <p:blipFill rotWithShape="1">
          <a:blip r:embed="rId5">
            <a:alphaModFix/>
          </a:blip>
          <a:srcRect b="15865" l="6191" r="1947" t="22134"/>
          <a:stretch/>
        </p:blipFill>
        <p:spPr>
          <a:xfrm>
            <a:off x="5383307" y="731835"/>
            <a:ext cx="1554084" cy="952107"/>
          </a:xfrm>
          <a:prstGeom prst="rect">
            <a:avLst/>
          </a:prstGeom>
          <a:noFill/>
          <a:ln>
            <a:noFill/>
          </a:ln>
        </p:spPr>
      </p:pic>
      <p:sp>
        <p:nvSpPr>
          <p:cNvPr id="299" name="Google Shape;299;p46"/>
          <p:cNvSpPr/>
          <p:nvPr/>
        </p:nvSpPr>
        <p:spPr>
          <a:xfrm>
            <a:off x="3156075" y="1937625"/>
            <a:ext cx="1031100" cy="773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7"/>
          <p:cNvPicPr preferRelativeResize="0"/>
          <p:nvPr/>
        </p:nvPicPr>
        <p:blipFill>
          <a:blip r:embed="rId3">
            <a:alphaModFix/>
          </a:blip>
          <a:stretch>
            <a:fillRect/>
          </a:stretch>
        </p:blipFill>
        <p:spPr>
          <a:xfrm>
            <a:off x="6216700" y="2944474"/>
            <a:ext cx="5708099" cy="3342059"/>
          </a:xfrm>
          <a:prstGeom prst="rect">
            <a:avLst/>
          </a:prstGeom>
          <a:noFill/>
          <a:ln>
            <a:noFill/>
          </a:ln>
        </p:spPr>
      </p:pic>
      <p:pic>
        <p:nvPicPr>
          <p:cNvPr id="306" name="Google Shape;306;p47"/>
          <p:cNvPicPr preferRelativeResize="0"/>
          <p:nvPr/>
        </p:nvPicPr>
        <p:blipFill rotWithShape="1">
          <a:blip r:embed="rId4">
            <a:alphaModFix/>
          </a:blip>
          <a:srcRect b="2019" l="0" r="5669" t="14875"/>
          <a:stretch/>
        </p:blipFill>
        <p:spPr>
          <a:xfrm>
            <a:off x="306822" y="3177126"/>
            <a:ext cx="5519509" cy="3063773"/>
          </a:xfrm>
          <a:prstGeom prst="rect">
            <a:avLst/>
          </a:prstGeom>
          <a:noFill/>
          <a:ln>
            <a:noFill/>
          </a:ln>
        </p:spPr>
      </p:pic>
      <p:sp>
        <p:nvSpPr>
          <p:cNvPr id="307" name="Google Shape;307;p47"/>
          <p:cNvSpPr txBox="1"/>
          <p:nvPr/>
        </p:nvSpPr>
        <p:spPr>
          <a:xfrm>
            <a:off x="3241950" y="6215175"/>
            <a:ext cx="5708100" cy="400200"/>
          </a:xfrm>
          <a:prstGeom prst="rect">
            <a:avLst/>
          </a:prstGeom>
          <a:noFill/>
          <a:ln>
            <a:noFill/>
          </a:ln>
        </p:spPr>
        <p:txBody>
          <a:bodyPr anchorCtr="0" anchor="t" bIns="91425" lIns="91425" spcFirstLastPara="1" rIns="91425" wrap="square" tIns="91425">
            <a:spAutoFit/>
          </a:bodyPr>
          <a:lstStyle/>
          <a:p>
            <a:pPr indent="0" lvl="0" marL="0" rtl="0" algn="ctr">
              <a:spcBef>
                <a:spcPts val="280"/>
              </a:spcBef>
              <a:spcAft>
                <a:spcPts val="0"/>
              </a:spcAft>
              <a:buNone/>
            </a:pPr>
            <a:r>
              <a:rPr lang="en-US">
                <a:solidFill>
                  <a:schemeClr val="dk1"/>
                </a:solidFill>
              </a:rPr>
              <a:t>Both b</a:t>
            </a:r>
            <a:r>
              <a:rPr lang="en-US">
                <a:solidFill>
                  <a:schemeClr val="dk1"/>
                </a:solidFill>
              </a:rPr>
              <a:t>ased on </a:t>
            </a:r>
            <a:r>
              <a:rPr i="1" lang="en-US">
                <a:solidFill>
                  <a:schemeClr val="dk1"/>
                </a:solidFill>
              </a:rPr>
              <a:t>I. trifida </a:t>
            </a:r>
            <a:r>
              <a:rPr lang="en-US">
                <a:solidFill>
                  <a:schemeClr val="dk1"/>
                </a:solidFill>
              </a:rPr>
              <a:t>(2x)</a:t>
            </a:r>
            <a:r>
              <a:rPr i="1" lang="en-US">
                <a:solidFill>
                  <a:schemeClr val="dk1"/>
                </a:solidFill>
              </a:rPr>
              <a:t> </a:t>
            </a:r>
            <a:r>
              <a:rPr lang="en-US">
                <a:solidFill>
                  <a:schemeClr val="dk1"/>
                </a:solidFill>
              </a:rPr>
              <a:t>reference genome </a:t>
            </a:r>
            <a:r>
              <a:rPr lang="en-US" sz="1050">
                <a:solidFill>
                  <a:schemeClr val="dk1"/>
                </a:solidFill>
              </a:rPr>
              <a:t>(Wu et al., 2018)</a:t>
            </a:r>
            <a:endParaRPr/>
          </a:p>
        </p:txBody>
      </p:sp>
      <p:pic>
        <p:nvPicPr>
          <p:cNvPr id="308" name="Google Shape;308;p47"/>
          <p:cNvPicPr preferRelativeResize="0"/>
          <p:nvPr/>
        </p:nvPicPr>
        <p:blipFill>
          <a:blip r:embed="rId5">
            <a:alphaModFix/>
          </a:blip>
          <a:stretch>
            <a:fillRect/>
          </a:stretch>
        </p:blipFill>
        <p:spPr>
          <a:xfrm>
            <a:off x="10545938" y="528601"/>
            <a:ext cx="1226475" cy="1416175"/>
          </a:xfrm>
          <a:prstGeom prst="rect">
            <a:avLst/>
          </a:prstGeom>
          <a:noFill/>
          <a:ln>
            <a:noFill/>
          </a:ln>
        </p:spPr>
      </p:pic>
      <p:sp>
        <p:nvSpPr>
          <p:cNvPr id="309" name="Google Shape;309;p47"/>
          <p:cNvSpPr txBox="1"/>
          <p:nvPr/>
        </p:nvSpPr>
        <p:spPr>
          <a:xfrm>
            <a:off x="285625" y="2028225"/>
            <a:ext cx="5519400" cy="923400"/>
          </a:xfrm>
          <a:prstGeom prst="rect">
            <a:avLst/>
          </a:prstGeom>
          <a:solidFill>
            <a:srgbClr val="CC0000"/>
          </a:solidFill>
          <a:ln>
            <a:noFill/>
          </a:ln>
        </p:spPr>
        <p:txBody>
          <a:bodyPr anchorCtr="0" anchor="t" bIns="121900" lIns="121900" spcFirstLastPara="1" rIns="121900" wrap="square" tIns="121900">
            <a:spAutoFit/>
          </a:bodyPr>
          <a:lstStyle/>
          <a:p>
            <a:pPr indent="0" lvl="0" marL="0" rtl="0" algn="ctr">
              <a:spcBef>
                <a:spcPts val="0"/>
              </a:spcBef>
              <a:spcAft>
                <a:spcPts val="0"/>
              </a:spcAft>
              <a:buClr>
                <a:schemeClr val="dk1"/>
              </a:buClr>
              <a:buSzPts val="1100"/>
              <a:buFont typeface="Arial"/>
              <a:buNone/>
            </a:pPr>
            <a:r>
              <a:rPr b="1" lang="en-US" sz="2200">
                <a:solidFill>
                  <a:schemeClr val="lt1"/>
                </a:solidFill>
              </a:rPr>
              <a:t>TB Linkage Map</a:t>
            </a:r>
            <a:endParaRPr b="1" sz="2200">
              <a:solidFill>
                <a:schemeClr val="lt1"/>
              </a:solidFill>
            </a:endParaRPr>
          </a:p>
          <a:p>
            <a:pPr indent="0" lvl="0" marL="0" rtl="0" algn="ctr">
              <a:spcBef>
                <a:spcPts val="0"/>
              </a:spcBef>
              <a:spcAft>
                <a:spcPts val="0"/>
              </a:spcAft>
              <a:buNone/>
            </a:pPr>
            <a:r>
              <a:rPr b="1" lang="en-US" sz="2200">
                <a:solidFill>
                  <a:schemeClr val="lt1"/>
                </a:solidFill>
              </a:rPr>
              <a:t>‘Tanzania’ x ‘Beauregard’</a:t>
            </a:r>
            <a:endParaRPr b="1" sz="2200">
              <a:solidFill>
                <a:schemeClr val="lt1"/>
              </a:solidFill>
            </a:endParaRPr>
          </a:p>
        </p:txBody>
      </p:sp>
      <p:sp>
        <p:nvSpPr>
          <p:cNvPr id="310" name="Google Shape;310;p47"/>
          <p:cNvSpPr txBox="1"/>
          <p:nvPr/>
        </p:nvSpPr>
        <p:spPr>
          <a:xfrm>
            <a:off x="6216700" y="2028225"/>
            <a:ext cx="5625000" cy="923400"/>
          </a:xfrm>
          <a:prstGeom prst="rect">
            <a:avLst/>
          </a:prstGeom>
          <a:solidFill>
            <a:srgbClr val="CC0000"/>
          </a:solid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2200">
                <a:solidFill>
                  <a:schemeClr val="lt1"/>
                </a:solidFill>
              </a:rPr>
              <a:t>DC Linkage Map</a:t>
            </a:r>
            <a:endParaRPr b="1" sz="2200">
              <a:solidFill>
                <a:schemeClr val="lt1"/>
              </a:solidFill>
            </a:endParaRPr>
          </a:p>
          <a:p>
            <a:pPr indent="0" lvl="0" marL="0" rtl="0" algn="ctr">
              <a:spcBef>
                <a:spcPts val="0"/>
              </a:spcBef>
              <a:spcAft>
                <a:spcPts val="0"/>
              </a:spcAft>
              <a:buNone/>
            </a:pPr>
            <a:r>
              <a:rPr b="1" lang="en-US" sz="2200">
                <a:solidFill>
                  <a:schemeClr val="lt1"/>
                </a:solidFill>
              </a:rPr>
              <a:t>DM04-0001 x ‘Covington’</a:t>
            </a:r>
            <a:endParaRPr b="1" sz="2200">
              <a:solidFill>
                <a:schemeClr val="lt1"/>
              </a:solidFill>
            </a:endParaRPr>
          </a:p>
        </p:txBody>
      </p:sp>
      <p:sp>
        <p:nvSpPr>
          <p:cNvPr id="311" name="Google Shape;311;p47"/>
          <p:cNvSpPr txBox="1"/>
          <p:nvPr>
            <p:ph type="title"/>
          </p:nvPr>
        </p:nvSpPr>
        <p:spPr>
          <a:xfrm>
            <a:off x="470075" y="641525"/>
            <a:ext cx="9281100" cy="1188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Hexaploid Sweetpotato Linkage Maps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8"/>
          <p:cNvPicPr preferRelativeResize="0"/>
          <p:nvPr/>
        </p:nvPicPr>
        <p:blipFill>
          <a:blip r:embed="rId3">
            <a:alphaModFix/>
          </a:blip>
          <a:stretch>
            <a:fillRect/>
          </a:stretch>
        </p:blipFill>
        <p:spPr>
          <a:xfrm>
            <a:off x="5733533" y="2915100"/>
            <a:ext cx="6356769" cy="3014301"/>
          </a:xfrm>
          <a:prstGeom prst="rect">
            <a:avLst/>
          </a:prstGeom>
          <a:noFill/>
          <a:ln>
            <a:noFill/>
          </a:ln>
        </p:spPr>
      </p:pic>
      <p:pic>
        <p:nvPicPr>
          <p:cNvPr id="317" name="Google Shape;317;p48"/>
          <p:cNvPicPr preferRelativeResize="0"/>
          <p:nvPr/>
        </p:nvPicPr>
        <p:blipFill rotWithShape="1">
          <a:blip r:embed="rId4">
            <a:alphaModFix/>
          </a:blip>
          <a:srcRect b="0" l="4049" r="0" t="5508"/>
          <a:stretch/>
        </p:blipFill>
        <p:spPr>
          <a:xfrm>
            <a:off x="77567" y="2894534"/>
            <a:ext cx="5258800" cy="3132967"/>
          </a:xfrm>
          <a:prstGeom prst="rect">
            <a:avLst/>
          </a:prstGeom>
          <a:noFill/>
          <a:ln>
            <a:noFill/>
          </a:ln>
        </p:spPr>
      </p:pic>
      <p:sp>
        <p:nvSpPr>
          <p:cNvPr id="318" name="Google Shape;318;p48"/>
          <p:cNvSpPr txBox="1"/>
          <p:nvPr/>
        </p:nvSpPr>
        <p:spPr>
          <a:xfrm>
            <a:off x="3315478" y="3511844"/>
            <a:ext cx="2342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A1718"/>
                </a:solidFill>
                <a:latin typeface="Arial"/>
                <a:ea typeface="Arial"/>
                <a:cs typeface="Arial"/>
                <a:sym typeface="Arial"/>
              </a:rPr>
              <a:t>qIbMi-7.1</a:t>
            </a:r>
            <a:endParaRPr b="0" i="0" sz="1500" u="none" cap="none" strike="noStrike">
              <a:solidFill>
                <a:srgbClr val="000000"/>
              </a:solidFill>
              <a:latin typeface="Arial"/>
              <a:ea typeface="Arial"/>
              <a:cs typeface="Arial"/>
              <a:sym typeface="Arial"/>
            </a:endParaRPr>
          </a:p>
        </p:txBody>
      </p:sp>
      <p:cxnSp>
        <p:nvCxnSpPr>
          <p:cNvPr id="319" name="Google Shape;319;p48"/>
          <p:cNvCxnSpPr/>
          <p:nvPr/>
        </p:nvCxnSpPr>
        <p:spPr>
          <a:xfrm rot="10800000">
            <a:off x="2852849" y="3621644"/>
            <a:ext cx="386700" cy="129600"/>
          </a:xfrm>
          <a:prstGeom prst="curvedConnector3">
            <a:avLst>
              <a:gd fmla="val 49997" name="adj1"/>
            </a:avLst>
          </a:prstGeom>
          <a:noFill/>
          <a:ln cap="flat" cmpd="sng" w="38100">
            <a:solidFill>
              <a:schemeClr val="dk1"/>
            </a:solidFill>
            <a:prstDash val="solid"/>
            <a:round/>
            <a:headEnd len="sm" w="sm" type="none"/>
            <a:tailEnd len="med" w="med" type="triangle"/>
          </a:ln>
        </p:spPr>
      </p:cxnSp>
      <p:sp>
        <p:nvSpPr>
          <p:cNvPr id="320" name="Google Shape;320;p48"/>
          <p:cNvSpPr txBox="1"/>
          <p:nvPr/>
        </p:nvSpPr>
        <p:spPr>
          <a:xfrm>
            <a:off x="8836872" y="3751258"/>
            <a:ext cx="2843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A1718"/>
                </a:solidFill>
                <a:latin typeface="Arial"/>
                <a:ea typeface="Arial"/>
                <a:cs typeface="Arial"/>
                <a:sym typeface="Arial"/>
              </a:rPr>
              <a:t>qIbMe-4.1</a:t>
            </a:r>
            <a:endParaRPr b="0" i="0" sz="1500" u="none" cap="none" strike="noStrike">
              <a:solidFill>
                <a:srgbClr val="000000"/>
              </a:solidFill>
              <a:latin typeface="Arial"/>
              <a:ea typeface="Arial"/>
              <a:cs typeface="Arial"/>
              <a:sym typeface="Arial"/>
            </a:endParaRPr>
          </a:p>
        </p:txBody>
      </p:sp>
      <p:cxnSp>
        <p:nvCxnSpPr>
          <p:cNvPr id="321" name="Google Shape;321;p48"/>
          <p:cNvCxnSpPr/>
          <p:nvPr/>
        </p:nvCxnSpPr>
        <p:spPr>
          <a:xfrm rot="10800000">
            <a:off x="8256821" y="3832249"/>
            <a:ext cx="470100" cy="141300"/>
          </a:xfrm>
          <a:prstGeom prst="curvedConnector3">
            <a:avLst>
              <a:gd fmla="val 49997" name="adj1"/>
            </a:avLst>
          </a:prstGeom>
          <a:noFill/>
          <a:ln cap="flat" cmpd="sng" w="38100">
            <a:solidFill>
              <a:schemeClr val="dk1"/>
            </a:solidFill>
            <a:prstDash val="solid"/>
            <a:round/>
            <a:headEnd len="sm" w="sm" type="none"/>
            <a:tailEnd len="med" w="med" type="triangle"/>
          </a:ln>
        </p:spPr>
      </p:cxnSp>
      <p:sp>
        <p:nvSpPr>
          <p:cNvPr id="322" name="Google Shape;322;p48"/>
          <p:cNvSpPr txBox="1"/>
          <p:nvPr/>
        </p:nvSpPr>
        <p:spPr>
          <a:xfrm>
            <a:off x="5843523" y="2154675"/>
            <a:ext cx="6183000" cy="615600"/>
          </a:xfrm>
          <a:prstGeom prst="rect">
            <a:avLst/>
          </a:prstGeom>
          <a:solidFill>
            <a:srgbClr val="CC0000"/>
          </a:solid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2400">
                <a:solidFill>
                  <a:schemeClr val="lt1"/>
                </a:solidFill>
              </a:rPr>
              <a:t>Guava RKN Resistance Locus</a:t>
            </a:r>
            <a:endParaRPr b="1" sz="2400">
              <a:solidFill>
                <a:schemeClr val="lt1"/>
              </a:solidFill>
            </a:endParaRPr>
          </a:p>
        </p:txBody>
      </p:sp>
      <p:sp>
        <p:nvSpPr>
          <p:cNvPr id="323" name="Google Shape;323;p48"/>
          <p:cNvSpPr txBox="1"/>
          <p:nvPr/>
        </p:nvSpPr>
        <p:spPr>
          <a:xfrm>
            <a:off x="137025" y="2154675"/>
            <a:ext cx="5425800" cy="615600"/>
          </a:xfrm>
          <a:prstGeom prst="rect">
            <a:avLst/>
          </a:prstGeom>
          <a:solidFill>
            <a:srgbClr val="CC0000"/>
          </a:solid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2400">
                <a:solidFill>
                  <a:schemeClr val="lt1"/>
                </a:solidFill>
              </a:rPr>
              <a:t>Southern RKN Resistance Locus</a:t>
            </a:r>
            <a:endParaRPr b="1" sz="2400">
              <a:solidFill>
                <a:schemeClr val="lt1"/>
              </a:solidFill>
            </a:endParaRPr>
          </a:p>
        </p:txBody>
      </p:sp>
      <p:sp>
        <p:nvSpPr>
          <p:cNvPr id="324" name="Google Shape;324;p48"/>
          <p:cNvSpPr txBox="1"/>
          <p:nvPr>
            <p:ph type="title"/>
          </p:nvPr>
        </p:nvSpPr>
        <p:spPr>
          <a:xfrm>
            <a:off x="12875" y="641525"/>
            <a:ext cx="9281100" cy="1188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QTL for </a:t>
            </a:r>
            <a:r>
              <a:rPr i="1" lang="en-US"/>
              <a:t>Meloidogyne</a:t>
            </a:r>
            <a:r>
              <a:rPr lang="en-US"/>
              <a:t> Nematode Resistance</a:t>
            </a:r>
            <a:endParaRPr/>
          </a:p>
        </p:txBody>
      </p:sp>
      <p:pic>
        <p:nvPicPr>
          <p:cNvPr id="325" name="Google Shape;325;p48"/>
          <p:cNvPicPr preferRelativeResize="0"/>
          <p:nvPr/>
        </p:nvPicPr>
        <p:blipFill>
          <a:blip r:embed="rId5">
            <a:alphaModFix/>
          </a:blip>
          <a:stretch>
            <a:fillRect/>
          </a:stretch>
        </p:blipFill>
        <p:spPr>
          <a:xfrm>
            <a:off x="9284802" y="582699"/>
            <a:ext cx="1232573" cy="1427175"/>
          </a:xfrm>
          <a:prstGeom prst="rect">
            <a:avLst/>
          </a:prstGeom>
          <a:noFill/>
          <a:ln>
            <a:noFill/>
          </a:ln>
        </p:spPr>
      </p:pic>
      <p:pic>
        <p:nvPicPr>
          <p:cNvPr id="326" name="Google Shape;326;p48"/>
          <p:cNvPicPr preferRelativeResize="0"/>
          <p:nvPr/>
        </p:nvPicPr>
        <p:blipFill>
          <a:blip r:embed="rId6">
            <a:alphaModFix/>
          </a:blip>
          <a:stretch>
            <a:fillRect/>
          </a:stretch>
        </p:blipFill>
        <p:spPr>
          <a:xfrm>
            <a:off x="10749422" y="561924"/>
            <a:ext cx="1277240" cy="14687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9"/>
          <p:cNvPicPr preferRelativeResize="0"/>
          <p:nvPr/>
        </p:nvPicPr>
        <p:blipFill rotWithShape="1">
          <a:blip r:embed="rId3">
            <a:alphaModFix/>
          </a:blip>
          <a:srcRect b="0" l="0" r="8684" t="0"/>
          <a:stretch/>
        </p:blipFill>
        <p:spPr>
          <a:xfrm>
            <a:off x="4338425" y="699800"/>
            <a:ext cx="7756027" cy="5945900"/>
          </a:xfrm>
          <a:prstGeom prst="rect">
            <a:avLst/>
          </a:prstGeom>
          <a:noFill/>
          <a:ln>
            <a:noFill/>
          </a:ln>
        </p:spPr>
      </p:pic>
      <p:sp>
        <p:nvSpPr>
          <p:cNvPr id="332" name="Google Shape;332;p49"/>
          <p:cNvSpPr/>
          <p:nvPr/>
        </p:nvSpPr>
        <p:spPr>
          <a:xfrm>
            <a:off x="609600" y="43934"/>
            <a:ext cx="184800" cy="369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3" name="Google Shape;333;p49"/>
          <p:cNvSpPr/>
          <p:nvPr/>
        </p:nvSpPr>
        <p:spPr>
          <a:xfrm>
            <a:off x="609601" y="10241518"/>
            <a:ext cx="1848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br>
              <a:rPr b="0" i="0" lang="en-US" sz="1200" u="none" cap="none" strike="noStrike">
                <a:solidFill>
                  <a:schemeClr val="dk1"/>
                </a:solidFill>
                <a:latin typeface="Arial"/>
                <a:ea typeface="Arial"/>
                <a:cs typeface="Arial"/>
                <a:sym typeface="Arial"/>
              </a:rPr>
            </a:br>
            <a:br>
              <a:rPr b="0" i="0" lang="en-US" sz="12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34" name="Google Shape;334;p49"/>
          <p:cNvSpPr txBox="1"/>
          <p:nvPr/>
        </p:nvSpPr>
        <p:spPr>
          <a:xfrm>
            <a:off x="8901175" y="923675"/>
            <a:ext cx="21939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1" lang="en-US" sz="2100" u="none" cap="none" strike="noStrike">
                <a:solidFill>
                  <a:schemeClr val="dk1"/>
                </a:solidFill>
                <a:latin typeface="Calibri"/>
                <a:ea typeface="Calibri"/>
                <a:cs typeface="Calibri"/>
                <a:sym typeface="Calibri"/>
              </a:rPr>
              <a:t>M. enterolobii</a:t>
            </a:r>
            <a:endParaRPr b="1" i="0" sz="1700" u="none" cap="none" strike="noStrike">
              <a:solidFill>
                <a:srgbClr val="000000"/>
              </a:solidFill>
            </a:endParaRPr>
          </a:p>
        </p:txBody>
      </p:sp>
      <p:sp>
        <p:nvSpPr>
          <p:cNvPr id="335" name="Google Shape;335;p49"/>
          <p:cNvSpPr/>
          <p:nvPr/>
        </p:nvSpPr>
        <p:spPr>
          <a:xfrm>
            <a:off x="7705150" y="745875"/>
            <a:ext cx="4389300" cy="1355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9"/>
          <p:cNvSpPr txBox="1"/>
          <p:nvPr/>
        </p:nvSpPr>
        <p:spPr>
          <a:xfrm>
            <a:off x="9145150" y="3742275"/>
            <a:ext cx="26118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1" lang="en-US" sz="2100" u="none" cap="none" strike="noStrike">
                <a:solidFill>
                  <a:schemeClr val="dk1"/>
                </a:solidFill>
                <a:latin typeface="Calibri"/>
                <a:ea typeface="Calibri"/>
                <a:cs typeface="Calibri"/>
                <a:sym typeface="Calibri"/>
              </a:rPr>
              <a:t>M. incognita</a:t>
            </a:r>
            <a:endParaRPr b="1" i="0" sz="1700" u="none" cap="none" strike="noStrike">
              <a:solidFill>
                <a:srgbClr val="000000"/>
              </a:solidFill>
            </a:endParaRPr>
          </a:p>
        </p:txBody>
      </p:sp>
      <p:sp>
        <p:nvSpPr>
          <p:cNvPr id="337" name="Google Shape;337;p49"/>
          <p:cNvSpPr txBox="1"/>
          <p:nvPr/>
        </p:nvSpPr>
        <p:spPr>
          <a:xfrm>
            <a:off x="130675" y="2642225"/>
            <a:ext cx="5406600" cy="2262600"/>
          </a:xfrm>
          <a:prstGeom prst="rect">
            <a:avLst/>
          </a:prstGeom>
          <a:noFill/>
          <a:ln>
            <a:noFill/>
          </a:ln>
        </p:spPr>
        <p:txBody>
          <a:bodyPr anchorCtr="0" anchor="t" bIns="91425" lIns="91425" spcFirstLastPara="1" rIns="91425" wrap="square" tIns="91425">
            <a:spAutoFit/>
          </a:bodyPr>
          <a:lstStyle/>
          <a:p>
            <a:pPr indent="0" lvl="0" marL="0" rtl="0" algn="l">
              <a:spcBef>
                <a:spcPts val="400"/>
              </a:spcBef>
              <a:spcAft>
                <a:spcPts val="0"/>
              </a:spcAft>
              <a:buNone/>
            </a:pPr>
            <a:r>
              <a:rPr b="1" lang="en-US" sz="2000">
                <a:solidFill>
                  <a:schemeClr val="dk1"/>
                </a:solidFill>
              </a:rPr>
              <a:t>Fitpoly (3</a:t>
            </a:r>
            <a:r>
              <a:rPr b="1" lang="en-US" sz="2000">
                <a:solidFill>
                  <a:schemeClr val="dk1"/>
                </a:solidFill>
              </a:rPr>
              <a:t>.0.0) - </a:t>
            </a:r>
            <a:r>
              <a:rPr lang="en-US" sz="2000">
                <a:solidFill>
                  <a:schemeClr val="dk1"/>
                </a:solidFill>
              </a:rPr>
              <a:t>Dosage calling </a:t>
            </a:r>
            <a:endParaRPr sz="2000">
              <a:solidFill>
                <a:schemeClr val="dk1"/>
              </a:solidFill>
            </a:endParaRPr>
          </a:p>
          <a:p>
            <a:pPr indent="457200" lvl="0" marL="0" rtl="0" algn="l">
              <a:spcBef>
                <a:spcPts val="400"/>
              </a:spcBef>
              <a:spcAft>
                <a:spcPts val="0"/>
              </a:spcAft>
              <a:buNone/>
            </a:pPr>
            <a:r>
              <a:rPr lang="en-US" sz="1050">
                <a:solidFill>
                  <a:schemeClr val="dk1"/>
                </a:solidFill>
              </a:rPr>
              <a:t>(Voorrips &amp; Gort, 2018)</a:t>
            </a:r>
            <a:endParaRPr sz="1050">
              <a:solidFill>
                <a:schemeClr val="dk1"/>
              </a:solidFill>
            </a:endParaRPr>
          </a:p>
          <a:p>
            <a:pPr indent="457200" lvl="0" marL="0" rtl="0" algn="l">
              <a:spcBef>
                <a:spcPts val="400"/>
              </a:spcBef>
              <a:spcAft>
                <a:spcPts val="0"/>
              </a:spcAft>
              <a:buNone/>
            </a:pPr>
            <a:r>
              <a:t/>
            </a:r>
            <a:endParaRPr sz="1050">
              <a:solidFill>
                <a:schemeClr val="dk1"/>
              </a:solidFill>
            </a:endParaRPr>
          </a:p>
          <a:p>
            <a:pPr indent="0" lvl="0" marL="0" rtl="0" algn="l">
              <a:spcBef>
                <a:spcPts val="400"/>
              </a:spcBef>
              <a:spcAft>
                <a:spcPts val="0"/>
              </a:spcAft>
              <a:buNone/>
            </a:pPr>
            <a:r>
              <a:t/>
            </a:r>
            <a:endParaRPr sz="2000">
              <a:solidFill>
                <a:schemeClr val="dk1"/>
              </a:solidFill>
            </a:endParaRPr>
          </a:p>
          <a:p>
            <a:pPr indent="0" lvl="0" marL="0" rtl="0" algn="l">
              <a:spcBef>
                <a:spcPts val="400"/>
              </a:spcBef>
              <a:spcAft>
                <a:spcPts val="0"/>
              </a:spcAft>
              <a:buNone/>
            </a:pPr>
            <a:r>
              <a:rPr lang="en-US" sz="1800">
                <a:solidFill>
                  <a:schemeClr val="dk1"/>
                </a:solidFill>
              </a:rPr>
              <a:t>3 significant markers for </a:t>
            </a:r>
            <a:r>
              <a:rPr i="1" lang="en-US" sz="1800">
                <a:solidFill>
                  <a:schemeClr val="dk1"/>
                </a:solidFill>
              </a:rPr>
              <a:t>M. enterolobii</a:t>
            </a:r>
            <a:endParaRPr i="1" sz="1800">
              <a:solidFill>
                <a:schemeClr val="dk1"/>
              </a:solidFill>
            </a:endParaRPr>
          </a:p>
          <a:p>
            <a:pPr indent="0" lvl="0" marL="0" rtl="0" algn="l">
              <a:spcBef>
                <a:spcPts val="400"/>
              </a:spcBef>
              <a:spcAft>
                <a:spcPts val="0"/>
              </a:spcAft>
              <a:buNone/>
            </a:pPr>
            <a:r>
              <a:t/>
            </a:r>
            <a:endParaRPr sz="1800">
              <a:solidFill>
                <a:schemeClr val="dk1"/>
              </a:solidFill>
            </a:endParaRPr>
          </a:p>
          <a:p>
            <a:pPr indent="0" lvl="0" marL="0" rtl="0" algn="l">
              <a:spcBef>
                <a:spcPts val="400"/>
              </a:spcBef>
              <a:spcAft>
                <a:spcPts val="0"/>
              </a:spcAft>
              <a:buClr>
                <a:schemeClr val="dk1"/>
              </a:buClr>
              <a:buSzPts val="1100"/>
              <a:buFont typeface="Arial"/>
              <a:buNone/>
            </a:pPr>
            <a:r>
              <a:rPr lang="en-US" sz="1800">
                <a:solidFill>
                  <a:schemeClr val="dk1"/>
                </a:solidFill>
              </a:rPr>
              <a:t>1 significant marker for </a:t>
            </a:r>
            <a:r>
              <a:rPr i="1" lang="en-US" sz="1800">
                <a:solidFill>
                  <a:schemeClr val="dk1"/>
                </a:solidFill>
              </a:rPr>
              <a:t>M. incognita</a:t>
            </a:r>
            <a:endParaRPr i="1" sz="1800">
              <a:solidFill>
                <a:schemeClr val="dk1"/>
              </a:solidFill>
            </a:endParaRPr>
          </a:p>
        </p:txBody>
      </p:sp>
      <p:sp>
        <p:nvSpPr>
          <p:cNvPr id="338" name="Google Shape;338;p49"/>
          <p:cNvSpPr/>
          <p:nvPr/>
        </p:nvSpPr>
        <p:spPr>
          <a:xfrm>
            <a:off x="9196175" y="3531250"/>
            <a:ext cx="1439100" cy="1355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9"/>
          <p:cNvSpPr txBox="1"/>
          <p:nvPr>
            <p:ph type="title"/>
          </p:nvPr>
        </p:nvSpPr>
        <p:spPr>
          <a:xfrm>
            <a:off x="-147175" y="793925"/>
            <a:ext cx="4180800" cy="1459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KASP Markers:</a:t>
            </a:r>
            <a:endParaRPr/>
          </a:p>
          <a:p>
            <a:pPr indent="0" lvl="0" marL="0" rtl="0" algn="ctr">
              <a:spcBef>
                <a:spcPts val="0"/>
              </a:spcBef>
              <a:spcAft>
                <a:spcPts val="0"/>
              </a:spcAft>
              <a:buNone/>
            </a:pPr>
            <a:r>
              <a:rPr lang="en-US"/>
              <a:t>RKN Resistance</a:t>
            </a:r>
            <a:endParaRPr/>
          </a:p>
        </p:txBody>
      </p:sp>
      <p:pic>
        <p:nvPicPr>
          <p:cNvPr id="340" name="Google Shape;340;p49"/>
          <p:cNvPicPr preferRelativeResize="0"/>
          <p:nvPr/>
        </p:nvPicPr>
        <p:blipFill rotWithShape="1">
          <a:blip r:embed="rId3">
            <a:alphaModFix/>
          </a:blip>
          <a:srcRect b="33847" l="92322" r="828" t="32854"/>
          <a:stretch/>
        </p:blipFill>
        <p:spPr>
          <a:xfrm>
            <a:off x="3882725" y="762513"/>
            <a:ext cx="581702" cy="1979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c-state-cals-ppt-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c-state-cals-ppt-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