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85" r:id="rId4"/>
    <p:sldId id="275" r:id="rId5"/>
    <p:sldId id="260" r:id="rId6"/>
    <p:sldId id="262" r:id="rId7"/>
    <p:sldId id="276" r:id="rId8"/>
    <p:sldId id="263" r:id="rId9"/>
    <p:sldId id="280" r:id="rId10"/>
    <p:sldId id="281" r:id="rId11"/>
    <p:sldId id="278" r:id="rId12"/>
    <p:sldId id="279" r:id="rId13"/>
    <p:sldId id="267" r:id="rId14"/>
    <p:sldId id="282" r:id="rId15"/>
    <p:sldId id="283" r:id="rId16"/>
    <p:sldId id="284" r:id="rId17"/>
    <p:sldId id="268" r:id="rId18"/>
    <p:sldId id="269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609584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21916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828754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2438338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3047924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3657508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4267093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4876677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FAAAB-155B-BA11-BA02-25A01CC54FDE}" v="342" dt="2022-03-08T02:04:25.864"/>
    <p1510:client id="{36150C5E-E157-4D76-8B93-D3A4C707960F}" v="77" dt="2022-03-08T20:44:07.422"/>
    <p1510:client id="{36272755-672D-98F3-4D5F-07F2CBF052DE}" v="502" dt="2022-04-25T19:23:19.629"/>
    <p1510:client id="{821EEC2B-9CB2-07A9-4C38-5693C545085C}" v="7" dt="2023-01-05T20:39:57.524"/>
    <p1510:client id="{854732D8-BE13-499D-A96A-E72061E6D6CC}" v="105" dt="2022-04-27T20:00:17.664"/>
    <p1510:client id="{A4B69EAA-6ED7-FA73-1763-7D9DB0837D4C}" v="221" dt="2022-04-25T21:00:56.504"/>
    <p1510:client id="{B9502C0A-0925-F2A8-BDAF-187333FD9C1A}" v="1440" dt="2022-04-26T08:08:58.194"/>
    <p1510:client id="{BC1ECE04-6197-F232-7315-31CFE0770DAC}" v="2" dt="2022-03-09T00:18:09.884"/>
    <p1510:client id="{C10D388D-5EB5-E691-AB1B-9F8FFACA1BDC}" v="1804" dt="2022-04-26T21:07:18.372"/>
    <p1510:client id="{D1D2F5DA-88BC-13B0-B81E-E4C5D56C9E20}" v="356" dt="2022-03-10T21:56:48.937"/>
    <p1510:client id="{E4C3DCD9-B66F-8E30-2FDD-EEA374E4F454}" v="278" dt="2022-03-10T23:18:53.2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E7D2"/>
          </a:solidFill>
        </a:fill>
      </a:tcStyle>
    </a:wholeTbl>
    <a:band2H>
      <a:tcTxStyle/>
      <a:tcStyle>
        <a:tcBdr/>
        <a:fill>
          <a:solidFill>
            <a:srgbClr val="EBF3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7CB"/>
          </a:solidFill>
        </a:fill>
      </a:tcStyle>
    </a:wholeTbl>
    <a:band2H>
      <a:tcTxStyle/>
      <a:tcStyle>
        <a:tcBdr/>
        <a:fill>
          <a:solidFill>
            <a:srgbClr val="F5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8EF"/>
          </a:solidFill>
        </a:fill>
      </a:tcStyle>
    </a:wholeTbl>
    <a:band2H>
      <a:tcTxStyle/>
      <a:tcStyle>
        <a:tcBdr/>
        <a:fill>
          <a:solidFill>
            <a:srgbClr val="F9F4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500"/>
      </a:spcBef>
      <a:defRPr sz="1600">
        <a:latin typeface="+mn-lt"/>
        <a:ea typeface="+mn-ea"/>
        <a:cs typeface="+mn-cs"/>
        <a:sym typeface="Arial"/>
      </a:defRPr>
    </a:lvl1pPr>
    <a:lvl2pPr indent="2286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2pPr>
    <a:lvl3pPr indent="4572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3pPr>
    <a:lvl4pPr indent="6858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4pPr>
    <a:lvl5pPr indent="9144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5pPr>
    <a:lvl6pPr indent="11430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6pPr>
    <a:lvl7pPr indent="13716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7pPr>
    <a:lvl8pPr indent="16002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8pPr>
    <a:lvl9pPr indent="1828800" latinLnBrk="0">
      <a:spcBef>
        <a:spcPts val="500"/>
      </a:spcBef>
      <a:defRPr sz="16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570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43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45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799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bg>
      <p:bgPr>
        <a:solidFill>
          <a:srgbClr val="EB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3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821364" y="5445223"/>
            <a:ext cx="6138733" cy="6480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pic>
        <p:nvPicPr>
          <p:cNvPr id="15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04664"/>
            <a:ext cx="3168352" cy="13413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20799" y="1988840"/>
            <a:ext cx="5280001" cy="304261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" name="Shape 17"/>
          <p:cNvSpPr/>
          <p:nvPr/>
        </p:nvSpPr>
        <p:spPr>
          <a:xfrm>
            <a:off x="820799" y="6399340"/>
            <a:ext cx="609600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3E5D58"/>
                </a:solidFill>
              </a:defRPr>
            </a:lvl1pPr>
          </a:lstStyle>
          <a:p>
            <a:r>
              <a:t>The New Zealand Institute for Plant and Food Research Limited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UE - Title + Content x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F2F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6783120" y="1260000"/>
            <a:ext cx="4727929" cy="5265345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14" name="Shape 1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F2F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GREEN - Title + Content x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6783120" y="1260000"/>
            <a:ext cx="4727929" cy="5265345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IOLET - Title + Content x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5ECF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6783120" y="1260000"/>
            <a:ext cx="4727929" cy="5265345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40" name="Shape 14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5ECF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GOLD- Title + Content x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4E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xfrm>
            <a:off x="6783120" y="1260000"/>
            <a:ext cx="4727929" cy="5265345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4E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GREEN - Title + Content x 2 boxe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half" idx="1"/>
          </p:nvPr>
        </p:nvSpPr>
        <p:spPr>
          <a:xfrm>
            <a:off x="623391" y="1447800"/>
            <a:ext cx="5400601" cy="4933528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66" name="Shape 16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WHITE - Title + 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6206399" y="1260000"/>
            <a:ext cx="5303993" cy="2457033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GOLD - Section break">
    <p:bg>
      <p:bgPr>
        <a:solidFill>
          <a:srgbClr val="FFF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FFFFFF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189" name="Shape 189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GOLD - Section break reverse">
    <p:bg>
      <p:bgPr>
        <a:solidFill>
          <a:schemeClr val="accent5">
            <a:lumOff val="1784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FFF4E4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01" name="Shape 201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FFF4E4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GREEN - Section break">
    <p:bg>
      <p:bgPr>
        <a:solidFill>
          <a:srgbClr val="EB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FFFFFF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13" name="Shape 213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GREEN - Section break 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tabLst>
                <a:tab pos="1003300" algn="l"/>
              </a:tabLst>
              <a:defRPr sz="4800" b="1">
                <a:solidFill>
                  <a:schemeClr val="accent1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25" name="Shape 225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HITE -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IOLET - Section break">
    <p:bg>
      <p:bgPr>
        <a:solidFill>
          <a:srgbClr val="F5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FFFFFF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37" name="Shape 237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IOLET - Section break 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F5ECF2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accent4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49" name="Shape 249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F5ECF2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UE - Section break">
    <p:bg>
      <p:bgPr>
        <a:solidFill>
          <a:srgbClr val="D9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04A9C7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FFFFFF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61" name="Shape 261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04A9C7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UE - Section break reverse">
    <p:bg>
      <p:bgPr>
        <a:solidFill>
          <a:srgbClr val="82D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D9F2F7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3299690" y="2042012"/>
            <a:ext cx="5592622" cy="2707714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04A9C7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73" name="Shape 273"/>
          <p:cNvSpPr/>
          <p:nvPr/>
        </p:nvSpPr>
        <p:spPr>
          <a:xfrm>
            <a:off x="3320819" y="620688"/>
            <a:ext cx="5550364" cy="5550364"/>
          </a:xfrm>
          <a:prstGeom prst="ellipse">
            <a:avLst/>
          </a:prstGeom>
          <a:solidFill>
            <a:srgbClr val="D9F2F7"/>
          </a:solidFill>
          <a:ln w="12700">
            <a:miter lim="400000"/>
          </a:ln>
        </p:spPr>
        <p:txBody>
          <a:bodyPr lIns="45719" rIns="45719"/>
          <a:lstStyle/>
          <a:p>
            <a:pPr defTabSz="1219138"/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GOLD - Section break lge text">
    <p:bg>
      <p:bgPr>
        <a:solidFill>
          <a:srgbClr val="FFF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2027547" y="2060848"/>
            <a:ext cx="8136906" cy="270771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GREEN - Section break lge text">
    <p:bg>
      <p:bgPr>
        <a:solidFill>
          <a:srgbClr val="EB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2027547" y="2060848"/>
            <a:ext cx="8136906" cy="270771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VIOLET - Section break lge text">
    <p:bg>
      <p:bgPr>
        <a:solidFill>
          <a:srgbClr val="F5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2027547" y="2060848"/>
            <a:ext cx="8136906" cy="270771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accent4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BLUE - Section break lge text">
    <p:bg>
      <p:bgPr>
        <a:solidFill>
          <a:srgbClr val="D9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2027547" y="2060848"/>
            <a:ext cx="8136906" cy="2707713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04A9C7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WHI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GREEN - Title and Content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37" name="Shape 337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EBF5E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EEN - Title and Content ">
    <p:bg>
      <p:bgPr>
        <a:solidFill>
          <a:srgbClr val="EB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VIOLET - Title and Content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F5ECF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50" name="Shape 350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F5ECF2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ORANGE - Title and Content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FFF4E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63" name="Shape 363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FFF4E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NEUTRAL - Title and Content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E6EBEA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74" name="Shape 3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76" name="Shape 376"/>
          <p:cNvSpPr/>
          <p:nvPr/>
        </p:nvSpPr>
        <p:spPr>
          <a:xfrm>
            <a:off x="263351" y="1124744"/>
            <a:ext cx="11665298" cy="5472608"/>
          </a:xfrm>
          <a:prstGeom prst="rect">
            <a:avLst/>
          </a:prstGeom>
          <a:solidFill>
            <a:srgbClr val="E6EBEA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WHITE Lge object - logo visi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12192000" cy="573325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r>
              <a:t>Edit Master text styles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WHITE - 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98" name="Shape 398"/>
          <p:cNvSpPr/>
          <p:nvPr/>
        </p:nvSpPr>
        <p:spPr>
          <a:xfrm>
            <a:off x="11208567" y="-1"/>
            <a:ext cx="972137" cy="9807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11208567" y="-1"/>
            <a:ext cx="972137" cy="9807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/>
          <p:nvPr/>
        </p:nvSpPr>
        <p:spPr>
          <a:xfrm>
            <a:off x="11208567" y="-1"/>
            <a:ext cx="972137" cy="9807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11208567" y="-1"/>
            <a:ext cx="972137" cy="9807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End Slide">
    <p:bg>
      <p:bgPr>
        <a:solidFill>
          <a:srgbClr val="EB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3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815999" y="3044007"/>
            <a:ext cx="5280001" cy="1305398"/>
          </a:xfrm>
          <a:prstGeom prst="rect">
            <a:avLst/>
          </a:prstGeo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sz="quarter" idx="1"/>
          </p:nvPr>
        </p:nvSpPr>
        <p:spPr>
          <a:xfrm>
            <a:off x="821364" y="4873835"/>
            <a:ext cx="6066725" cy="699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1600" b="1">
                <a:solidFill>
                  <a:srgbClr val="345E58"/>
                </a:solidFill>
              </a:defRPr>
            </a:lvl1pPr>
          </a:lstStyle>
          <a:p>
            <a:r>
              <a:t>Click to add e-mail address</a:t>
            </a:r>
          </a:p>
        </p:txBody>
      </p:sp>
      <p:sp>
        <p:nvSpPr>
          <p:cNvPr id="421" name="Shape 421"/>
          <p:cNvSpPr/>
          <p:nvPr/>
        </p:nvSpPr>
        <p:spPr>
          <a:xfrm>
            <a:off x="816000" y="5615035"/>
            <a:ext cx="1821419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345E58"/>
                </a:solidFill>
              </a:defRPr>
            </a:lvl1pPr>
          </a:lstStyle>
          <a:p>
            <a:r>
              <a:t>plantandfood.co.nz</a:t>
            </a:r>
          </a:p>
        </p:txBody>
      </p:sp>
      <p:pic>
        <p:nvPicPr>
          <p:cNvPr id="422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04664"/>
            <a:ext cx="3168352" cy="1341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52" y="6027527"/>
            <a:ext cx="2387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820799" y="6399340"/>
            <a:ext cx="6096001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3E5D58"/>
                </a:solidFill>
              </a:defRPr>
            </a:lvl1pPr>
          </a:lstStyle>
          <a:p>
            <a:r>
              <a:t>The New Zealand Institute for Plant and Food Research Limited</a:t>
            </a:r>
          </a:p>
        </p:txBody>
      </p:sp>
      <p:sp>
        <p:nvSpPr>
          <p:cNvPr id="425" name="Shape 4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UE- Title and Content ">
    <p:bg>
      <p:bgPr>
        <a:solidFill>
          <a:srgbClr val="D9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OLD - Title and Content ">
    <p:bg>
      <p:bgPr>
        <a:solidFill>
          <a:srgbClr val="FFF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OLET - Title and Content ">
    <p:bg>
      <p:bgPr>
        <a:solidFill>
          <a:srgbClr val="F5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WHIT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WHITE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WHITE - Title + Content x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.png"/>
          <p:cNvPicPr>
            <a:picLocks noChangeAspect="1"/>
          </p:cNvPicPr>
          <p:nvPr/>
        </p:nvPicPr>
        <p:blipFill>
          <a:blip r:embed="rId2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body" sz="half" idx="1"/>
          </p:nvPr>
        </p:nvSpPr>
        <p:spPr>
          <a:xfrm>
            <a:off x="719999" y="1260000"/>
            <a:ext cx="5304565" cy="5265345"/>
          </a:xfrm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38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png"/>
          <p:cNvPicPr>
            <a:picLocks noChangeAspect="1"/>
          </p:cNvPicPr>
          <p:nvPr/>
        </p:nvPicPr>
        <p:blipFill>
          <a:blip r:embed="rId38"/>
          <a:srcRect l="2576" t="11710" r="62616"/>
          <a:stretch>
            <a:fillRect/>
          </a:stretch>
        </p:blipFill>
        <p:spPr>
          <a:xfrm>
            <a:off x="11332143" y="302096"/>
            <a:ext cx="576066" cy="61860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719999" y="0"/>
            <a:ext cx="10344554" cy="1124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719999" y="1260000"/>
            <a:ext cx="10753202" cy="526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6095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21916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82875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43833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F5F5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5988" marR="0" indent="-455988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030907" marR="0" indent="-421323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600160" marR="0" indent="-380990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264172" marR="0" indent="-435417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946325" marR="0" indent="-507986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386581" marR="0" indent="-338657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996166" marR="0" indent="-338657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605751" marR="0" indent="-338657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215335" marR="0" indent="-338657" algn="l" defTabSz="9144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609584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21916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828754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438338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047924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657508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4267093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87667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gwaspolytargetsslu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subTitle" sz="quarter" idx="1"/>
          </p:nvPr>
        </p:nvSpPr>
        <p:spPr>
          <a:xfrm>
            <a:off x="821364" y="5445223"/>
            <a:ext cx="6138733" cy="648073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>
              <a:spcBef>
                <a:spcPts val="400"/>
              </a:spcBef>
            </a:pPr>
            <a:r>
              <a:rPr sz="2400"/>
              <a:t>John McCallum,</a:t>
            </a:r>
            <a:r>
              <a:rPr lang="en-US" sz="2400"/>
              <a:t> </a:t>
            </a:r>
            <a:r>
              <a:rPr lang="en-US" sz="2400" b="0"/>
              <a:t>Roy</a:t>
            </a:r>
            <a:r>
              <a:rPr sz="2400" b="0"/>
              <a:t> Storey</a:t>
            </a:r>
          </a:p>
        </p:txBody>
      </p:sp>
      <p:sp>
        <p:nvSpPr>
          <p:cNvPr id="435" name="Shape 435"/>
          <p:cNvSpPr>
            <a:spLocks noGrp="1"/>
          </p:cNvSpPr>
          <p:nvPr>
            <p:ph type="ctrTitle"/>
          </p:nvPr>
        </p:nvSpPr>
        <p:spPr>
          <a:xfrm>
            <a:off x="820800" y="1988840"/>
            <a:ext cx="5280000" cy="3042619"/>
          </a:xfrm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b="0" dirty="0">
                <a:ea typeface="+mn-lt"/>
                <a:cs typeface="+mn-lt"/>
              </a:rPr>
              <a:t>Building Polyploid Statistical Genetics Workflows in R with the Targets and Future Packages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81242F-4E5D-47A3-850C-0BE46026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3703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99AD1-212E-94C9-F674-44D7779DFD68}"/>
              </a:ext>
            </a:extLst>
          </p:cNvPr>
          <p:cNvSpPr txBox="1"/>
          <p:nvPr/>
        </p:nvSpPr>
        <p:spPr>
          <a:xfrm>
            <a:off x="3898221" y="5283351"/>
            <a:ext cx="6138814" cy="83099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urier New"/>
              </a:rPr>
              <a:t>Cached data objects (RDS default or custom formats)</a:t>
            </a:r>
            <a:endParaRPr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542A993-B4F6-4E61-B724-2E030262D201}"/>
              </a:ext>
            </a:extLst>
          </p:cNvPr>
          <p:cNvSpPr/>
          <p:nvPr/>
        </p:nvSpPr>
        <p:spPr>
          <a:xfrm>
            <a:off x="2752436" y="4867854"/>
            <a:ext cx="982423" cy="1828510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772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8CC0C677-ADEC-8742-C17F-5AB9EF2E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4" y="1827070"/>
            <a:ext cx="8064060" cy="4537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1626F-26D9-40ED-B468-219AC426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27" y="32261"/>
            <a:ext cx="4609848" cy="704332"/>
          </a:xfrm>
          <a:ln>
            <a:solidFill>
              <a:srgbClr val="00B0F0"/>
            </a:solidFill>
          </a:ln>
        </p:spPr>
        <p:txBody>
          <a:bodyPr lIns="45719" tIns="45720" rIns="45719" bIns="45720" anchor="ctr">
            <a:normAutofit/>
          </a:bodyPr>
          <a:lstStyle/>
          <a:p>
            <a:r>
              <a:rPr lang="en-US" sz="4000"/>
              <a:t>Let’s Parallelize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A9347-1D03-CA9D-EF30-31C77ED28956}"/>
              </a:ext>
            </a:extLst>
          </p:cNvPr>
          <p:cNvSpPr txBox="1"/>
          <p:nvPr/>
        </p:nvSpPr>
        <p:spPr>
          <a:xfrm>
            <a:off x="4039755" y="6009836"/>
            <a:ext cx="338695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Covariance Matrix : K model for random polygenic effect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AC907-3698-9358-B2F7-DF5EDA282BBF}"/>
              </a:ext>
            </a:extLst>
          </p:cNvPr>
          <p:cNvSpPr txBox="1"/>
          <p:nvPr/>
        </p:nvSpPr>
        <p:spPr>
          <a:xfrm>
            <a:off x="4994079" y="650184"/>
            <a:ext cx="391904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</a:rPr>
              <a:t>Covariance Matrices : LOCO  (leave-one-chromosome-out) random polygenic effect </a:t>
            </a:r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0C01BE-01E6-D6BB-727A-5B553FD7C35D}"/>
              </a:ext>
            </a:extLst>
          </p:cNvPr>
          <p:cNvCxnSpPr/>
          <p:nvPr/>
        </p:nvCxnSpPr>
        <p:spPr>
          <a:xfrm flipH="1" flipV="1">
            <a:off x="4349215" y="4225244"/>
            <a:ext cx="1040541" cy="16727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7A4D7E-6C87-7079-8008-E9A97333FCDD}"/>
              </a:ext>
            </a:extLst>
          </p:cNvPr>
          <p:cNvCxnSpPr>
            <a:cxnSpLocks/>
          </p:cNvCxnSpPr>
          <p:nvPr/>
        </p:nvCxnSpPr>
        <p:spPr>
          <a:xfrm flipH="1">
            <a:off x="4470070" y="1527333"/>
            <a:ext cx="681793" cy="59883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9AC907-3698-9358-B2F7-DF5EDA282BBF}"/>
              </a:ext>
            </a:extLst>
          </p:cNvPr>
          <p:cNvSpPr txBox="1"/>
          <p:nvPr/>
        </p:nvSpPr>
        <p:spPr>
          <a:xfrm>
            <a:off x="7585092" y="1786011"/>
            <a:ext cx="16951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</a:rPr>
              <a:t>Genome scan mixed model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7A4D7E-6C87-7079-8008-E9A97333FCDD}"/>
              </a:ext>
            </a:extLst>
          </p:cNvPr>
          <p:cNvCxnSpPr>
            <a:cxnSpLocks/>
          </p:cNvCxnSpPr>
          <p:nvPr/>
        </p:nvCxnSpPr>
        <p:spPr>
          <a:xfrm flipH="1">
            <a:off x="6281854" y="2180357"/>
            <a:ext cx="1144858" cy="34655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1A9347-1D03-CA9D-EF30-31C77ED28956}"/>
              </a:ext>
            </a:extLst>
          </p:cNvPr>
          <p:cNvSpPr txBox="1"/>
          <p:nvPr/>
        </p:nvSpPr>
        <p:spPr>
          <a:xfrm>
            <a:off x="7121913" y="5005142"/>
            <a:ext cx="205883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Genome scan mixed model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0C01BE-01E6-D6BB-727A-5B553FD7C35D}"/>
              </a:ext>
            </a:extLst>
          </p:cNvPr>
          <p:cNvCxnSpPr/>
          <p:nvPr/>
        </p:nvCxnSpPr>
        <p:spPr>
          <a:xfrm flipH="1" flipV="1">
            <a:off x="6332104" y="4609172"/>
            <a:ext cx="1339935" cy="45244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716823" y="1665845"/>
            <a:ext cx="7121769" cy="1411463"/>
          </a:xfrm>
          <a:prstGeom prst="roundRect">
            <a:avLst/>
          </a:prstGeom>
          <a:noFill/>
          <a:ln w="25400" cap="flat">
            <a:solidFill>
              <a:srgbClr val="00B0F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2653" y="3215820"/>
            <a:ext cx="3804139" cy="1411463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5158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2" y="61546"/>
            <a:ext cx="10344554" cy="1124745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NZ" dirty="0"/>
              <a:t>..and  Multicore (with </a:t>
            </a:r>
            <a:r>
              <a:rPr lang="en-NZ" b="1" dirty="0">
                <a:latin typeface="Courier New"/>
                <a:cs typeface="Courier New"/>
              </a:rPr>
              <a:t>Future</a:t>
            </a:r>
            <a:r>
              <a:rPr lang="en-NZ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2" y="1133538"/>
            <a:ext cx="5844641" cy="38165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7052" y="4589585"/>
            <a:ext cx="3824654" cy="580293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724" y="0"/>
            <a:ext cx="5666276" cy="6712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D11AE-0707-B78B-DBA6-3469A143864C}"/>
              </a:ext>
            </a:extLst>
          </p:cNvPr>
          <p:cNvSpPr txBox="1"/>
          <p:nvPr/>
        </p:nvSpPr>
        <p:spPr>
          <a:xfrm>
            <a:off x="316442" y="5380567"/>
            <a:ext cx="6553200" cy="1077216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We want to run in parallel across 2 worker nodes, each with 16 cores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0947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>
                <a:latin typeface="Arial"/>
              </a:rPr>
              <a:t>Declare our Execution </a:t>
            </a:r>
            <a:r>
              <a:rPr lang="en-US" b="1">
                <a:latin typeface="Arial"/>
              </a:rPr>
              <a:t>Plan </a:t>
            </a:r>
            <a:r>
              <a:rPr lang="en-US">
                <a:latin typeface="Arial"/>
              </a:rPr>
              <a:t>in _</a:t>
            </a:r>
            <a:r>
              <a:rPr lang="en-US" err="1">
                <a:latin typeface="Arial"/>
              </a:rPr>
              <a:t>targets.R</a:t>
            </a:r>
            <a:r>
              <a:rPr lang="en-US">
                <a:latin typeface="Arial"/>
              </a:rPr>
              <a:t>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C2A5B-EAB4-677B-87BE-CCEEBF4D6E7D}"/>
              </a:ext>
            </a:extLst>
          </p:cNvPr>
          <p:cNvSpPr txBox="1"/>
          <p:nvPr/>
        </p:nvSpPr>
        <p:spPr>
          <a:xfrm>
            <a:off x="226483" y="1126066"/>
            <a:ext cx="7558618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urier New"/>
                <a:ea typeface="+mn-lt"/>
                <a:cs typeface="+mn-lt"/>
              </a:rPr>
              <a:t>RLinuxmodules</a:t>
            </a:r>
            <a:r>
              <a:rPr lang="en-US" sz="2000" dirty="0">
                <a:latin typeface="Courier New"/>
                <a:ea typeface="+mn-lt"/>
                <a:cs typeface="+mn-lt"/>
              </a:rPr>
              <a:t>::module('load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slurm</a:t>
            </a:r>
            <a:r>
              <a:rPr lang="en-US" sz="2000" dirty="0">
                <a:latin typeface="Courier New"/>
                <a:ea typeface="+mn-lt"/>
                <a:cs typeface="+mn-lt"/>
              </a:rPr>
              <a:t>')</a:t>
            </a: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future::plan(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strategy =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batchtools_slurm</a:t>
            </a:r>
            <a:r>
              <a:rPr lang="en-US" sz="2000" dirty="0">
                <a:latin typeface="Courier New"/>
                <a:ea typeface="+mn-lt"/>
                <a:cs typeface="+mn-lt"/>
              </a:rPr>
              <a:t>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template = “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slurm.tmpl</a:t>
            </a:r>
            <a:r>
              <a:rPr lang="en-US" sz="2000" dirty="0">
                <a:latin typeface="Courier New"/>
                <a:ea typeface="+mn-lt"/>
                <a:cs typeface="+mn-lt"/>
              </a:rPr>
              <a:t>")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</a:rPr>
              <a:t>## Set default options for  targets</a:t>
            </a:r>
          </a:p>
          <a:p>
            <a:r>
              <a:rPr lang="en-US" sz="2000" dirty="0" err="1">
                <a:latin typeface="Courier New"/>
                <a:ea typeface="+mn-lt"/>
                <a:cs typeface="+mn-lt"/>
              </a:rPr>
              <a:t>tar_option_set</a:t>
            </a:r>
            <a:r>
              <a:rPr lang="en-US" sz="2000" dirty="0">
                <a:latin typeface="Courier New"/>
                <a:ea typeface="+mn-lt"/>
                <a:cs typeface="+mn-lt"/>
              </a:rPr>
              <a:t>(deployment = 'main',</a:t>
            </a:r>
            <a:endParaRPr lang="en-US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resources =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tar_resources</a:t>
            </a:r>
            <a:r>
              <a:rPr lang="en-US" sz="2000" dirty="0">
                <a:latin typeface="Courier New"/>
                <a:ea typeface="+mn-lt"/>
                <a:cs typeface="+mn-lt"/>
              </a:rPr>
              <a:t>(future =               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tar_resources_future</a:t>
            </a:r>
            <a:r>
              <a:rPr lang="en-US" sz="2000" dirty="0">
                <a:latin typeface="Courier New"/>
                <a:ea typeface="+mn-lt"/>
                <a:cs typeface="+mn-lt"/>
              </a:rPr>
              <a:t>(</a:t>
            </a:r>
            <a:endParaRPr lang="en-US" dirty="0">
              <a:latin typeface="Courier New"/>
              <a:ea typeface="+mn-lt"/>
              <a:cs typeface="+mn-lt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resources = list(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num_cores</a:t>
            </a:r>
            <a:r>
              <a:rPr lang="en-US" sz="2000" dirty="0">
                <a:latin typeface="Courier New"/>
                <a:ea typeface="+mn-lt"/>
                <a:cs typeface="+mn-lt"/>
              </a:rPr>
              <a:t> = 4))))</a:t>
            </a:r>
            <a:endParaRPr lang="en-US" dirty="0">
              <a:latin typeface="Courier New"/>
            </a:endParaRPr>
          </a:p>
          <a:p>
            <a:endParaRPr lang="en-US" sz="2000" dirty="0">
              <a:latin typeface="Courier New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+mn-ea"/>
              <a:cs typeface="+mn-cs"/>
            </a:endParaRPr>
          </a:p>
          <a:p>
            <a:endParaRPr lang="en-US" sz="2000" dirty="0">
              <a:latin typeface="Courier New"/>
            </a:endParaRPr>
          </a:p>
          <a:p>
            <a:endParaRPr lang="en-US" sz="2000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D9752-A9C2-4B96-46F2-E40D29C1ABA4}"/>
              </a:ext>
            </a:extLst>
          </p:cNvPr>
          <p:cNvSpPr txBox="1"/>
          <p:nvPr/>
        </p:nvSpPr>
        <p:spPr>
          <a:xfrm>
            <a:off x="7730067" y="1126067"/>
            <a:ext cx="358986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plan to use </a:t>
            </a:r>
            <a:r>
              <a:rPr lang="en-US" dirty="0" err="1">
                <a:solidFill>
                  <a:srgbClr val="FF0000"/>
                </a:solidFill>
              </a:rPr>
              <a:t>slurm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C9903D9-CC84-0948-C5AD-5BFC993C8047}"/>
              </a:ext>
            </a:extLst>
          </p:cNvPr>
          <p:cNvSpPr/>
          <p:nvPr/>
        </p:nvSpPr>
        <p:spPr>
          <a:xfrm>
            <a:off x="7208901" y="1082675"/>
            <a:ext cx="155448" cy="914400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C3324-5038-93E0-BE50-379957B65233}"/>
              </a:ext>
            </a:extLst>
          </p:cNvPr>
          <p:cNvSpPr txBox="1"/>
          <p:nvPr/>
        </p:nvSpPr>
        <p:spPr>
          <a:xfrm>
            <a:off x="8222191" y="1829858"/>
            <a:ext cx="358986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Courier New"/>
              </a:rPr>
              <a:t>bsub</a:t>
            </a:r>
            <a:r>
              <a:rPr lang="en-US">
                <a:latin typeface="Courier New"/>
              </a:rPr>
              <a:t> </a:t>
            </a:r>
            <a:r>
              <a:rPr lang="en-US"/>
              <a:t>template file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3FAE3-569B-D7E5-FE2D-7E4A6C51DE43}"/>
              </a:ext>
            </a:extLst>
          </p:cNvPr>
          <p:cNvCxnSpPr/>
          <p:nvPr/>
        </p:nvCxnSpPr>
        <p:spPr>
          <a:xfrm flipH="1">
            <a:off x="7193492" y="2183342"/>
            <a:ext cx="789517" cy="7831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6E6929-AB06-9348-38A6-54D40313087C}"/>
              </a:ext>
            </a:extLst>
          </p:cNvPr>
          <p:cNvSpPr txBox="1"/>
          <p:nvPr/>
        </p:nvSpPr>
        <p:spPr>
          <a:xfrm>
            <a:off x="8290982" y="2533650"/>
            <a:ext cx="358986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985085"/>
                </a:solidFill>
              </a:rPr>
              <a:t>Default to running on head node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CA6408-608D-DA9A-B727-F0DBD87841BB}"/>
              </a:ext>
            </a:extLst>
          </p:cNvPr>
          <p:cNvCxnSpPr>
            <a:cxnSpLocks/>
          </p:cNvCxnSpPr>
          <p:nvPr/>
        </p:nvCxnSpPr>
        <p:spPr>
          <a:xfrm flipH="1" flipV="1">
            <a:off x="5722408" y="2827867"/>
            <a:ext cx="2276475" cy="910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B7385D-5634-D678-F17E-FAF5239D73BA}"/>
              </a:ext>
            </a:extLst>
          </p:cNvPr>
          <p:cNvSpPr txBox="1"/>
          <p:nvPr/>
        </p:nvSpPr>
        <p:spPr>
          <a:xfrm>
            <a:off x="7830607" y="3782483"/>
            <a:ext cx="358986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if we run on </a:t>
            </a:r>
            <a:r>
              <a:rPr lang="en-US" dirty="0" err="1">
                <a:solidFill>
                  <a:srgbClr val="00B0F0"/>
                </a:solidFill>
              </a:rPr>
              <a:t>slurm</a:t>
            </a:r>
            <a:r>
              <a:rPr lang="en-US" dirty="0">
                <a:solidFill>
                  <a:srgbClr val="00B0F0"/>
                </a:solidFill>
              </a:rPr>
              <a:t>, request 4 cores as default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BFBEA9-0115-F509-7FC3-18D38EB32695}"/>
              </a:ext>
            </a:extLst>
          </p:cNvPr>
          <p:cNvCxnSpPr>
            <a:cxnSpLocks/>
          </p:cNvCxnSpPr>
          <p:nvPr/>
        </p:nvCxnSpPr>
        <p:spPr>
          <a:xfrm flipH="1" flipV="1">
            <a:off x="6992407" y="3870325"/>
            <a:ext cx="683684" cy="17568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7AD8DC-7C93-1C3B-3D3E-0FA27F013460}"/>
              </a:ext>
            </a:extLst>
          </p:cNvPr>
          <p:cNvSpPr txBox="1"/>
          <p:nvPr/>
        </p:nvSpPr>
        <p:spPr>
          <a:xfrm>
            <a:off x="46567" y="4126442"/>
            <a:ext cx="6032958" cy="2677654"/>
          </a:xfrm>
          <a:prstGeom prst="rect">
            <a:avLst/>
          </a:prstGeom>
          <a:noFill/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To specify a different execution model, we just change the</a:t>
            </a:r>
            <a:r>
              <a:rPr lang="en-US" dirty="0"/>
              <a:t> </a:t>
            </a:r>
            <a:r>
              <a:rPr lang="en-US" dirty="0">
                <a:latin typeface="Courier New"/>
              </a:rPr>
              <a:t>future::plan</a:t>
            </a:r>
          </a:p>
          <a:p>
            <a:pPr marL="457200" lvl="4" indent="-457200">
              <a:buFont typeface="Arial"/>
              <a:buChar char="•"/>
            </a:pPr>
            <a:r>
              <a:rPr lang="en-US" sz="2400" dirty="0">
                <a:latin typeface="Arial"/>
              </a:rPr>
              <a:t>sequential</a:t>
            </a:r>
          </a:p>
          <a:p>
            <a:pPr marL="457200" lvl="2" indent="-457200">
              <a:buFont typeface="Arial"/>
              <a:buChar char="•"/>
            </a:pPr>
            <a:r>
              <a:rPr lang="en-US" sz="2400" dirty="0">
                <a:latin typeface="Arial"/>
              </a:rPr>
              <a:t>multisession/multicore</a:t>
            </a:r>
          </a:p>
          <a:p>
            <a:pPr marL="457200" lvl="2" indent="-457200">
              <a:buFont typeface="Arial"/>
              <a:buChar char="•"/>
            </a:pPr>
            <a:r>
              <a:rPr lang="en-US" sz="2400" dirty="0" err="1">
                <a:latin typeface="Arial"/>
              </a:rPr>
              <a:t>batchtools_lsf</a:t>
            </a:r>
            <a:r>
              <a:rPr lang="en-US" sz="2400" dirty="0">
                <a:latin typeface="Arial"/>
              </a:rPr>
              <a:t>  </a:t>
            </a:r>
            <a:r>
              <a:rPr lang="en-US" sz="2400" i="1" dirty="0" err="1">
                <a:latin typeface="Arial"/>
              </a:rPr>
              <a:t>etc</a:t>
            </a:r>
            <a:r>
              <a:rPr lang="en-US" sz="2400" i="1" dirty="0">
                <a:latin typeface="Arial"/>
              </a:rPr>
              <a:t> </a:t>
            </a:r>
            <a:r>
              <a:rPr lang="en-US" sz="2400" i="1" dirty="0" err="1">
                <a:latin typeface="Arial"/>
              </a:rPr>
              <a:t>etc</a:t>
            </a:r>
            <a:endParaRPr lang="en-US" sz="2400" i="1" dirty="0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7050C-F3F1-F1ED-F8F0-0EF5ED8F543B}"/>
              </a:ext>
            </a:extLst>
          </p:cNvPr>
          <p:cNvSpPr txBox="1"/>
          <p:nvPr/>
        </p:nvSpPr>
        <p:spPr>
          <a:xfrm>
            <a:off x="342901" y="1094317"/>
            <a:ext cx="9479490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urier New"/>
                <a:ea typeface="+mn-lt"/>
                <a:cs typeface="+mn-lt"/>
              </a:rPr>
              <a:t>tar_target</a:t>
            </a:r>
            <a:r>
              <a:rPr lang="en-US" sz="2000" dirty="0">
                <a:latin typeface="Courier New"/>
                <a:ea typeface="+mn-lt"/>
                <a:cs typeface="+mn-lt"/>
              </a:rPr>
              <a:t>(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data.loco.scan</a:t>
            </a:r>
            <a:r>
              <a:rPr lang="en-US" sz="2000" dirty="0">
                <a:latin typeface="Courier New"/>
                <a:ea typeface="+mn-lt"/>
                <a:cs typeface="+mn-lt"/>
              </a:rPr>
              <a:t>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GWASpoly</a:t>
            </a:r>
            <a:r>
              <a:rPr lang="en-US" sz="2000" dirty="0">
                <a:latin typeface="Courier New"/>
                <a:ea typeface="+mn-lt"/>
                <a:cs typeface="+mn-lt"/>
              </a:rPr>
              <a:t>(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   data =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data.loco</a:t>
            </a:r>
            <a:r>
              <a:rPr lang="en-US" sz="2000" dirty="0">
                <a:latin typeface="Courier New"/>
                <a:ea typeface="+mn-lt"/>
                <a:cs typeface="+mn-lt"/>
              </a:rPr>
              <a:t>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   models = c("additive", "1-dom"),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   traits = c("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vine.maturity</a:t>
            </a:r>
            <a:r>
              <a:rPr lang="en-US" sz="2000" dirty="0">
                <a:latin typeface="Courier New"/>
                <a:ea typeface="+mn-lt"/>
                <a:cs typeface="+mn-lt"/>
              </a:rPr>
              <a:t>"),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  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params</a:t>
            </a:r>
            <a:r>
              <a:rPr lang="en-US" sz="2000" dirty="0">
                <a:latin typeface="Courier New"/>
                <a:ea typeface="+mn-lt"/>
                <a:cs typeface="+mn-lt"/>
              </a:rPr>
              <a:t> =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params</a:t>
            </a:r>
            <a:r>
              <a:rPr lang="en-US" sz="2000" dirty="0">
                <a:latin typeface="Courier New"/>
                <a:ea typeface="+mn-lt"/>
                <a:cs typeface="+mn-lt"/>
              </a:rPr>
              <a:t>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  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n.core</a:t>
            </a:r>
            <a:r>
              <a:rPr lang="en-US" sz="2000" dirty="0">
                <a:latin typeface="Courier New"/>
                <a:ea typeface="+mn-lt"/>
                <a:cs typeface="+mn-lt"/>
              </a:rPr>
              <a:t> = </a:t>
            </a:r>
            <a:r>
              <a:rPr lang="en-US" sz="2000" b="1" dirty="0">
                <a:latin typeface="Courier New"/>
                <a:ea typeface="+mn-lt"/>
                <a:cs typeface="+mn-lt"/>
              </a:rPr>
              <a:t>16</a:t>
            </a:r>
            <a:r>
              <a:rPr lang="en-US" sz="2000" dirty="0">
                <a:latin typeface="Courier New"/>
                <a:ea typeface="+mn-lt"/>
                <a:cs typeface="+mn-lt"/>
              </a:rPr>
              <a:t>),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deployment = 'worker',</a:t>
            </a:r>
            <a:endParaRPr lang="en-US" sz="2000" dirty="0">
              <a:latin typeface="Courier New"/>
            </a:endParaRP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resources =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tar_resources</a:t>
            </a:r>
            <a:r>
              <a:rPr lang="en-US" sz="2000" dirty="0">
                <a:latin typeface="Courier New"/>
                <a:ea typeface="+mn-lt"/>
                <a:cs typeface="+mn-lt"/>
              </a:rPr>
              <a:t>(future =</a:t>
            </a:r>
          </a:p>
          <a:p>
            <a:r>
              <a:rPr lang="en-US" sz="2000" dirty="0">
                <a:latin typeface="Courier New"/>
                <a:ea typeface="+mn-lt"/>
                <a:cs typeface="+mn-lt"/>
              </a:rPr>
              <a:t>                        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tar_resources_future</a:t>
            </a:r>
            <a:r>
              <a:rPr lang="en-US" sz="2000" dirty="0">
                <a:latin typeface="Courier New"/>
                <a:ea typeface="+mn-lt"/>
                <a:cs typeface="+mn-lt"/>
              </a:rPr>
              <a:t>(resources=                          list(</a:t>
            </a:r>
            <a:r>
              <a:rPr lang="en-US" sz="2000" dirty="0" err="1">
                <a:latin typeface="Courier New"/>
                <a:ea typeface="+mn-lt"/>
                <a:cs typeface="+mn-lt"/>
              </a:rPr>
              <a:t>num_cores</a:t>
            </a:r>
            <a:r>
              <a:rPr lang="en-US" sz="2000" dirty="0">
                <a:latin typeface="Courier New"/>
                <a:ea typeface="+mn-lt"/>
                <a:cs typeface="+mn-lt"/>
              </a:rPr>
              <a:t> = "</a:t>
            </a:r>
            <a:r>
              <a:rPr lang="en-US" sz="2000" b="1" dirty="0">
                <a:latin typeface="Courier New"/>
                <a:ea typeface="+mn-lt"/>
                <a:cs typeface="+mn-lt"/>
              </a:rPr>
              <a:t>16</a:t>
            </a:r>
            <a:r>
              <a:rPr lang="en-US" sz="2000" dirty="0">
                <a:latin typeface="Courier New"/>
                <a:ea typeface="+mn-lt"/>
                <a:cs typeface="+mn-lt"/>
              </a:rPr>
              <a:t>"))))</a:t>
            </a:r>
            <a:endParaRPr lang="en-US" sz="2000" dirty="0">
              <a:latin typeface="Courier New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AE754-A480-B91F-283E-D5124DE4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49" y="0"/>
            <a:ext cx="10344554" cy="1124745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/>
              <a:t>Define Target-Specific Resources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EE906-4C36-4C4C-5C4C-FC9D864A981D}"/>
              </a:ext>
            </a:extLst>
          </p:cNvPr>
          <p:cNvSpPr txBox="1"/>
          <p:nvPr/>
        </p:nvSpPr>
        <p:spPr>
          <a:xfrm>
            <a:off x="8634940" y="1845733"/>
            <a:ext cx="3589866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Function call with 16 cores 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7E6AFA4-86A9-717D-7B53-9BE334E91A25}"/>
              </a:ext>
            </a:extLst>
          </p:cNvPr>
          <p:cNvSpPr/>
          <p:nvPr/>
        </p:nvSpPr>
        <p:spPr>
          <a:xfrm>
            <a:off x="7955026" y="1844675"/>
            <a:ext cx="377698" cy="1686983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2125A-5645-7494-B173-F8540F32D8CC}"/>
              </a:ext>
            </a:extLst>
          </p:cNvPr>
          <p:cNvSpPr txBox="1"/>
          <p:nvPr/>
        </p:nvSpPr>
        <p:spPr>
          <a:xfrm>
            <a:off x="9402231" y="4004733"/>
            <a:ext cx="2383366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Request 16 cores on worker</a:t>
            </a:r>
            <a:r>
              <a:rPr lang="en-US" sz="240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A987D7-443A-C19B-1BCE-B2FFCB871CD4}"/>
              </a:ext>
            </a:extLst>
          </p:cNvPr>
          <p:cNvSpPr/>
          <p:nvPr/>
        </p:nvSpPr>
        <p:spPr>
          <a:xfrm>
            <a:off x="8859900" y="3744382"/>
            <a:ext cx="377698" cy="1295400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25401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ADC7-2F1A-F485-B94F-7B4D980E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80" y="1213757"/>
            <a:ext cx="3444220" cy="113532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lIns="45719" tIns="45720" rIns="45719" bIns="45720" anchor="ctr">
            <a:normAutofit fontScale="90000"/>
          </a:bodyPr>
          <a:lstStyle/>
          <a:p>
            <a:r>
              <a:rPr lang="en-US"/>
              <a:t>Running Pipeline with Multiple Workers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FA3C9-F9F1-7752-6863-01AAEF6349DB}"/>
              </a:ext>
            </a:extLst>
          </p:cNvPr>
          <p:cNvSpPr txBox="1"/>
          <p:nvPr/>
        </p:nvSpPr>
        <p:spPr>
          <a:xfrm>
            <a:off x="289984" y="289983"/>
            <a:ext cx="6182783" cy="6124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/>
                <a:ea typeface="+mn-lt"/>
                <a:cs typeface="+mn-lt"/>
              </a:rPr>
              <a:t>r$&gt;</a:t>
            </a:r>
            <a:r>
              <a:rPr lang="en-US" sz="1400" b="1" err="1">
                <a:latin typeface="Courier New"/>
                <a:ea typeface="+mn-lt"/>
                <a:cs typeface="+mn-lt"/>
              </a:rPr>
              <a:t>tar_make_future</a:t>
            </a:r>
            <a:r>
              <a:rPr lang="en-US" sz="1400" b="1">
                <a:latin typeface="Courier New"/>
                <a:ea typeface="+mn-lt"/>
                <a:cs typeface="+mn-lt"/>
              </a:rPr>
              <a:t>(workers=2L)</a:t>
            </a:r>
            <a:r>
              <a:rPr lang="en-US" sz="1400">
                <a:latin typeface="Courier New"/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✔ skip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genofile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✔ skip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phenofile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✔ skip target data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start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data.loco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start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data.original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built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data.original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start target params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built target params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start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data.original.scan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built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data.loco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start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data.loco.scan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Analyzing trait: </a:t>
            </a:r>
            <a:r>
              <a:rPr lang="en-US" sz="1400" err="1">
                <a:latin typeface="Courier New"/>
                <a:ea typeface="+mn-lt"/>
                <a:cs typeface="+mn-lt"/>
              </a:rPr>
              <a:t>vine.maturity</a:t>
            </a:r>
            <a:r>
              <a:rPr lang="en-US" sz="1400">
                <a:latin typeface="Courier New"/>
                <a:ea typeface="+mn-lt"/>
                <a:cs typeface="+mn-lt"/>
              </a:rPr>
              <a:t>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P3D approach: Estimating variance components...Completed </a:t>
            </a:r>
          </a:p>
          <a:p>
            <a:r>
              <a:rPr lang="en-US" sz="1400">
                <a:latin typeface="Courier New"/>
                <a:ea typeface="+mn-lt"/>
                <a:cs typeface="+mn-lt"/>
              </a:rPr>
              <a:t>Testing markers for model: additive </a:t>
            </a:r>
          </a:p>
          <a:p>
            <a:r>
              <a:rPr lang="en-US" sz="1400">
                <a:latin typeface="Courier New"/>
                <a:ea typeface="+mn-lt"/>
                <a:cs typeface="+mn-lt"/>
              </a:rPr>
              <a:t>Testing markers for model: 1-dom-alt </a:t>
            </a:r>
          </a:p>
          <a:p>
            <a:r>
              <a:rPr lang="en-US" sz="1400">
                <a:latin typeface="Courier New"/>
                <a:ea typeface="+mn-lt"/>
                <a:cs typeface="+mn-lt"/>
              </a:rPr>
              <a:t>Testing markers for model: 1-dom-ref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built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data.original.scan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Analyzing trait: </a:t>
            </a:r>
            <a:r>
              <a:rPr lang="en-US" sz="1400" err="1">
                <a:latin typeface="Courier New"/>
                <a:ea typeface="+mn-lt"/>
                <a:cs typeface="+mn-lt"/>
              </a:rPr>
              <a:t>vine.maturity</a:t>
            </a:r>
            <a:r>
              <a:rPr lang="en-US" sz="1400">
                <a:latin typeface="Courier New"/>
                <a:ea typeface="+mn-lt"/>
                <a:cs typeface="+mn-lt"/>
              </a:rPr>
              <a:t>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P3D approach: Estimating variance components...Completed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Testing markers for model: additive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Testing markers for model: 1-dom-alt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Testing markers for model: 1-dom-ref 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built target </a:t>
            </a:r>
            <a:r>
              <a:rPr lang="en-US" sz="1400" err="1">
                <a:latin typeface="Courier New"/>
                <a:ea typeface="+mn-lt"/>
                <a:cs typeface="+mn-lt"/>
              </a:rPr>
              <a:t>data.loco.scan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start target report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built target report</a:t>
            </a:r>
            <a:endParaRPr lang="en-US" sz="1400">
              <a:latin typeface="Courier New"/>
            </a:endParaRPr>
          </a:p>
          <a:p>
            <a:r>
              <a:rPr lang="en-US" sz="1400">
                <a:latin typeface="Courier New"/>
                <a:ea typeface="+mn-lt"/>
                <a:cs typeface="+mn-lt"/>
              </a:rPr>
              <a:t>• end pipeline</a:t>
            </a:r>
            <a:endParaRPr lang="en-US" sz="1400">
              <a:latin typeface="Courier New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AF2B70D-C2EB-29C8-F076-64690AD49E7C}"/>
              </a:ext>
            </a:extLst>
          </p:cNvPr>
          <p:cNvSpPr/>
          <p:nvPr/>
        </p:nvSpPr>
        <p:spPr>
          <a:xfrm>
            <a:off x="4584233" y="654049"/>
            <a:ext cx="377698" cy="639234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121A3-8F0E-4A88-B1B9-C9976BD47657}"/>
              </a:ext>
            </a:extLst>
          </p:cNvPr>
          <p:cNvSpPr txBox="1"/>
          <p:nvPr/>
        </p:nvSpPr>
        <p:spPr>
          <a:xfrm>
            <a:off x="5147733" y="655108"/>
            <a:ext cx="36110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Data object already built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4AC87682-84C7-E37F-9CBD-D876E1F60DFD}"/>
              </a:ext>
            </a:extLst>
          </p:cNvPr>
          <p:cNvSpPr/>
          <p:nvPr/>
        </p:nvSpPr>
        <p:spPr>
          <a:xfrm>
            <a:off x="8618009" y="617008"/>
            <a:ext cx="596900" cy="543984"/>
          </a:xfrm>
          <a:prstGeom prst="smileyFace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9003B-D3D0-11D3-684B-A9DD89587226}"/>
              </a:ext>
            </a:extLst>
          </p:cNvPr>
          <p:cNvSpPr txBox="1"/>
          <p:nvPr/>
        </p:nvSpPr>
        <p:spPr>
          <a:xfrm>
            <a:off x="5195358" y="1602316"/>
            <a:ext cx="36110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Run in parallel 4 cores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830BF6-572E-F4A7-5B27-F4F024D41853}"/>
              </a:ext>
            </a:extLst>
          </p:cNvPr>
          <p:cNvCxnSpPr/>
          <p:nvPr/>
        </p:nvCxnSpPr>
        <p:spPr>
          <a:xfrm flipH="1" flipV="1">
            <a:off x="3526367" y="1811866"/>
            <a:ext cx="1615017" cy="2222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F54CED-FBDE-DE4F-921A-99743074F61F}"/>
              </a:ext>
            </a:extLst>
          </p:cNvPr>
          <p:cNvCxnSpPr>
            <a:cxnSpLocks/>
          </p:cNvCxnSpPr>
          <p:nvPr/>
        </p:nvCxnSpPr>
        <p:spPr>
          <a:xfrm flipH="1" flipV="1">
            <a:off x="3468158" y="1541991"/>
            <a:ext cx="1699684" cy="20743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6049DF-972B-ADF6-A67C-4D8421C93105}"/>
              </a:ext>
            </a:extLst>
          </p:cNvPr>
          <p:cNvSpPr txBox="1"/>
          <p:nvPr/>
        </p:nvSpPr>
        <p:spPr>
          <a:xfrm>
            <a:off x="6544733" y="2634190"/>
            <a:ext cx="36110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Run in parallel 16 cores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F688E8-086F-438F-01B6-209CF50FE1BB}"/>
              </a:ext>
            </a:extLst>
          </p:cNvPr>
          <p:cNvCxnSpPr>
            <a:cxnSpLocks/>
          </p:cNvCxnSpPr>
          <p:nvPr/>
        </p:nvCxnSpPr>
        <p:spPr>
          <a:xfrm flipH="1">
            <a:off x="3626908" y="2876549"/>
            <a:ext cx="2863850" cy="11535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B9675A-33A0-F05D-E835-67D02BBD2647}"/>
              </a:ext>
            </a:extLst>
          </p:cNvPr>
          <p:cNvCxnSpPr>
            <a:cxnSpLocks/>
          </p:cNvCxnSpPr>
          <p:nvPr/>
        </p:nvCxnSpPr>
        <p:spPr>
          <a:xfrm flipH="1" flipV="1">
            <a:off x="4277783" y="2579156"/>
            <a:ext cx="2239434" cy="21272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18C864-ED4F-FDFE-0877-95DDF1ACB38F}"/>
              </a:ext>
            </a:extLst>
          </p:cNvPr>
          <p:cNvSpPr txBox="1"/>
          <p:nvPr/>
        </p:nvSpPr>
        <p:spPr>
          <a:xfrm>
            <a:off x="4586816" y="62440"/>
            <a:ext cx="639444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Run with a maximum of two worker nodes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36C9DB-C48B-1040-C9DC-F5BAF0E768DC}"/>
              </a:ext>
            </a:extLst>
          </p:cNvPr>
          <p:cNvCxnSpPr/>
          <p:nvPr/>
        </p:nvCxnSpPr>
        <p:spPr>
          <a:xfrm flipH="1">
            <a:off x="3658658" y="288925"/>
            <a:ext cx="900642" cy="17885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5AC5CA-F556-E50E-FF4A-DF02ACCEBA7D}"/>
              </a:ext>
            </a:extLst>
          </p:cNvPr>
          <p:cNvSpPr txBox="1"/>
          <p:nvPr/>
        </p:nvSpPr>
        <p:spPr>
          <a:xfrm>
            <a:off x="5745691" y="5571065"/>
            <a:ext cx="44682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Render our </a:t>
            </a:r>
            <a:r>
              <a:rPr lang="en-US" sz="2400" err="1"/>
              <a:t>RMarkdown</a:t>
            </a:r>
            <a:r>
              <a:rPr lang="en-US" sz="2400"/>
              <a:t> report</a:t>
            </a: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945D8D-FC5F-2E3D-E629-6FFCD917BB67}"/>
              </a:ext>
            </a:extLst>
          </p:cNvPr>
          <p:cNvCxnSpPr>
            <a:cxnSpLocks/>
          </p:cNvCxnSpPr>
          <p:nvPr/>
        </p:nvCxnSpPr>
        <p:spPr>
          <a:xfrm flipH="1">
            <a:off x="2827866" y="5813423"/>
            <a:ext cx="2863850" cy="11535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EFA16B6-C532-482C-A392-9BE4EE70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67" y="3532257"/>
            <a:ext cx="7028042" cy="12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06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B0D9-8DB9-A8FB-0B80-B0FA11AF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0"/>
            <a:ext cx="10344554" cy="965995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dirty="0" err="1"/>
              <a:t>Rmarkdown</a:t>
            </a:r>
            <a:r>
              <a:rPr lang="en-US" dirty="0"/>
              <a:t> in a Targets Workflow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C1FE5-4AD2-8261-BF41-65DE7F79C03B}"/>
              </a:ext>
            </a:extLst>
          </p:cNvPr>
          <p:cNvSpPr txBox="1"/>
          <p:nvPr/>
        </p:nvSpPr>
        <p:spPr>
          <a:xfrm>
            <a:off x="242358" y="1507067"/>
            <a:ext cx="1130511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ourier New"/>
                <a:ea typeface="+mn-lt"/>
                <a:cs typeface="+mn-lt"/>
              </a:rPr>
              <a:t>tarchetypes</a:t>
            </a:r>
            <a:r>
              <a:rPr lang="en-US" sz="2400" dirty="0">
                <a:latin typeface="Courier New"/>
                <a:ea typeface="+mn-lt"/>
                <a:cs typeface="+mn-lt"/>
              </a:rPr>
              <a:t>::</a:t>
            </a:r>
            <a:r>
              <a:rPr lang="en-US" sz="2400" dirty="0" err="1">
                <a:latin typeface="Courier New"/>
                <a:ea typeface="+mn-lt"/>
                <a:cs typeface="+mn-lt"/>
              </a:rPr>
              <a:t>tar_render</a:t>
            </a:r>
            <a:r>
              <a:rPr lang="en-US" sz="2400" dirty="0">
                <a:latin typeface="Courier New"/>
                <a:ea typeface="+mn-lt"/>
                <a:cs typeface="+mn-lt"/>
              </a:rPr>
              <a:t>(report,</a:t>
            </a:r>
            <a:endParaRPr lang="en-US" sz="2400" dirty="0">
              <a:latin typeface="Courier New"/>
            </a:endParaRPr>
          </a:p>
          <a:p>
            <a:r>
              <a:rPr lang="en-US" sz="2400" dirty="0">
                <a:latin typeface="Courier New"/>
                <a:ea typeface="+mn-lt"/>
                <a:cs typeface="+mn-lt"/>
              </a:rPr>
              <a:t>     './doc/</a:t>
            </a:r>
            <a:r>
              <a:rPr lang="en-US" sz="2400" dirty="0" err="1">
                <a:latin typeface="Courier New"/>
                <a:ea typeface="+mn-lt"/>
                <a:cs typeface="+mn-lt"/>
              </a:rPr>
              <a:t>GWAS_poly_with_Targets_Vignette.Rmd</a:t>
            </a:r>
            <a:r>
              <a:rPr lang="en-US" sz="2400" dirty="0">
                <a:latin typeface="Courier New"/>
                <a:ea typeface="+mn-lt"/>
                <a:cs typeface="+mn-lt"/>
              </a:rPr>
              <a:t>',</a:t>
            </a:r>
            <a:endParaRPr lang="en-US" sz="2400" dirty="0">
              <a:latin typeface="Courier New"/>
            </a:endParaRPr>
          </a:p>
          <a:p>
            <a:r>
              <a:rPr lang="en-US" sz="2400" dirty="0">
                <a:latin typeface="Courier New"/>
                <a:ea typeface="+mn-lt"/>
                <a:cs typeface="+mn-lt"/>
              </a:rPr>
              <a:t>         deployment = 'worker')</a:t>
            </a:r>
            <a:endParaRPr lang="en-US" sz="2400" dirty="0">
              <a:latin typeface="Courier New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67990-D472-EA01-FB8B-49914EEF2418}"/>
              </a:ext>
            </a:extLst>
          </p:cNvPr>
          <p:cNvSpPr txBox="1"/>
          <p:nvPr/>
        </p:nvSpPr>
        <p:spPr>
          <a:xfrm>
            <a:off x="242358" y="924983"/>
            <a:ext cx="492336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 _</a:t>
            </a:r>
            <a:r>
              <a:rPr lang="en-US" b="1" err="1">
                <a:solidFill>
                  <a:srgbClr val="FF0000"/>
                </a:solidFill>
              </a:rPr>
              <a:t>targets.R</a:t>
            </a:r>
            <a:endParaRPr lang="en-US" sz="32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DCB0E-C460-5EBC-67E3-2B61D0BEF53A}"/>
              </a:ext>
            </a:extLst>
          </p:cNvPr>
          <p:cNvSpPr txBox="1"/>
          <p:nvPr/>
        </p:nvSpPr>
        <p:spPr>
          <a:xfrm>
            <a:off x="242358" y="2782358"/>
            <a:ext cx="492336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 </a:t>
            </a:r>
            <a:r>
              <a:rPr lang="en-US" b="1" err="1">
                <a:solidFill>
                  <a:srgbClr val="FF0000"/>
                </a:solidFill>
              </a:rPr>
              <a:t>Rmd</a:t>
            </a:r>
            <a:r>
              <a:rPr lang="en-US" b="1">
                <a:solidFill>
                  <a:srgbClr val="FF0000"/>
                </a:solidFill>
              </a:rPr>
              <a:t> file</a:t>
            </a:r>
            <a:endParaRPr lang="en-US" sz="32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4FD58-45C2-E63A-3FCE-C8BF97226FC8}"/>
              </a:ext>
            </a:extLst>
          </p:cNvPr>
          <p:cNvSpPr txBox="1"/>
          <p:nvPr/>
        </p:nvSpPr>
        <p:spPr>
          <a:xfrm>
            <a:off x="242358" y="3533774"/>
            <a:ext cx="11305116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urier New"/>
                <a:ea typeface="+mn-lt"/>
                <a:cs typeface="+mn-lt"/>
              </a:rPr>
              <a:t>```{r}</a:t>
            </a:r>
            <a:endParaRPr lang="en-US" dirty="0">
              <a:latin typeface="Courier New"/>
            </a:endParaRPr>
          </a:p>
          <a:p>
            <a:r>
              <a:rPr lang="en-US" sz="2400" dirty="0">
                <a:latin typeface="Courier New"/>
                <a:ea typeface="+mn-lt"/>
                <a:cs typeface="+mn-lt"/>
              </a:rPr>
              <a:t>       </a:t>
            </a:r>
            <a:r>
              <a:rPr lang="en-US" sz="2400" b="1" dirty="0" err="1">
                <a:latin typeface="Courier New"/>
                <a:ea typeface="+mn-lt"/>
                <a:cs typeface="+mn-lt"/>
              </a:rPr>
              <a:t>tar_load</a:t>
            </a:r>
            <a:r>
              <a:rPr lang="en-US" sz="2400" dirty="0">
                <a:latin typeface="Courier New"/>
                <a:ea typeface="+mn-lt"/>
                <a:cs typeface="+mn-lt"/>
              </a:rPr>
              <a:t>(</a:t>
            </a:r>
            <a:r>
              <a:rPr lang="en-US" sz="2400" dirty="0" err="1">
                <a:latin typeface="Courier New"/>
                <a:ea typeface="+mn-lt"/>
                <a:cs typeface="+mn-lt"/>
              </a:rPr>
              <a:t>data.loco.scan</a:t>
            </a:r>
            <a:r>
              <a:rPr lang="en-US" sz="2400" dirty="0">
                <a:latin typeface="Courier New"/>
                <a:ea typeface="+mn-lt"/>
                <a:cs typeface="+mn-lt"/>
              </a:rPr>
              <a:t>)</a:t>
            </a:r>
            <a:endParaRPr lang="en-US" sz="2400" dirty="0">
              <a:latin typeface="Courier New"/>
            </a:endParaRPr>
          </a:p>
          <a:p>
            <a:r>
              <a:rPr lang="en-US" sz="2400" dirty="0">
                <a:latin typeface="Courier New"/>
                <a:ea typeface="+mn-lt"/>
                <a:cs typeface="+mn-lt"/>
              </a:rPr>
              <a:t>      </a:t>
            </a:r>
            <a:r>
              <a:rPr lang="en-US" sz="2400" dirty="0" err="1">
                <a:latin typeface="Courier New"/>
                <a:ea typeface="+mn-lt"/>
                <a:cs typeface="+mn-lt"/>
              </a:rPr>
              <a:t>qq.plot</a:t>
            </a:r>
            <a:r>
              <a:rPr lang="en-US" sz="2400" dirty="0">
                <a:latin typeface="Courier New"/>
                <a:ea typeface="+mn-lt"/>
                <a:cs typeface="+mn-lt"/>
              </a:rPr>
              <a:t>(</a:t>
            </a:r>
            <a:r>
              <a:rPr lang="en-US" sz="2400" dirty="0" err="1">
                <a:latin typeface="Courier New"/>
                <a:ea typeface="+mn-lt"/>
                <a:cs typeface="+mn-lt"/>
              </a:rPr>
              <a:t>data.loco.scan,trait</a:t>
            </a:r>
            <a:r>
              <a:rPr lang="en-US" sz="2400" dirty="0">
                <a:latin typeface="Courier New"/>
                <a:ea typeface="+mn-lt"/>
                <a:cs typeface="+mn-lt"/>
              </a:rPr>
              <a:t>="</a:t>
            </a:r>
            <a:r>
              <a:rPr lang="en-US" sz="2400" dirty="0" err="1">
                <a:latin typeface="Courier New"/>
                <a:ea typeface="+mn-lt"/>
                <a:cs typeface="+mn-lt"/>
              </a:rPr>
              <a:t>vine.maturity</a:t>
            </a:r>
            <a:r>
              <a:rPr lang="en-US" sz="2400" dirty="0">
                <a:latin typeface="Courier New"/>
                <a:ea typeface="+mn-lt"/>
                <a:cs typeface="+mn-lt"/>
              </a:rPr>
              <a:t>") + </a:t>
            </a:r>
            <a:endParaRPr lang="en-US" dirty="0">
              <a:latin typeface="Courier New"/>
              <a:ea typeface="+mn-lt"/>
              <a:cs typeface="+mn-lt"/>
            </a:endParaRPr>
          </a:p>
          <a:p>
            <a:r>
              <a:rPr lang="en-US" sz="2400" dirty="0">
                <a:latin typeface="Courier New"/>
                <a:ea typeface="+mn-lt"/>
                <a:cs typeface="+mn-lt"/>
              </a:rPr>
              <a:t>          </a:t>
            </a:r>
            <a:r>
              <a:rPr lang="en-US" sz="2400" dirty="0" err="1">
                <a:latin typeface="Courier New"/>
                <a:ea typeface="+mn-lt"/>
                <a:cs typeface="+mn-lt"/>
              </a:rPr>
              <a:t>ggtitle</a:t>
            </a:r>
            <a:r>
              <a:rPr lang="en-US" sz="2400" dirty="0">
                <a:latin typeface="Courier New"/>
                <a:ea typeface="+mn-lt"/>
                <a:cs typeface="+mn-lt"/>
              </a:rPr>
              <a:t>(label="LOCO")</a:t>
            </a:r>
            <a:endParaRPr lang="en-US" dirty="0">
              <a:latin typeface="Courier New"/>
            </a:endParaRPr>
          </a:p>
          <a:p>
            <a:r>
              <a:rPr lang="en-US" sz="2400" dirty="0">
                <a:latin typeface="Courier New"/>
                <a:ea typeface="+mn-lt"/>
                <a:cs typeface="+mn-lt"/>
              </a:rPr>
              <a:t>```</a:t>
            </a:r>
            <a:endParaRPr lang="en-US" dirty="0">
              <a:latin typeface="Courier New"/>
            </a:endParaRPr>
          </a:p>
          <a:p>
            <a:endParaRPr lang="en-US" sz="2400" dirty="0">
              <a:latin typeface="Courier New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DDC77-DD44-27F5-C9F0-1A262782573B}"/>
              </a:ext>
            </a:extLst>
          </p:cNvPr>
          <p:cNvSpPr txBox="1"/>
          <p:nvPr/>
        </p:nvSpPr>
        <p:spPr>
          <a:xfrm>
            <a:off x="7174441" y="3607857"/>
            <a:ext cx="44682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Load object from cache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64C0FC-A046-F942-DC3D-BEDD71102B9C}"/>
              </a:ext>
            </a:extLst>
          </p:cNvPr>
          <p:cNvCxnSpPr>
            <a:cxnSpLocks/>
          </p:cNvCxnSpPr>
          <p:nvPr/>
        </p:nvCxnSpPr>
        <p:spPr>
          <a:xfrm flipH="1">
            <a:off x="5939366" y="3919006"/>
            <a:ext cx="1138767" cy="1682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DB879E-CD9A-4CC1-7D3B-2A5B2210FC3A}"/>
              </a:ext>
            </a:extLst>
          </p:cNvPr>
          <p:cNvSpPr txBox="1"/>
          <p:nvPr/>
        </p:nvSpPr>
        <p:spPr>
          <a:xfrm>
            <a:off x="646828" y="5771423"/>
            <a:ext cx="10712206" cy="584773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Changes in objects referenced in </a:t>
            </a:r>
            <a:r>
              <a:rPr lang="en-US" dirty="0" err="1">
                <a:solidFill>
                  <a:srgbClr val="FFFFFF"/>
                </a:solidFill>
              </a:rPr>
              <a:t>Rmd</a:t>
            </a:r>
            <a:r>
              <a:rPr lang="en-US" dirty="0">
                <a:solidFill>
                  <a:srgbClr val="FFFFFF"/>
                </a:solidFill>
              </a:rPr>
              <a:t> will trigger re-knit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9890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719999" y="-1"/>
            <a:ext cx="10344554" cy="1124746"/>
          </a:xfrm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/>
              <a:t>In Summary </a:t>
            </a:r>
          </a:p>
        </p:txBody>
      </p:sp>
      <p:sp>
        <p:nvSpPr>
          <p:cNvPr id="522" name="Shape 522"/>
          <p:cNvSpPr>
            <a:spLocks noGrp="1"/>
          </p:cNvSpPr>
          <p:nvPr>
            <p:ph type="body" idx="1"/>
          </p:nvPr>
        </p:nvSpPr>
        <p:spPr>
          <a:xfrm>
            <a:off x="458208" y="957486"/>
            <a:ext cx="7596941" cy="5268719"/>
          </a:xfrm>
          <a:prstGeom prst="rect">
            <a:avLst/>
          </a:prstGeom>
        </p:spPr>
        <p:txBody>
          <a:bodyPr lIns="45719" tIns="45720" rIns="45719" bIns="45720" anchor="t">
            <a:normAutofit fontScale="92500" lnSpcReduction="20000"/>
          </a:bodyPr>
          <a:lstStyle/>
          <a:p>
            <a:pPr marL="323215" indent="-323215" defTabSz="649223">
              <a:spcBef>
                <a:spcPts val="1500"/>
              </a:spcBef>
              <a:buFont typeface="Courier New"/>
              <a:buChar char="o"/>
              <a:defRPr sz="1703" u="sng"/>
            </a:pPr>
            <a:r>
              <a:rPr lang="en-US" sz="2400" dirty="0"/>
              <a:t>Encourages best practice</a:t>
            </a:r>
            <a:endParaRPr lang="en-US" dirty="0"/>
          </a:p>
          <a:p>
            <a:pPr marL="1948180" lvl="1" indent="-342900" defTabSz="649223">
              <a:spcBef>
                <a:spcPts val="1500"/>
              </a:spcBef>
              <a:buFont typeface="Courier New"/>
              <a:buChar char="o"/>
              <a:defRPr sz="1703" u="sng"/>
            </a:pPr>
            <a:r>
              <a:rPr lang="en-US" sz="2400" dirty="0"/>
              <a:t>Functional approach </a:t>
            </a:r>
            <a:endParaRPr lang="en-US" sz="2400" dirty="0">
              <a:ea typeface="+mn-lt"/>
              <a:cs typeface="+mn-lt"/>
            </a:endParaRPr>
          </a:p>
          <a:p>
            <a:pPr marL="1948180" lvl="1" indent="-342900" defTabSz="649223">
              <a:spcBef>
                <a:spcPts val="1500"/>
              </a:spcBef>
              <a:buFont typeface="Courier New"/>
              <a:buChar char="o"/>
              <a:defRPr sz="1703" u="sng"/>
            </a:pPr>
            <a:r>
              <a:rPr lang="en-NZ" sz="2400" dirty="0">
                <a:ea typeface="+mn-lt"/>
                <a:cs typeface="+mn-lt"/>
              </a:rPr>
              <a:t>Testing of data and functions</a:t>
            </a:r>
            <a:endParaRPr lang="en-NZ" sz="2400" dirty="0"/>
          </a:p>
          <a:p>
            <a:pPr marL="1948180" lvl="1" indent="-342900" defTabSz="649223">
              <a:spcBef>
                <a:spcPts val="1500"/>
              </a:spcBef>
              <a:buFont typeface="Courier New"/>
              <a:buChar char="o"/>
              <a:defRPr sz="1703" u="sng"/>
            </a:pPr>
            <a:r>
              <a:rPr lang="en-US" sz="2400" dirty="0"/>
              <a:t>Consistent project structure</a:t>
            </a:r>
            <a:endParaRPr lang="en-US" sz="1700" dirty="0"/>
          </a:p>
          <a:p>
            <a:pPr marL="323215" indent="-323215" defTabSz="649223">
              <a:spcBef>
                <a:spcPts val="1500"/>
              </a:spcBef>
              <a:buFont typeface="Courier New"/>
              <a:buChar char="o"/>
              <a:defRPr sz="1703" u="sng"/>
            </a:pPr>
            <a:r>
              <a:rPr lang="en-US" sz="2400" dirty="0"/>
              <a:t>Eases cognitive burden, </a:t>
            </a:r>
            <a:r>
              <a:rPr lang="en-NZ" sz="2400" dirty="0"/>
              <a:t>collaboration </a:t>
            </a:r>
            <a:r>
              <a:rPr lang="en-US" sz="2400" dirty="0"/>
              <a:t>for ‘complex’ projects</a:t>
            </a:r>
            <a:endParaRPr sz="2400" dirty="0"/>
          </a:p>
          <a:p>
            <a:pPr marL="897890" lvl="1" indent="-323215" defTabSz="649223">
              <a:spcBef>
                <a:spcPts val="1500"/>
              </a:spcBef>
              <a:buFont typeface="Courier New"/>
              <a:buChar char="o"/>
              <a:defRPr sz="1703"/>
            </a:pPr>
            <a:r>
              <a:rPr lang="en-NZ" sz="2400" dirty="0"/>
              <a:t>R environment management is critical (</a:t>
            </a:r>
            <a:r>
              <a:rPr lang="en-NZ" sz="2400" b="1" dirty="0">
                <a:solidFill>
                  <a:srgbClr val="FF0000"/>
                </a:solidFill>
              </a:rPr>
              <a:t>use </a:t>
            </a:r>
            <a:r>
              <a:rPr lang="en-NZ" sz="2400" b="1" dirty="0" err="1">
                <a:solidFill>
                  <a:srgbClr val="FF0000"/>
                </a:solidFill>
              </a:rPr>
              <a:t>renv</a:t>
            </a:r>
            <a:r>
              <a:rPr lang="en-NZ" sz="2400" dirty="0"/>
              <a:t>)</a:t>
            </a:r>
          </a:p>
          <a:p>
            <a:pPr marL="323215" indent="-323215" defTabSz="649223">
              <a:spcBef>
                <a:spcPts val="1500"/>
              </a:spcBef>
              <a:buFont typeface="Courier New"/>
              <a:buChar char="o"/>
              <a:defRPr sz="1703"/>
            </a:pPr>
            <a:r>
              <a:rPr lang="en-NZ" sz="2400" dirty="0"/>
              <a:t> </a:t>
            </a:r>
            <a:r>
              <a:rPr lang="en-NZ" sz="2400" dirty="0">
                <a:latin typeface="Arial"/>
                <a:cs typeface="Courier New"/>
              </a:rPr>
              <a:t>Enables complex orchestration &amp; parallelization</a:t>
            </a:r>
          </a:p>
          <a:p>
            <a:pPr marL="323215" indent="-323215" defTabSz="649223">
              <a:spcBef>
                <a:spcPts val="1500"/>
              </a:spcBef>
              <a:buFont typeface="Courier New"/>
              <a:buChar char="o"/>
              <a:defRPr sz="1703"/>
            </a:pPr>
            <a:r>
              <a:rPr sz="2400" dirty="0"/>
              <a:t>Caching </a:t>
            </a:r>
            <a:endParaRPr lang="en-US" sz="2400" dirty="0"/>
          </a:p>
          <a:p>
            <a:pPr marL="897890" lvl="1" indent="-323215" defTabSz="649223">
              <a:spcBef>
                <a:spcPts val="1500"/>
              </a:spcBef>
              <a:buFont typeface="Courier New"/>
              <a:buChar char="o"/>
              <a:defRPr sz="1703"/>
            </a:pPr>
            <a:r>
              <a:rPr sz="2400" dirty="0"/>
              <a:t>simpl</a:t>
            </a:r>
            <a:r>
              <a:rPr lang="en-US" sz="2400" dirty="0"/>
              <a:t>er</a:t>
            </a:r>
            <a:r>
              <a:rPr sz="2400" dirty="0"/>
              <a:t> </a:t>
            </a:r>
            <a:r>
              <a:rPr lang="en-US" sz="2400" dirty="0"/>
              <a:t> iteration than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xfun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cache_rds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97890" lvl="1" indent="-323215" defTabSz="649223">
              <a:spcBef>
                <a:spcPts val="1500"/>
              </a:spcBef>
              <a:buFont typeface="Courier New"/>
              <a:buChar char="o"/>
              <a:defRPr sz="1703"/>
            </a:pPr>
            <a:r>
              <a:rPr lang="en-US" sz="2400" dirty="0">
                <a:ea typeface="+mn-lt"/>
                <a:cs typeface="+mn-lt"/>
              </a:rPr>
              <a:t>options for portability </a:t>
            </a:r>
            <a:r>
              <a:rPr lang="en-US" sz="2400" dirty="0">
                <a:latin typeface="Arial"/>
                <a:cs typeface="Arial"/>
              </a:rPr>
              <a:t> (AWS, feather </a:t>
            </a:r>
            <a:r>
              <a:rPr lang="en-US" sz="2400" dirty="0" err="1">
                <a:latin typeface="Arial"/>
                <a:cs typeface="Arial"/>
              </a:rPr>
              <a:t>etc</a:t>
            </a:r>
            <a:r>
              <a:rPr lang="en-US" sz="2400" dirty="0">
                <a:latin typeface="Arial"/>
                <a:cs typeface="Arial"/>
              </a:rPr>
              <a:t>) </a:t>
            </a:r>
            <a:r>
              <a:rPr lang="en-US" sz="2400" dirty="0">
                <a:ea typeface="+mn-lt"/>
                <a:cs typeface="+mn-lt"/>
              </a:rPr>
              <a:t>and </a:t>
            </a:r>
            <a:r>
              <a:rPr lang="en-US" sz="2400" dirty="0" err="1">
                <a:ea typeface="+mn-lt"/>
                <a:cs typeface="+mn-lt"/>
              </a:rPr>
              <a:t>Rmarkdown</a:t>
            </a:r>
            <a:r>
              <a:rPr lang="en-US" sz="2400" dirty="0">
                <a:ea typeface="+mn-lt"/>
                <a:cs typeface="+mn-lt"/>
              </a:rPr>
              <a:t> chunks</a:t>
            </a:r>
          </a:p>
          <a:p>
            <a:pPr marL="897890" lvl="1" indent="-323215" defTabSz="649223">
              <a:spcBef>
                <a:spcPts val="1500"/>
              </a:spcBef>
              <a:buFont typeface="Courier New"/>
              <a:buChar char="o"/>
              <a:defRPr sz="1703"/>
            </a:pPr>
            <a:endParaRPr lang="en-US" sz="2400" dirty="0"/>
          </a:p>
          <a:p>
            <a:pPr marL="323215" indent="-323215" defTabSz="649223">
              <a:spcBef>
                <a:spcPts val="1500"/>
              </a:spcBef>
              <a:buFont typeface="Courier New"/>
              <a:buChar char="o"/>
              <a:defRPr sz="1703"/>
            </a:pPr>
            <a:endParaRPr sz="2400" dirty="0"/>
          </a:p>
        </p:txBody>
      </p:sp>
      <p:pic>
        <p:nvPicPr>
          <p:cNvPr id="2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A6E0CF5A-24B9-B4F9-A24A-C51C3AA9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" r="24734" b="-146"/>
          <a:stretch/>
        </p:blipFill>
        <p:spPr>
          <a:xfrm>
            <a:off x="7671859" y="-132077"/>
            <a:ext cx="4701992" cy="678878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xfrm>
            <a:off x="731334" y="4398674"/>
            <a:ext cx="5280000" cy="1305399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sz="quarter" idx="1"/>
          </p:nvPr>
        </p:nvSpPr>
        <p:spPr>
          <a:xfrm>
            <a:off x="821364" y="4873835"/>
            <a:ext cx="6066725" cy="699588"/>
          </a:xfrm>
          <a:prstGeom prst="rect">
            <a:avLst/>
          </a:prstGeom>
        </p:spPr>
        <p:txBody>
          <a:bodyPr/>
          <a:lstStyle/>
          <a:p>
            <a:r>
              <a:t>John.mccallum@plantandfood.co.nz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4E037-23E6-D476-38AC-39209C0E10CB}"/>
              </a:ext>
            </a:extLst>
          </p:cNvPr>
          <p:cNvSpPr txBox="1"/>
          <p:nvPr/>
        </p:nvSpPr>
        <p:spPr>
          <a:xfrm>
            <a:off x="358774" y="1713442"/>
            <a:ext cx="6246282" cy="2062101"/>
          </a:xfrm>
          <a:prstGeom prst="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/>
              <a:t>Funded by</a:t>
            </a:r>
          </a:p>
          <a:p>
            <a:pPr marL="457200" indent="-457200">
              <a:buFont typeface="Courier New"/>
              <a:buChar char="o"/>
            </a:pPr>
            <a:r>
              <a:rPr lang="en-US" sz="2400"/>
              <a:t>Plant &amp; Food Research Kiwifruit Royalty Investment </a:t>
            </a:r>
            <a:r>
              <a:rPr lang="en-US" sz="2400" err="1"/>
              <a:t>Programme</a:t>
            </a:r>
            <a:endParaRPr lang="en-US" sz="2400"/>
          </a:p>
          <a:p>
            <a:pPr marL="457200" indent="-457200">
              <a:buFont typeface="Courier New"/>
              <a:buChar char="o"/>
            </a:pPr>
            <a:r>
              <a:rPr lang="en-US" sz="2400">
                <a:ea typeface="+mn-lt"/>
                <a:cs typeface="+mn-lt"/>
              </a:rPr>
              <a:t> USDA NIFA Specialty Crop Research Initiative 'Tools for Polyploids'</a:t>
            </a:r>
            <a:endParaRPr lang="en-US" sz="24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B190-ABB3-4532-AC5F-54566334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8E09-E6F5-42D1-960B-EA134C0A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799" y="917100"/>
            <a:ext cx="10753202" cy="2672087"/>
          </a:xfrm>
        </p:spPr>
        <p:txBody>
          <a:bodyPr lIns="45719" tIns="45720" rIns="45719" bIns="45720" anchor="t">
            <a:normAutofit/>
          </a:bodyPr>
          <a:lstStyle/>
          <a:p>
            <a:pPr marL="455930" indent="-455930">
              <a:buFont typeface="Courier New"/>
              <a:buChar char="o"/>
            </a:pPr>
            <a:r>
              <a:rPr lang="en-US" sz="3600" b="1" dirty="0">
                <a:solidFill>
                  <a:srgbClr val="0070C0"/>
                </a:solidFill>
              </a:rPr>
              <a:t>The challenge</a:t>
            </a:r>
            <a:endParaRPr lang="en-US" dirty="0"/>
          </a:p>
          <a:p>
            <a:pPr marL="455930" indent="-455930">
              <a:buFont typeface="Courier New"/>
              <a:buChar char="o"/>
            </a:pPr>
            <a:r>
              <a:rPr lang="en-US" sz="3600" b="1" dirty="0"/>
              <a:t>Task graphs</a:t>
            </a:r>
            <a:r>
              <a:rPr lang="en-US" sz="3600" dirty="0"/>
              <a:t> as a solution</a:t>
            </a:r>
            <a:endParaRPr lang="en-US" dirty="0" err="1"/>
          </a:p>
          <a:p>
            <a:pPr marL="455930" indent="-455930">
              <a:buFont typeface="Courier New"/>
              <a:buChar char="o"/>
            </a:pPr>
            <a:r>
              <a:rPr lang="en-US" sz="3600" b="1" dirty="0" err="1">
                <a:solidFill>
                  <a:srgbClr val="00B050"/>
                </a:solidFill>
              </a:rPr>
              <a:t>GWASpoly</a:t>
            </a:r>
            <a:r>
              <a:rPr lang="en-US" sz="3600" b="1" dirty="0">
                <a:solidFill>
                  <a:srgbClr val="00B050"/>
                </a:solidFill>
              </a:rPr>
              <a:t> vignette as a targets pipeline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EEDA2-3F06-44D2-991F-BBAFE7655F52}"/>
              </a:ext>
            </a:extLst>
          </p:cNvPr>
          <p:cNvSpPr txBox="1"/>
          <p:nvPr/>
        </p:nvSpPr>
        <p:spPr>
          <a:xfrm>
            <a:off x="980129" y="4090788"/>
            <a:ext cx="1023174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800" dirty="0">
                <a:hlinkClick r:id="rId2"/>
              </a:rPr>
              <a:t>https://bit.ly/gwaspolytargetsslurm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70797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4852-2942-4FFE-A492-996BD2AD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3D90D-21CC-4013-A4F6-D36E64F5E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053B1-959E-431D-884A-215398A1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" y="71021"/>
            <a:ext cx="10147176" cy="5167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710BE-5584-4B61-8F9F-E273F2F8D025}"/>
              </a:ext>
            </a:extLst>
          </p:cNvPr>
          <p:cNvSpPr txBox="1"/>
          <p:nvPr/>
        </p:nvSpPr>
        <p:spPr>
          <a:xfrm>
            <a:off x="507819" y="5681838"/>
            <a:ext cx="1055673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$ git clone git@gist.github.com:588ef551a9e4eed35cd1d29bd076f204.git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0624C78-DB13-4B65-9BE3-965D07163137}"/>
              </a:ext>
            </a:extLst>
          </p:cNvPr>
          <p:cNvSpPr/>
          <p:nvPr/>
        </p:nvSpPr>
        <p:spPr>
          <a:xfrm>
            <a:off x="9268288" y="1486395"/>
            <a:ext cx="594804" cy="319596"/>
          </a:xfrm>
          <a:prstGeom prst="downArrow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7053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1B60-EE27-3590-AAB5-42AD07BA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/>
              <a:t>The Quantitative Genetics </a:t>
            </a:r>
            <a:r>
              <a:rPr lang="en-US" b="1">
                <a:solidFill>
                  <a:srgbClr val="FF0000"/>
                </a:solidFill>
              </a:rPr>
              <a:t>Sisyphean Loop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226C1-987C-7FF3-C1AC-4F42C8DDA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415" y="1175333"/>
            <a:ext cx="5609703" cy="5265345"/>
          </a:xfrm>
        </p:spPr>
        <p:txBody>
          <a:bodyPr lIns="45719" tIns="45720" rIns="45719" bIns="45720" anchor="t"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Get/update phenotypic data and clean 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Get/update pedigree data and clean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Get/update genotype data  and clean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Sample QC, align matrices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Fit models (in parallel? HPC?) </a:t>
            </a: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Provide useful reports and outputs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  <a:ea typeface="+mn-lt"/>
                <a:cs typeface="+mn-lt"/>
              </a:rPr>
              <a:t>Talk to others, update data, hit bugs, session crashes</a:t>
            </a:r>
            <a:endParaRPr lang="en-US" sz="24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GOTO 1 </a:t>
            </a:r>
            <a:r>
              <a:rPr lang="en-US" sz="2400" dirty="0">
                <a:latin typeface="Wingdings"/>
                <a:sym typeface="Wingdings"/>
              </a:rPr>
              <a:t>☹</a:t>
            </a:r>
            <a:endParaRPr lang="en-US" sz="2400" dirty="0">
              <a:ea typeface="+mn-lt"/>
              <a:cs typeface="+mn-lt"/>
            </a:endParaRPr>
          </a:p>
          <a:p>
            <a:pPr marL="455930" indent="-455930">
              <a:buFont typeface="Courier New"/>
              <a:buChar char="o"/>
            </a:pPr>
            <a:endParaRPr lang="en-US" sz="2400" dirty="0"/>
          </a:p>
        </p:txBody>
      </p:sp>
      <p:pic>
        <p:nvPicPr>
          <p:cNvPr id="4" name="Picture 4" descr="A picture containing rock, outdoor&#10;&#10;Description automatically generated">
            <a:extLst>
              <a:ext uri="{FF2B5EF4-FFF2-40B4-BE49-F238E27FC236}">
                <a16:creationId xmlns:a16="http://schemas.microsoft.com/office/drawing/2014/main" id="{CFA29670-F971-32A5-3BBB-305AC835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92" y="1173692"/>
            <a:ext cx="5685366" cy="5685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572682">
            <a:off x="9546031" y="2127277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Rmd</a:t>
            </a:r>
            <a:endParaRPr lang="en-US" sz="54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5235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767407" y="-144017"/>
            <a:ext cx="10344554" cy="1124746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Workflow as a </a:t>
            </a:r>
            <a:r>
              <a:rPr b="1"/>
              <a:t>DAG</a:t>
            </a:r>
            <a:r>
              <a:t> </a:t>
            </a:r>
            <a:r>
              <a:rPr i="1">
                <a:solidFill>
                  <a:srgbClr val="00B0F0"/>
                </a:solidFill>
              </a:rPr>
              <a:t>(Directed Acyclic Graph)</a:t>
            </a:r>
          </a:p>
        </p:txBody>
      </p:sp>
      <p:sp>
        <p:nvSpPr>
          <p:cNvPr id="456" name="Shape 456"/>
          <p:cNvSpPr/>
          <p:nvPr/>
        </p:nvSpPr>
        <p:spPr>
          <a:xfrm>
            <a:off x="525255" y="680669"/>
            <a:ext cx="11089234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 marL="457200" indent="-457200">
              <a:buFont typeface="Arial"/>
              <a:buChar char="•"/>
              <a:defRPr b="1">
                <a:solidFill>
                  <a:srgbClr val="73B404"/>
                </a:solidFill>
              </a:defRPr>
            </a:pPr>
            <a:r>
              <a:t>Node</a:t>
            </a:r>
            <a:r>
              <a:rPr b="0">
                <a:solidFill>
                  <a:srgbClr val="000000"/>
                </a:solidFill>
              </a:rPr>
              <a:t> is an object</a:t>
            </a:r>
            <a:r>
              <a:rPr lang="en-US"/>
              <a:t> </a:t>
            </a:r>
            <a:endParaRPr lang="en-US" b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 b="1">
                <a:solidFill>
                  <a:srgbClr val="FF0000"/>
                </a:solidFill>
              </a:defRPr>
            </a:pPr>
            <a:r>
              <a:rPr lang="en-US"/>
              <a:t>Edges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are </a:t>
            </a:r>
            <a:r>
              <a:rPr lang="en-US"/>
              <a:t>functions </a:t>
            </a:r>
            <a:r>
              <a:rPr lang="en-US" sz="2800">
                <a:solidFill>
                  <a:schemeClr val="tx1"/>
                </a:solidFill>
              </a:rPr>
              <a:t>that generate an object</a:t>
            </a:r>
          </a:p>
          <a:p>
            <a:pPr marL="457200" indent="-457200">
              <a:buFont typeface="Arial"/>
              <a:buChar char="•"/>
              <a:defRPr b="1">
                <a:solidFill>
                  <a:srgbClr val="0070C0"/>
                </a:solidFill>
              </a:defRPr>
            </a:pPr>
            <a:r>
              <a:t>Make </a:t>
            </a:r>
            <a:r>
              <a:rPr b="0">
                <a:solidFill>
                  <a:srgbClr val="000000"/>
                </a:solidFill>
              </a:rPr>
              <a:t>operation applies </a:t>
            </a:r>
            <a:r>
              <a:rPr b="1">
                <a:solidFill>
                  <a:srgbClr val="000000"/>
                </a:solidFill>
              </a:rPr>
              <a:t>functions </a:t>
            </a:r>
            <a:r>
              <a:rPr b="0" i="1" u="sng">
                <a:solidFill>
                  <a:srgbClr val="000000"/>
                </a:solidFill>
              </a:rPr>
              <a:t>only </a:t>
            </a:r>
            <a:r>
              <a:rPr b="0" i="1">
                <a:solidFill>
                  <a:srgbClr val="000000"/>
                </a:solidFill>
              </a:rPr>
              <a:t>when inputs change</a:t>
            </a:r>
            <a:endParaRPr lang="en-US" i="1"/>
          </a:p>
          <a:p>
            <a:pPr marL="457200" indent="-457200">
              <a:buFont typeface="Arial"/>
              <a:buChar char="•"/>
              <a:defRPr b="1">
                <a:solidFill>
                  <a:srgbClr val="0070C0"/>
                </a:solidFill>
              </a:defRPr>
            </a:pPr>
            <a:r>
              <a:rPr lang="en-US">
                <a:solidFill>
                  <a:srgbClr val="7030A0"/>
                </a:solidFill>
              </a:rPr>
              <a:t>Caching  </a:t>
            </a:r>
            <a:r>
              <a:rPr lang="en-US">
                <a:solidFill>
                  <a:schemeClr val="tx1"/>
                </a:solidFill>
              </a:rPr>
              <a:t>preserves state</a:t>
            </a:r>
            <a:endParaRPr>
              <a:solidFill>
                <a:schemeClr val="tx1"/>
              </a:solidFill>
            </a:endParaRPr>
          </a:p>
        </p:txBody>
      </p:sp>
      <p:grpSp>
        <p:nvGrpSpPr>
          <p:cNvPr id="464" name="Group 464"/>
          <p:cNvGrpSpPr/>
          <p:nvPr/>
        </p:nvGrpSpPr>
        <p:grpSpPr>
          <a:xfrm>
            <a:off x="884992" y="3269873"/>
            <a:ext cx="7200803" cy="1015549"/>
            <a:chOff x="0" y="0"/>
            <a:chExt cx="7200800" cy="1015546"/>
          </a:xfrm>
        </p:grpSpPr>
        <p:grpSp>
          <p:nvGrpSpPr>
            <p:cNvPr id="459" name="Group 459"/>
            <p:cNvGrpSpPr/>
            <p:nvPr/>
          </p:nvGrpSpPr>
          <p:grpSpPr>
            <a:xfrm>
              <a:off x="-1" y="0"/>
              <a:ext cx="1800201" cy="1008113"/>
              <a:chOff x="0" y="0"/>
              <a:chExt cx="1800200" cy="1008112"/>
            </a:xfrm>
          </p:grpSpPr>
          <p:sp>
            <p:nvSpPr>
              <p:cNvPr id="457" name="Shape 457"/>
              <p:cNvSpPr/>
              <p:nvPr/>
            </p:nvSpPr>
            <p:spPr>
              <a:xfrm>
                <a:off x="0" y="0"/>
                <a:ext cx="1800201" cy="1008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400"/>
                </a:pPr>
                <a:endParaRPr/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49212" y="49212"/>
                <a:ext cx="1701776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/>
                </a:lvl1pPr>
              </a:lstStyle>
              <a:p>
                <a:r>
                  <a:t>Object 1</a:t>
                </a:r>
              </a:p>
            </p:txBody>
          </p:sp>
        </p:grpSp>
        <p:grpSp>
          <p:nvGrpSpPr>
            <p:cNvPr id="462" name="Group 462"/>
            <p:cNvGrpSpPr/>
            <p:nvPr/>
          </p:nvGrpSpPr>
          <p:grpSpPr>
            <a:xfrm>
              <a:off x="5400600" y="7434"/>
              <a:ext cx="1800201" cy="1008113"/>
              <a:chOff x="0" y="0"/>
              <a:chExt cx="1800200" cy="1008112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0" y="0"/>
                <a:ext cx="1800201" cy="1008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400"/>
                </a:pPr>
                <a:endParaRPr/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49212" y="49212"/>
                <a:ext cx="1701776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/>
                </a:lvl1pPr>
              </a:lstStyle>
              <a:p>
                <a:r>
                  <a:t>Object 2</a:t>
                </a:r>
              </a:p>
            </p:txBody>
          </p:sp>
        </p:grpSp>
        <p:sp>
          <p:nvSpPr>
            <p:cNvPr id="463" name="Shape 463"/>
            <p:cNvSpPr/>
            <p:nvPr/>
          </p:nvSpPr>
          <p:spPr>
            <a:xfrm>
              <a:off x="1800200" y="504056"/>
              <a:ext cx="3600401" cy="7435"/>
            </a:xfrm>
            <a:prstGeom prst="line">
              <a:avLst/>
            </a:prstGeom>
            <a:noFill/>
            <a:ln w="825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65" name="Shape 465"/>
          <p:cNvSpPr/>
          <p:nvPr/>
        </p:nvSpPr>
        <p:spPr>
          <a:xfrm>
            <a:off x="3575720" y="3140966"/>
            <a:ext cx="200471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i="1">
                <a:solidFill>
                  <a:srgbClr val="FF0000"/>
                </a:solidFill>
              </a:defRPr>
            </a:lvl1pPr>
          </a:lstStyle>
          <a:p>
            <a:r>
              <a:rPr lang="en-US"/>
              <a:t>Function 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5A7FE9-99F3-4FA9-93CB-B385C4D72832}"/>
              </a:ext>
            </a:extLst>
          </p:cNvPr>
          <p:cNvSpPr/>
          <p:nvPr/>
        </p:nvSpPr>
        <p:spPr>
          <a:xfrm>
            <a:off x="9333346" y="3323936"/>
            <a:ext cx="2363354" cy="914400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Shape 461">
            <a:extLst>
              <a:ext uri="{FF2B5EF4-FFF2-40B4-BE49-F238E27FC236}">
                <a16:creationId xmlns:a16="http://schemas.microsoft.com/office/drawing/2014/main" id="{A020C45E-47AD-4202-A87F-6079B492EA8E}"/>
              </a:ext>
            </a:extLst>
          </p:cNvPr>
          <p:cNvSpPr/>
          <p:nvPr/>
        </p:nvSpPr>
        <p:spPr>
          <a:xfrm>
            <a:off x="9367797" y="3548192"/>
            <a:ext cx="17017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/>
            </a:lvl1pPr>
          </a:lstStyle>
          <a:p>
            <a:r>
              <a:t>Object </a:t>
            </a:r>
            <a:r>
              <a:rPr lang="en-US"/>
              <a:t>4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31A09F0-717D-4224-819D-FA4F1746566F}"/>
              </a:ext>
            </a:extLst>
          </p:cNvPr>
          <p:cNvSpPr/>
          <p:nvPr/>
        </p:nvSpPr>
        <p:spPr>
          <a:xfrm>
            <a:off x="8139580" y="3595105"/>
            <a:ext cx="1082317" cy="48463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Shape 465">
            <a:extLst>
              <a:ext uri="{FF2B5EF4-FFF2-40B4-BE49-F238E27FC236}">
                <a16:creationId xmlns:a16="http://schemas.microsoft.com/office/drawing/2014/main" id="{D77F7DE7-18D0-4901-B463-A5F7829432CA}"/>
              </a:ext>
            </a:extLst>
          </p:cNvPr>
          <p:cNvSpPr/>
          <p:nvPr/>
        </p:nvSpPr>
        <p:spPr>
          <a:xfrm>
            <a:off x="7876402" y="4353238"/>
            <a:ext cx="104932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i="1">
                <a:solidFill>
                  <a:srgbClr val="FF0000"/>
                </a:solidFill>
              </a:defRPr>
            </a:lvl1pPr>
          </a:lstStyle>
          <a:p>
            <a:r>
              <a:rPr lang="en-US" sz="1600"/>
              <a:t>Function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1BDCB7-DAF7-413D-A8E4-85BA7F0654E8}"/>
              </a:ext>
            </a:extLst>
          </p:cNvPr>
          <p:cNvSpPr/>
          <p:nvPr/>
        </p:nvSpPr>
        <p:spPr>
          <a:xfrm>
            <a:off x="5731164" y="5436754"/>
            <a:ext cx="2363354" cy="914400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A73E4EA-74D2-45D2-B15A-9D89FAD6D606}"/>
              </a:ext>
            </a:extLst>
          </p:cNvPr>
          <p:cNvSpPr/>
          <p:nvPr/>
        </p:nvSpPr>
        <p:spPr>
          <a:xfrm rot="-2400000">
            <a:off x="7907105" y="4627210"/>
            <a:ext cx="1786589" cy="48463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Shape 461">
            <a:extLst>
              <a:ext uri="{FF2B5EF4-FFF2-40B4-BE49-F238E27FC236}">
                <a16:creationId xmlns:a16="http://schemas.microsoft.com/office/drawing/2014/main" id="{04DAEC1D-8093-4C9E-BC72-F77660286B58}"/>
              </a:ext>
            </a:extLst>
          </p:cNvPr>
          <p:cNvSpPr/>
          <p:nvPr/>
        </p:nvSpPr>
        <p:spPr>
          <a:xfrm>
            <a:off x="5892615" y="5591737"/>
            <a:ext cx="17017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2400"/>
            </a:lvl1pPr>
          </a:lstStyle>
          <a:p>
            <a:r>
              <a:t>Object </a:t>
            </a:r>
            <a:r>
              <a:rPr lang="en-US"/>
              <a:t>3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/>
          </p:cNvSpPr>
          <p:nvPr>
            <p:ph type="title"/>
          </p:nvPr>
        </p:nvSpPr>
        <p:spPr>
          <a:xfrm>
            <a:off x="719999" y="-1"/>
            <a:ext cx="10344554" cy="1124746"/>
          </a:xfrm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pPr>
              <a:defRPr sz="3600"/>
            </a:pPr>
            <a:r>
              <a:rPr b="1"/>
              <a:t>WHY </a:t>
            </a:r>
            <a:r>
              <a:rPr b="1">
                <a:latin typeface="Courier New"/>
              </a:rPr>
              <a:t>targets</a:t>
            </a:r>
            <a:r>
              <a:rPr>
                <a:latin typeface="Courier New"/>
              </a:rPr>
              <a:t> </a:t>
            </a:r>
            <a:r>
              <a:t>?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sz="half" idx="1"/>
          </p:nvPr>
        </p:nvSpPr>
        <p:spPr>
          <a:xfrm>
            <a:off x="263351" y="980727"/>
            <a:ext cx="4104458" cy="5265346"/>
          </a:xfrm>
          <a:prstGeom prst="rect">
            <a:avLst/>
          </a:prstGeom>
        </p:spPr>
        <p:txBody>
          <a:bodyPr lIns="45719" tIns="45720" rIns="45719" bIns="45720" anchor="t">
            <a:normAutofit fontScale="92500" lnSpcReduction="10000"/>
          </a:bodyPr>
          <a:lstStyle/>
          <a:p>
            <a:pPr marL="423545" indent="-423545" defTabSz="850391">
              <a:spcBef>
                <a:spcPts val="2000"/>
              </a:spcBef>
              <a:buFont typeface="Courier New"/>
              <a:buChar char="o"/>
              <a:defRPr sz="2232"/>
            </a:pPr>
            <a:r>
              <a:rPr sz="2200" dirty="0"/>
              <a:t>Developed at Eli Lilley for complex data engineering + </a:t>
            </a:r>
            <a:r>
              <a:rPr lang="en-US" sz="2200" dirty="0"/>
              <a:t>Bayesian modelling :-)</a:t>
            </a:r>
            <a:endParaRPr lang="en-US" dirty="0"/>
          </a:p>
          <a:p>
            <a:pPr marL="423545" indent="-423545" defTabSz="850391">
              <a:spcBef>
                <a:spcPts val="2000"/>
              </a:spcBef>
              <a:buFont typeface="Courier New"/>
              <a:buChar char="o"/>
              <a:defRPr sz="2232"/>
            </a:pPr>
            <a:r>
              <a:rPr sz="3000" b="1" dirty="0">
                <a:solidFill>
                  <a:srgbClr val="00B0F0"/>
                </a:solidFill>
              </a:rPr>
              <a:t>R</a:t>
            </a:r>
            <a:r>
              <a:rPr sz="2200" dirty="0"/>
              <a:t>-oriented, </a:t>
            </a:r>
            <a:r>
              <a:rPr sz="2200" b="1" dirty="0"/>
              <a:t>make-like</a:t>
            </a:r>
          </a:p>
          <a:p>
            <a:pPr marL="423545" indent="-423545" defTabSz="850391">
              <a:spcBef>
                <a:spcPts val="2000"/>
              </a:spcBef>
              <a:buFont typeface="Courier New"/>
              <a:buChar char="o"/>
              <a:defRPr sz="2232"/>
            </a:pPr>
            <a:r>
              <a:rPr sz="2200" dirty="0"/>
              <a:t>Re-make of drake project with many enhancements</a:t>
            </a:r>
          </a:p>
          <a:p>
            <a:pPr marL="423545" indent="-423545" defTabSz="850391">
              <a:spcBef>
                <a:spcPts val="2000"/>
              </a:spcBef>
              <a:buFont typeface="Courier New"/>
              <a:buChar char="o"/>
              <a:defRPr sz="2232"/>
            </a:pPr>
            <a:r>
              <a:rPr sz="2200" dirty="0"/>
              <a:t>Nice </a:t>
            </a:r>
            <a:r>
              <a:rPr sz="2200" b="1" dirty="0"/>
              <a:t>caching </a:t>
            </a:r>
            <a:r>
              <a:rPr sz="2200" dirty="0"/>
              <a:t>with many storage options</a:t>
            </a:r>
          </a:p>
          <a:p>
            <a:pPr marL="423545" indent="-423545" defTabSz="850391">
              <a:spcBef>
                <a:spcPts val="2000"/>
              </a:spcBef>
              <a:buFont typeface="Courier New"/>
              <a:buChar char="o"/>
              <a:defRPr sz="2232"/>
            </a:pPr>
            <a:r>
              <a:rPr lang="en-US" sz="2200" dirty="0"/>
              <a:t>HPC</a:t>
            </a:r>
            <a:r>
              <a:rPr sz="2200" dirty="0"/>
              <a:t> integration</a:t>
            </a:r>
            <a:r>
              <a:rPr lang="en-US" sz="2200" dirty="0"/>
              <a:t> </a:t>
            </a:r>
            <a:r>
              <a:rPr lang="en-US" sz="2200" i="1" dirty="0">
                <a:solidFill>
                  <a:srgbClr val="00B0F0"/>
                </a:solidFill>
              </a:rPr>
              <a:t>via </a:t>
            </a:r>
            <a:r>
              <a:rPr lang="en-US" sz="2200" b="1" i="1" dirty="0">
                <a:solidFill>
                  <a:srgbClr val="00B0F0"/>
                </a:solidFill>
              </a:rPr>
              <a:t>future</a:t>
            </a:r>
            <a:r>
              <a:rPr lang="en-US" sz="2200" i="1" dirty="0">
                <a:solidFill>
                  <a:srgbClr val="00B0F0"/>
                </a:solidFill>
              </a:rPr>
              <a:t> and </a:t>
            </a:r>
            <a:r>
              <a:rPr lang="en-US" sz="2200" i="1" dirty="0" err="1">
                <a:solidFill>
                  <a:srgbClr val="00B0F0"/>
                </a:solidFill>
              </a:rPr>
              <a:t>clustermq</a:t>
            </a:r>
            <a:r>
              <a:rPr lang="en-US" sz="2200" dirty="0">
                <a:solidFill>
                  <a:srgbClr val="00B0F0"/>
                </a:solidFill>
              </a:rPr>
              <a:t> </a:t>
            </a:r>
            <a:endParaRPr sz="2200" dirty="0">
              <a:solidFill>
                <a:srgbClr val="00B0F0"/>
              </a:solidFill>
            </a:endParaRPr>
          </a:p>
          <a:p>
            <a:pPr marL="423545" indent="-423545" defTabSz="850391">
              <a:spcBef>
                <a:spcPts val="2000"/>
              </a:spcBef>
              <a:buFont typeface="Courier New"/>
              <a:buChar char="o"/>
              <a:defRPr sz="2232"/>
            </a:pPr>
            <a:r>
              <a:rPr sz="2200" dirty="0"/>
              <a:t>Succinct syntax</a:t>
            </a:r>
          </a:p>
          <a:p>
            <a:pPr marL="423545" indent="-423545" defTabSz="850391">
              <a:spcBef>
                <a:spcPts val="2000"/>
              </a:spcBef>
              <a:buFont typeface="Courier New"/>
              <a:buChar char="o"/>
              <a:defRPr sz="2232"/>
            </a:pPr>
            <a:r>
              <a:rPr sz="2200" dirty="0"/>
              <a:t>Awesome documentation</a:t>
            </a:r>
          </a:p>
        </p:txBody>
      </p:sp>
      <p:pic>
        <p:nvPicPr>
          <p:cNvPr id="474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85" y="44623"/>
            <a:ext cx="7484716" cy="3802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A0C7BE-DA01-41F1-B707-FB53C82E8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82" y="3466401"/>
            <a:ext cx="7049654" cy="351583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8CC0C677-ADEC-8742-C17F-5AB9EF2E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4" y="1827070"/>
            <a:ext cx="8064060" cy="4537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1626F-26D9-40ED-B468-219AC426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94" y="125629"/>
            <a:ext cx="5064931" cy="704332"/>
          </a:xfrm>
          <a:ln>
            <a:solidFill>
              <a:srgbClr val="00B0F0"/>
            </a:solidFill>
          </a:ln>
        </p:spPr>
        <p:txBody>
          <a:bodyPr lIns="45719" tIns="45720" rIns="45719" bIns="45720" anchor="ctr">
            <a:normAutofit fontScale="90000"/>
          </a:bodyPr>
          <a:lstStyle/>
          <a:p>
            <a:r>
              <a:rPr lang="en-US" dirty="0" err="1"/>
              <a:t>GWASPoly</a:t>
            </a:r>
            <a:r>
              <a:rPr lang="en-US" dirty="0"/>
              <a:t>  Vignette Workflow as  DAG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51488-C297-EB94-3C19-303FAAA9CA64}"/>
              </a:ext>
            </a:extLst>
          </p:cNvPr>
          <p:cNvSpPr txBox="1"/>
          <p:nvPr/>
        </p:nvSpPr>
        <p:spPr>
          <a:xfrm>
            <a:off x="250935" y="1019503"/>
            <a:ext cx="274319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B050"/>
                </a:solidFill>
              </a:rPr>
              <a:t>Compile genotype and phenotype into a </a:t>
            </a:r>
            <a:r>
              <a:rPr lang="en-US" sz="2000" err="1">
                <a:solidFill>
                  <a:srgbClr val="00B050"/>
                </a:solidFill>
              </a:rPr>
              <a:t>GWASpoly</a:t>
            </a:r>
            <a:r>
              <a:rPr lang="en-US" sz="2000">
                <a:solidFill>
                  <a:srgbClr val="00B050"/>
                </a:solidFill>
              </a:rPr>
              <a:t>  object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47199F2-DF50-913A-5C74-FCE717455315}"/>
              </a:ext>
            </a:extLst>
          </p:cNvPr>
          <p:cNvSpPr/>
          <p:nvPr/>
        </p:nvSpPr>
        <p:spPr>
          <a:xfrm rot="-5400000">
            <a:off x="1431495" y="1373899"/>
            <a:ext cx="418206" cy="2031123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A9347-1D03-CA9D-EF30-31C77ED28956}"/>
              </a:ext>
            </a:extLst>
          </p:cNvPr>
          <p:cNvSpPr txBox="1"/>
          <p:nvPr/>
        </p:nvSpPr>
        <p:spPr>
          <a:xfrm>
            <a:off x="4039755" y="6009836"/>
            <a:ext cx="338695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Covariance Matrix : K model for random polygenic effect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AC907-3698-9358-B2F7-DF5EDA282BBF}"/>
              </a:ext>
            </a:extLst>
          </p:cNvPr>
          <p:cNvSpPr txBox="1"/>
          <p:nvPr/>
        </p:nvSpPr>
        <p:spPr>
          <a:xfrm>
            <a:off x="4994079" y="650184"/>
            <a:ext cx="391904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</a:rPr>
              <a:t>Covariance Matrices : LOCO  (leave-one-chromosome-out) random polygenic effect </a:t>
            </a:r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0C01BE-01E6-D6BB-727A-5B553FD7C35D}"/>
              </a:ext>
            </a:extLst>
          </p:cNvPr>
          <p:cNvCxnSpPr/>
          <p:nvPr/>
        </p:nvCxnSpPr>
        <p:spPr>
          <a:xfrm flipH="1" flipV="1">
            <a:off x="4349215" y="4225244"/>
            <a:ext cx="1040541" cy="16727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7A4D7E-6C87-7079-8008-E9A97333FCDD}"/>
              </a:ext>
            </a:extLst>
          </p:cNvPr>
          <p:cNvCxnSpPr>
            <a:cxnSpLocks/>
          </p:cNvCxnSpPr>
          <p:nvPr/>
        </p:nvCxnSpPr>
        <p:spPr>
          <a:xfrm flipH="1">
            <a:off x="4470070" y="1527333"/>
            <a:ext cx="681793" cy="59883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9AC907-3698-9358-B2F7-DF5EDA282BBF}"/>
              </a:ext>
            </a:extLst>
          </p:cNvPr>
          <p:cNvSpPr txBox="1"/>
          <p:nvPr/>
        </p:nvSpPr>
        <p:spPr>
          <a:xfrm>
            <a:off x="7585092" y="1786011"/>
            <a:ext cx="16951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</a:rPr>
              <a:t>Genome scan mixed model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7A4D7E-6C87-7079-8008-E9A97333FCDD}"/>
              </a:ext>
            </a:extLst>
          </p:cNvPr>
          <p:cNvCxnSpPr>
            <a:cxnSpLocks/>
          </p:cNvCxnSpPr>
          <p:nvPr/>
        </p:nvCxnSpPr>
        <p:spPr>
          <a:xfrm flipH="1">
            <a:off x="6281854" y="2180357"/>
            <a:ext cx="1144858" cy="34655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1A9347-1D03-CA9D-EF30-31C77ED28956}"/>
              </a:ext>
            </a:extLst>
          </p:cNvPr>
          <p:cNvSpPr txBox="1"/>
          <p:nvPr/>
        </p:nvSpPr>
        <p:spPr>
          <a:xfrm>
            <a:off x="7121913" y="5005142"/>
            <a:ext cx="205883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Genome scan mixed model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0C01BE-01E6-D6BB-727A-5B553FD7C35D}"/>
              </a:ext>
            </a:extLst>
          </p:cNvPr>
          <p:cNvCxnSpPr/>
          <p:nvPr/>
        </p:nvCxnSpPr>
        <p:spPr>
          <a:xfrm flipH="1" flipV="1">
            <a:off x="6332104" y="4609172"/>
            <a:ext cx="1339935" cy="45244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1A9347-1D03-CA9D-EF30-31C77ED28956}"/>
              </a:ext>
            </a:extLst>
          </p:cNvPr>
          <p:cNvSpPr txBox="1"/>
          <p:nvPr/>
        </p:nvSpPr>
        <p:spPr>
          <a:xfrm>
            <a:off x="7974718" y="3241688"/>
            <a:ext cx="241270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solidFill>
                  <a:srgbClr val="FF0000"/>
                </a:solidFill>
              </a:rPr>
              <a:t>Rmarkdown</a:t>
            </a:r>
            <a:r>
              <a:rPr lang="en-US" sz="2000">
                <a:solidFill>
                  <a:srgbClr val="FF0000"/>
                </a:solidFill>
              </a:rPr>
              <a:t> report (tabulation, Manhattan plots </a:t>
            </a:r>
            <a:r>
              <a:rPr lang="en-US" sz="2000" err="1">
                <a:solidFill>
                  <a:srgbClr val="FF0000"/>
                </a:solidFill>
              </a:rPr>
              <a:t>etc</a:t>
            </a:r>
            <a:r>
              <a:rPr lang="en-US" sz="2000">
                <a:solidFill>
                  <a:srgbClr val="FF0000"/>
                </a:solidFill>
              </a:rPr>
              <a:t>)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829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0B61626F-26D9-40ED-B468-219AC426C800}"/>
              </a:ext>
            </a:extLst>
          </p:cNvPr>
          <p:cNvSpPr txBox="1">
            <a:spLocks/>
          </p:cNvSpPr>
          <p:nvPr/>
        </p:nvSpPr>
        <p:spPr>
          <a:xfrm>
            <a:off x="268222" y="154308"/>
            <a:ext cx="7622165" cy="704332"/>
          </a:xfrm>
          <a:prstGeom prst="rect">
            <a:avLst/>
          </a:prstGeom>
          <a:ln w="127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609584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21916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828754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2438338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F5F5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US" sz="3200"/>
              <a:t>Vignette Workflow as a 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3200" b="1" err="1">
                <a:latin typeface="Courier New" panose="02070309020205020404" pitchFamily="49" charset="0"/>
                <a:cs typeface="Courier New" panose="02070309020205020404" pitchFamily="49" charset="0"/>
              </a:rPr>
              <a:t>targets.R</a:t>
            </a:r>
            <a:r>
              <a:rPr lang="en-US" sz="32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/>
              <a:t>file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805" y="1064302"/>
            <a:ext cx="9445405" cy="4185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## load packages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source("./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packages.R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## Load your R files</a:t>
            </a:r>
          </a:p>
          <a:p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list.files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("./R", 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full.names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 = TRUE), source)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list(  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tar_target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   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NZ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genofile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system.file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extdata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", "new_potato_geno.csv", package = "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GWASpoly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"),    	format = 'file'  ), 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tar_target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   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NZ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phenofile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system.file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extdata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", "new_potato_pheno.csv", package = "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GWASpoly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   format = 'file'  ), 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tar_target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data,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read.GWASpoly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(ploidy = 4,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pheno.file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NZ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phenofile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geno.file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NZ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genofile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format = "numeric", </a:t>
            </a:r>
          </a:p>
          <a:p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NZ" sz="1400" err="1">
                <a:latin typeface="Courier New" panose="02070309020205020404" pitchFamily="49" charset="0"/>
                <a:cs typeface="Courier New" panose="02070309020205020404" pitchFamily="49" charset="0"/>
              </a:rPr>
              <a:t>n.traits</a:t>
            </a:r>
            <a:r>
              <a:rPr lang="en-NZ" sz="1400">
                <a:latin typeface="Courier New" panose="02070309020205020404" pitchFamily="49" charset="0"/>
                <a:cs typeface="Courier New" panose="02070309020205020404" pitchFamily="49" charset="0"/>
              </a:rPr>
              <a:t> = 1,delim = "," )),</a:t>
            </a:r>
            <a:endParaRPr kumimoji="0" lang="en-N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824866" y="951876"/>
            <a:ext cx="224852" cy="854440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2124" y="951875"/>
            <a:ext cx="2984148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Load packages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set </a:t>
            </a:r>
            <a:r>
              <a:rPr kumimoji="0" lang="en-NZ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globals</a:t>
            </a:r>
            <a:endParaRPr kumimoji="0" lang="en-NZ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8578" y="2181069"/>
            <a:ext cx="2053652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List of target definitions</a:t>
            </a:r>
          </a:p>
        </p:txBody>
      </p:sp>
      <p:sp>
        <p:nvSpPr>
          <p:cNvPr id="8" name="Down Arrow 7"/>
          <p:cNvSpPr/>
          <p:nvPr/>
        </p:nvSpPr>
        <p:spPr>
          <a:xfrm>
            <a:off x="9428813" y="2278505"/>
            <a:ext cx="359765" cy="3620125"/>
          </a:xfrm>
          <a:prstGeom prst="down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" name="Right Brace 28"/>
          <p:cNvSpPr/>
          <p:nvPr/>
        </p:nvSpPr>
        <p:spPr>
          <a:xfrm rot="10800000">
            <a:off x="873080" y="2278505"/>
            <a:ext cx="224852" cy="1199309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4" y="2508828"/>
            <a:ext cx="83291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16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Arial"/>
              </a:rPr>
              <a:t>Tracked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Z" sz="1600">
                <a:solidFill>
                  <a:srgbClr val="0070C0"/>
                </a:solidFill>
              </a:rPr>
              <a:t>Input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Z" sz="1600">
                <a:solidFill>
                  <a:srgbClr val="0070C0"/>
                </a:solidFill>
              </a:rPr>
              <a:t>files</a:t>
            </a:r>
            <a:endParaRPr kumimoji="0" lang="en-NZ" sz="1600" b="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1895" y="4378507"/>
            <a:ext cx="3099564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32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Dependency</a:t>
            </a:r>
            <a:r>
              <a:rPr kumimoji="0" lang="en-NZ" sz="3200" b="0" i="0" u="none" strike="noStrike" cap="none" spc="0" normalizeH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Z" baseline="0">
                <a:solidFill>
                  <a:srgbClr val="0070C0"/>
                </a:solidFill>
              </a:rPr>
              <a:t>Previous objects</a:t>
            </a:r>
            <a:endParaRPr kumimoji="0" lang="en-NZ" sz="3200" b="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sym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75286" y="4563208"/>
            <a:ext cx="1256609" cy="184638"/>
          </a:xfrm>
          <a:prstGeom prst="straightConnector1">
            <a:avLst/>
          </a:prstGeom>
          <a:noFill/>
          <a:ln w="25400" cap="flat">
            <a:solidFill>
              <a:srgbClr val="00B0F0"/>
            </a:solidFill>
            <a:prstDash val="dashDot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err="1"/>
              <a:t>tar_make</a:t>
            </a:r>
            <a:r>
              <a:rPr lang="en-NZ"/>
              <a:t>()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0F916EA-EBAC-E2BF-4787-AC5B0666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8791"/>
            <a:ext cx="12188825" cy="6549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8FDFC-703B-F344-0FF3-C32BA17F7683}"/>
              </a:ext>
            </a:extLst>
          </p:cNvPr>
          <p:cNvSpPr txBox="1"/>
          <p:nvPr/>
        </p:nvSpPr>
        <p:spPr>
          <a:xfrm>
            <a:off x="7506673" y="4134881"/>
            <a:ext cx="3992033" cy="132343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targets::</a:t>
            </a:r>
            <a:r>
              <a:rPr lang="en-US" dirty="0" err="1"/>
              <a:t>tar_make</a:t>
            </a:r>
            <a:r>
              <a:rPr lang="en-US" dirty="0"/>
              <a:t>()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Runs</a:t>
            </a:r>
            <a:r>
              <a:rPr kumimoji="0" lang="en-US" sz="2400" b="0" i="1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in an R sub-</a:t>
            </a:r>
            <a:r>
              <a:rPr kumimoji="0" lang="en-US" sz="2400" b="0" i="1" u="none" strike="noStrike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procees</a:t>
            </a:r>
            <a:r>
              <a:rPr kumimoji="0" lang="en-US" sz="2400" b="0" i="1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using </a:t>
            </a:r>
            <a:r>
              <a:rPr kumimoji="0" lang="en-US" sz="2400" b="0" i="1" u="none" strike="noStrike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callr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202C3-CD13-DB7F-0913-FB265BF02D27}"/>
              </a:ext>
            </a:extLst>
          </p:cNvPr>
          <p:cNvSpPr txBox="1"/>
          <p:nvPr/>
        </p:nvSpPr>
        <p:spPr>
          <a:xfrm>
            <a:off x="5946776" y="136526"/>
            <a:ext cx="4785783" cy="58477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It's wise to use  </a:t>
            </a:r>
            <a:r>
              <a:rPr lang="en-US" err="1">
                <a:latin typeface="Courier New"/>
              </a:rPr>
              <a:t>renv</a:t>
            </a:r>
            <a:r>
              <a:rPr lang="en-US">
                <a:latin typeface="Courier New"/>
              </a:rPr>
              <a:t> </a:t>
            </a:r>
            <a:endParaRPr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+mn-ea"/>
              <a:cs typeface="+mn-cs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3616EAD-D38E-5005-BEFD-AB3924BE99CF}"/>
              </a:ext>
            </a:extLst>
          </p:cNvPr>
          <p:cNvSpPr/>
          <p:nvPr/>
        </p:nvSpPr>
        <p:spPr>
          <a:xfrm>
            <a:off x="4606671" y="233934"/>
            <a:ext cx="978408" cy="48463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9F086-9D1D-539F-34D3-0330B69C51BA}"/>
              </a:ext>
            </a:extLst>
          </p:cNvPr>
          <p:cNvSpPr txBox="1"/>
          <p:nvPr/>
        </p:nvSpPr>
        <p:spPr>
          <a:xfrm>
            <a:off x="5909734" y="1221318"/>
            <a:ext cx="4785783" cy="58477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Just make</a:t>
            </a:r>
            <a:r>
              <a:rPr lang="en-US">
                <a:latin typeface="Arial"/>
              </a:rPr>
              <a:t> one target </a:t>
            </a:r>
            <a:endParaRPr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/>
              <a:ea typeface="+mn-ea"/>
              <a:cs typeface="+mn-cs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28EF2B5-892E-231E-89EE-6CA4C300C047}"/>
              </a:ext>
            </a:extLst>
          </p:cNvPr>
          <p:cNvSpPr/>
          <p:nvPr/>
        </p:nvSpPr>
        <p:spPr>
          <a:xfrm>
            <a:off x="4569628" y="1318726"/>
            <a:ext cx="978408" cy="48463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6644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inal PFR">
  <a:themeElements>
    <a:clrScheme name="Final PF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BC64"/>
      </a:accent1>
      <a:accent2>
        <a:srgbClr val="BDDEB2"/>
      </a:accent2>
      <a:accent3>
        <a:srgbClr val="C6812C"/>
      </a:accent3>
      <a:accent4>
        <a:srgbClr val="BA7DAA"/>
      </a:accent4>
      <a:accent5>
        <a:srgbClr val="FFB549"/>
      </a:accent5>
      <a:accent6>
        <a:srgbClr val="DDBED3"/>
      </a:accent6>
      <a:hlink>
        <a:srgbClr val="0000FF"/>
      </a:hlink>
      <a:folHlink>
        <a:srgbClr val="FF00FF"/>
      </a:folHlink>
    </a:clrScheme>
    <a:fontScheme name="Final PF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inal PF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inal PFR">
  <a:themeElements>
    <a:clrScheme name="Final PF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BC64"/>
      </a:accent1>
      <a:accent2>
        <a:srgbClr val="BDDEB2"/>
      </a:accent2>
      <a:accent3>
        <a:srgbClr val="C6812C"/>
      </a:accent3>
      <a:accent4>
        <a:srgbClr val="BA7DAA"/>
      </a:accent4>
      <a:accent5>
        <a:srgbClr val="FFB549"/>
      </a:accent5>
      <a:accent6>
        <a:srgbClr val="DDBED3"/>
      </a:accent6>
      <a:hlink>
        <a:srgbClr val="0000FF"/>
      </a:hlink>
      <a:folHlink>
        <a:srgbClr val="FF00FF"/>
      </a:folHlink>
    </a:clrScheme>
    <a:fontScheme name="Final PF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inal PF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1312</Words>
  <Application>Microsoft Office PowerPoint</Application>
  <PresentationFormat>Widescreen</PresentationFormat>
  <Paragraphs>179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Lucida Grande</vt:lpstr>
      <vt:lpstr>Wingdings</vt:lpstr>
      <vt:lpstr>Final PFR</vt:lpstr>
      <vt:lpstr>Building Polyploid Statistical Genetics Workflows in R with the Targets and Future Packages</vt:lpstr>
      <vt:lpstr>OUTLINE</vt:lpstr>
      <vt:lpstr>PowerPoint Presentation</vt:lpstr>
      <vt:lpstr>The Quantitative Genetics Sisyphean Loop</vt:lpstr>
      <vt:lpstr>Workflow as a DAG (Directed Acyclic Graph)</vt:lpstr>
      <vt:lpstr>WHY targets ?</vt:lpstr>
      <vt:lpstr>GWASPoly  Vignette Workflow as  DAG</vt:lpstr>
      <vt:lpstr>PowerPoint Presentation</vt:lpstr>
      <vt:lpstr>tar_make()</vt:lpstr>
      <vt:lpstr>PowerPoint Presentation</vt:lpstr>
      <vt:lpstr>Let’s Parallelize</vt:lpstr>
      <vt:lpstr>..and  Multicore (with Future)</vt:lpstr>
      <vt:lpstr>Declare our Execution Plan in _targets.R Header</vt:lpstr>
      <vt:lpstr>Define Target-Specific Resources </vt:lpstr>
      <vt:lpstr>Running Pipeline with Multiple Workers</vt:lpstr>
      <vt:lpstr>Rmarkdown in a Targets Workflow</vt:lpstr>
      <vt:lpstr>In Summary 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 Statistical Genetics Workflows as Task Graphs with the Targets Package</dc:title>
  <cp:lastModifiedBy>John</cp:lastModifiedBy>
  <cp:revision>43</cp:revision>
  <dcterms:modified xsi:type="dcterms:W3CDTF">2023-01-10T05:22:18Z</dcterms:modified>
</cp:coreProperties>
</file>