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274" r:id="rId3"/>
    <p:sldId id="300" r:id="rId4"/>
    <p:sldId id="298" r:id="rId5"/>
    <p:sldId id="275" r:id="rId6"/>
    <p:sldId id="292" r:id="rId7"/>
    <p:sldId id="278" r:id="rId8"/>
    <p:sldId id="286" r:id="rId9"/>
    <p:sldId id="301" r:id="rId10"/>
    <p:sldId id="302" r:id="rId11"/>
    <p:sldId id="293" r:id="rId12"/>
    <p:sldId id="282" r:id="rId13"/>
    <p:sldId id="303" r:id="rId14"/>
    <p:sldId id="290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19">
          <p15:clr>
            <a:srgbClr val="A4A3A4"/>
          </p15:clr>
        </p15:guide>
        <p15:guide id="2" orient="horz" pos="147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3756">
          <p15:clr>
            <a:srgbClr val="A4A3A4"/>
          </p15:clr>
        </p15:guide>
        <p15:guide id="5" orient="horz" pos="4085">
          <p15:clr>
            <a:srgbClr val="A4A3A4"/>
          </p15:clr>
        </p15:guide>
        <p15:guide id="6" pos="339">
          <p15:clr>
            <a:srgbClr val="A4A3A4"/>
          </p15:clr>
        </p15:guide>
        <p15:guide id="7" pos="56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5D2"/>
    <a:srgbClr val="000000"/>
    <a:srgbClr val="3F9C35"/>
    <a:srgbClr val="FFFFFF"/>
    <a:srgbClr val="34B233"/>
    <a:srgbClr val="292929"/>
    <a:srgbClr val="D5D2CA"/>
    <a:srgbClr val="005172"/>
    <a:srgbClr val="6A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0" autoAdjust="0"/>
  </p:normalViewPr>
  <p:slideViewPr>
    <p:cSldViewPr snapToGrid="0" showGuides="1">
      <p:cViewPr varScale="1">
        <p:scale>
          <a:sx n="103" d="100"/>
          <a:sy n="103" d="100"/>
        </p:scale>
        <p:origin x="1776" y="114"/>
      </p:cViewPr>
      <p:guideLst>
        <p:guide orient="horz" pos="1219"/>
        <p:guide orient="horz" pos="147"/>
        <p:guide orient="horz"/>
        <p:guide orient="horz" pos="3756"/>
        <p:guide orient="horz" pos="4085"/>
        <p:guide pos="339"/>
        <p:guide pos="563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FC83C-B988-4A9E-9713-F559C31F4362}" type="datetimeFigureOut">
              <a:rPr lang="nl-NL" smtClean="0"/>
              <a:t>12-1-2023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45D2F-C69D-4D90-B22B-9B2DC58DBD5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12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5D2F-C69D-4D90-B22B-9B2DC58DBD5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011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SNP has two alleles; the</a:t>
            </a:r>
            <a:r>
              <a:rPr lang="en-US" baseline="0" dirty="0"/>
              <a:t> allele whose dosage is counted we call 1, the other 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45D2F-C69D-4D90-B22B-9B2DC58DBD5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27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3" y="230188"/>
            <a:ext cx="8442796" cy="839787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78633" y="2262386"/>
            <a:ext cx="8447087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983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38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900006" y="226800"/>
            <a:ext cx="504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2" y="1840012"/>
            <a:ext cx="32766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23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7619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3418212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6298805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490538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3366170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6241802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490538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3365675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6241802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03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399" y="1929600"/>
            <a:ext cx="4104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627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400" y="1402557"/>
            <a:ext cx="84024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01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536400" y="233362"/>
            <a:ext cx="4011352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4827265" y="233362"/>
            <a:ext cx="4104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47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0" y="0"/>
            <a:ext cx="9143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491642" y="230188"/>
            <a:ext cx="8442796" cy="840125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28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58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37321" y="1752600"/>
            <a:ext cx="8601903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3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7"/>
            <a:ext cx="8442796" cy="838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538163" y="1933575"/>
            <a:ext cx="8398089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37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45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39787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8521188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12" name="Tijdelijke aanduiding voor afbeelding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3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4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5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1126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793357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49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0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791075" y="1752600"/>
            <a:ext cx="414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4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4791075" y="1933575"/>
            <a:ext cx="414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39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538163" y="1828800"/>
            <a:ext cx="8404225" cy="413385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75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76251" y="2262386"/>
            <a:ext cx="8447087" cy="371475"/>
          </a:xfrm>
          <a:prstGeom prst="rect">
            <a:avLst/>
          </a:prstGeom>
          <a:noFill/>
          <a:ln>
            <a:noFill/>
          </a:ln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Auteursnaam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8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6451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91642" y="230188"/>
            <a:ext cx="8442796" cy="839787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stijl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421200" y="1843200"/>
            <a:ext cx="8521188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om de </a:t>
            </a:r>
            <a:r>
              <a:rPr lang="en-GB" dirty="0" err="1"/>
              <a:t>modelstijlen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bewerken</a:t>
            </a:r>
            <a:endParaRPr lang="en-GB" dirty="0"/>
          </a:p>
          <a:p>
            <a:pPr lvl="1"/>
            <a:r>
              <a:rPr lang="en-GB" dirty="0" err="1"/>
              <a:t>Tweede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Derde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Vierde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Vijfde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endParaRPr lang="en-GB" dirty="0"/>
          </a:p>
        </p:txBody>
      </p:sp>
      <p:sp>
        <p:nvSpPr>
          <p:cNvPr id="4" name="Tijdelijke aanduiding voor dianummer 1"/>
          <p:cNvSpPr>
            <a:spLocks noGrp="1"/>
          </p:cNvSpPr>
          <p:nvPr>
            <p:ph type="sldNum" sz="quarter" idx="4"/>
          </p:nvPr>
        </p:nvSpPr>
        <p:spPr>
          <a:xfrm>
            <a:off x="8520432" y="6370465"/>
            <a:ext cx="468000" cy="164250"/>
          </a:xfrm>
          <a:prstGeom prst="rect">
            <a:avLst/>
          </a:prstGeom>
          <a:noFill/>
        </p:spPr>
        <p:txBody>
          <a:bodyPr wrap="square" tIns="0" rIns="36000" bIns="0" rtlCol="0">
            <a:noAutofit/>
          </a:bodyPr>
          <a:lstStyle>
            <a:lvl1pPr>
              <a:defRPr lang="nl-NL" sz="900" smtClean="0">
                <a:latin typeface="Verdana" pitchFamily="34" charset="0"/>
              </a:defRPr>
            </a:lvl1pPr>
          </a:lstStyle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  <p:pic>
        <p:nvPicPr>
          <p:cNvPr id="2" name="Picture 1"/>
          <p:cNvPicPr>
            <a:picLocks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68" r:id="rId8"/>
    <p:sldLayoutId id="2147483664" r:id="rId9"/>
    <p:sldLayoutId id="2147483653" r:id="rId10"/>
    <p:sldLayoutId id="2147483655" r:id="rId11"/>
    <p:sldLayoutId id="2147483656" r:id="rId12"/>
    <p:sldLayoutId id="2147483657" r:id="rId13"/>
    <p:sldLayoutId id="2147483659" r:id="rId14"/>
    <p:sldLayoutId id="2147483660" r:id="rId15"/>
    <p:sldLayoutId id="2147483661" r:id="rId16"/>
    <p:sldLayoutId id="2147483663" r:id="rId17"/>
    <p:sldLayoutId id="2147483665" r:id="rId18"/>
    <p:sldLayoutId id="2147483654" r:id="rId19"/>
    <p:sldLayoutId id="2147483666" r:id="rId20"/>
  </p:sldLayoutIdLst>
  <p:hf hdr="0" ftr="0" dt="0"/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24" y="370574"/>
            <a:ext cx="8944304" cy="1353086"/>
          </a:xfrm>
          <a:ln>
            <a:noFill/>
          </a:ln>
        </p:spPr>
        <p:txBody>
          <a:bodyPr/>
          <a:lstStyle/>
          <a:p>
            <a:pPr algn="ctr"/>
            <a:r>
              <a:rPr lang="en-GB" sz="3600" dirty="0"/>
              <a:t>Haplotype assignment in polyploids from SNP array data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478633" y="1976636"/>
            <a:ext cx="8447087" cy="871339"/>
          </a:xfrm>
        </p:spPr>
        <p:txBody>
          <a:bodyPr/>
          <a:lstStyle/>
          <a:p>
            <a:r>
              <a:rPr lang="en-GB" dirty="0"/>
              <a:t>Roeland Voorrips, Wageningen UR – Plant Breeding</a:t>
            </a:r>
          </a:p>
          <a:p>
            <a:r>
              <a:rPr lang="en-GB" dirty="0"/>
              <a:t>Tools for Polyploids workshop, January 2023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Picture Placeholder 8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Picture Placeholder 10"/>
          <p:cNvPicPr>
            <a:picLocks noGrp="1" noChangeAspect="1"/>
          </p:cNvPicPr>
          <p:nvPr>
            <p:ph type="pic" sz="quarter" idx="19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079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EED6-1320-48AA-8CC6-7E9EF6A5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Linked FS families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7D97-5E8F-480F-ABCD-3094AE82A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1200" y="1173101"/>
            <a:ext cx="8521188" cy="4089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groups of linked FS families (with shared parents):</a:t>
            </a:r>
          </a:p>
          <a:p>
            <a:r>
              <a:rPr lang="en-GB" dirty="0"/>
              <a:t>Per FS family: select one or more solutions for the parental haplotype combinations</a:t>
            </a:r>
          </a:p>
          <a:p>
            <a:r>
              <a:rPr lang="en-GB" dirty="0"/>
              <a:t>Over the entire group: </a:t>
            </a:r>
            <a:br>
              <a:rPr lang="en-GB" dirty="0"/>
            </a:br>
            <a:r>
              <a:rPr lang="en-GB" dirty="0"/>
              <a:t>remove the solutions that cause conflicts </a:t>
            </a:r>
          </a:p>
          <a:p>
            <a:pPr lvl="1"/>
            <a:r>
              <a:rPr lang="en-GB" dirty="0"/>
              <a:t>same parent gets different haplotype combinations assigned from different FS families</a:t>
            </a:r>
          </a:p>
          <a:p>
            <a:r>
              <a:rPr lang="en-GB" dirty="0"/>
              <a:t>If conflicts cannot be solved:</a:t>
            </a:r>
            <a:br>
              <a:rPr lang="en-GB" dirty="0"/>
            </a:br>
            <a:r>
              <a:rPr lang="en-GB" dirty="0"/>
              <a:t>remove FS families from group (smallest first)</a:t>
            </a:r>
          </a:p>
          <a:p>
            <a:pPr lvl="1"/>
            <a:r>
              <a:rPr lang="en-GB" dirty="0"/>
              <a:t>treat these as unrelated individuals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75676-3736-4349-B4BA-D4A43C8F4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16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US" dirty="0" err="1"/>
              <a:t>PolyHaplotyper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1200" y="1583004"/>
            <a:ext cx="8521188" cy="4089600"/>
          </a:xfrm>
        </p:spPr>
        <p:txBody>
          <a:bodyPr/>
          <a:lstStyle/>
          <a:p>
            <a:r>
              <a:rPr lang="en-US" dirty="0"/>
              <a:t>Implemented in R package </a:t>
            </a:r>
            <a:r>
              <a:rPr lang="en-US" dirty="0" err="1"/>
              <a:t>PolyHaplotyper</a:t>
            </a:r>
            <a:endParaRPr lang="en-US" dirty="0"/>
          </a:p>
          <a:p>
            <a:endParaRPr lang="en-US" dirty="0"/>
          </a:p>
          <a:p>
            <a:r>
              <a:rPr lang="en-US" dirty="0"/>
              <a:t>Applicable to all ploidy levels (in principle!)</a:t>
            </a:r>
          </a:p>
          <a:p>
            <a:endParaRPr lang="en-US" dirty="0"/>
          </a:p>
          <a:p>
            <a:r>
              <a:rPr lang="en-US" dirty="0"/>
              <a:t>Limitation to small haploblocks</a:t>
            </a:r>
            <a:br>
              <a:rPr lang="en-US" dirty="0"/>
            </a:br>
            <a:r>
              <a:rPr lang="en-US" dirty="0"/>
              <a:t>4x: 8 SNPs (256 haplotypes)</a:t>
            </a:r>
            <a:br>
              <a:rPr lang="en-US" dirty="0"/>
            </a:br>
            <a:r>
              <a:rPr lang="en-US" dirty="0"/>
              <a:t>6x: 6 SNPs (64 haplotypes)</a:t>
            </a:r>
            <a:br>
              <a:rPr lang="en-US" dirty="0"/>
            </a:br>
            <a:r>
              <a:rPr lang="en-US" dirty="0"/>
              <a:t>8x: 5 SNPs (32 haplotypes)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596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0" r="15000"/>
          <a:stretch>
            <a:fillRect/>
          </a:stretch>
        </p:blipFill>
        <p:spPr/>
      </p:pic>
      <p:sp>
        <p:nvSpPr>
          <p:cNvPr id="3" name="Tijdelijke aanduiding voor dianumm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12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93199" y="230188"/>
            <a:ext cx="3916875" cy="788987"/>
          </a:xfrm>
        </p:spPr>
        <p:txBody>
          <a:bodyPr/>
          <a:lstStyle/>
          <a:p>
            <a:r>
              <a:rPr lang="en-US" dirty="0"/>
              <a:t>Acknowledgements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11675" y="1174876"/>
            <a:ext cx="3122099" cy="334067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Giorgio Tumino</a:t>
            </a:r>
            <a:br>
              <a:rPr lang="en-US" dirty="0"/>
            </a:br>
            <a:r>
              <a:rPr lang="en-US" dirty="0"/>
              <a:t>Paul Arens</a:t>
            </a:r>
            <a:br>
              <a:rPr lang="en-US" dirty="0"/>
            </a:br>
            <a:r>
              <a:rPr lang="en-US" dirty="0"/>
              <a:t>Chris Maliepaard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Wageningen</a:t>
            </a:r>
            <a:br>
              <a:rPr lang="en-US" dirty="0"/>
            </a:br>
            <a:r>
              <a:rPr lang="en-US" dirty="0"/>
              <a:t>“Polyploids United”</a:t>
            </a:r>
            <a:br>
              <a:rPr lang="en-US" dirty="0"/>
            </a:br>
            <a:r>
              <a:rPr lang="en-US" dirty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B0432-9092-4D3C-8EF0-6EF29B48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PolyHaplotyper workshop setup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D6EC2-58F2-4BD1-B4B1-64A4C713D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2533" y="1304668"/>
            <a:ext cx="8771467" cy="473488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workshop materials and this presentation are available from the Tools for Polyploids website at: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www.polyploids.org/workshop-2023#software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Create a new folder</a:t>
            </a:r>
          </a:p>
          <a:p>
            <a:r>
              <a:rPr lang="en-GB" dirty="0"/>
              <a:t>Download file Dataset1_chrysanthemum.RData (“</a:t>
            </a:r>
            <a:r>
              <a:rPr lang="en-GB" dirty="0" err="1"/>
              <a:t>RData</a:t>
            </a:r>
            <a:r>
              <a:rPr lang="en-GB" dirty="0"/>
              <a:t>”)</a:t>
            </a:r>
            <a:br>
              <a:rPr lang="en-GB" dirty="0"/>
            </a:br>
            <a:r>
              <a:rPr lang="en-GB" dirty="0"/>
              <a:t>and place it in the new folder</a:t>
            </a:r>
          </a:p>
          <a:p>
            <a:r>
              <a:rPr lang="en-GB"/>
              <a:t>Open </a:t>
            </a:r>
            <a:r>
              <a:rPr lang="en-GB" dirty="0"/>
              <a:t>the workshop vignette (“Introduction”):</a:t>
            </a:r>
            <a:br>
              <a:rPr lang="en-GB" dirty="0"/>
            </a:br>
            <a:r>
              <a:rPr lang="en-GB" dirty="0"/>
              <a:t>PolyHaplotyper-workshop-SCRI-2023.html</a:t>
            </a:r>
          </a:p>
          <a:p>
            <a:r>
              <a:rPr lang="en-GB" dirty="0"/>
              <a:t>Start RStudio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5F9AB-42C9-4474-9596-A07755213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416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95D71B-88A1-418E-9BB3-3575B7ED0A5E}"/>
              </a:ext>
            </a:extLst>
          </p:cNvPr>
          <p:cNvSpPr/>
          <p:nvPr/>
        </p:nvSpPr>
        <p:spPr>
          <a:xfrm>
            <a:off x="0" y="6016978"/>
            <a:ext cx="3025422" cy="841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/>
              <a:t>combinations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14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4976" y="3899304"/>
            <a:ext cx="5870864" cy="2638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Haplotype combinations</a:t>
            </a:r>
          </a:p>
          <a:p>
            <a:pPr>
              <a:lnSpc>
                <a:spcPts val="1800"/>
              </a:lnSpc>
            </a:pPr>
            <a:endParaRPr lang="en-GB" sz="2000" dirty="0">
              <a:latin typeface="Lucida Console" panose="020B0609040504020204" pitchFamily="49" charset="0"/>
            </a:endParaRP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SNPs  2x     4x      6x      8x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1      3      5       7       9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2     10     35      84     163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3     36    330    1716    6435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4    136   3876   54264   4.9e5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5    528  52360   2.3e6   6.2e7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6   2080  7.6e5   1.1e7  1.1e10</a:t>
            </a:r>
          </a:p>
          <a:p>
            <a:pPr marL="457200" indent="-457200">
              <a:lnSpc>
                <a:spcPts val="1800"/>
              </a:lnSpc>
              <a:buAutoNum type="arabicPlain" startAt="7"/>
            </a:pPr>
            <a:r>
              <a:rPr lang="en-GB" sz="2000" dirty="0">
                <a:latin typeface="Lucida Console" panose="020B0609040504020204" pitchFamily="49" charset="0"/>
              </a:rPr>
              <a:t> 8256  1.1e7   6.8e9  2.2e12</a:t>
            </a:r>
          </a:p>
          <a:p>
            <a:pPr marL="457200" indent="-457200">
              <a:lnSpc>
                <a:spcPts val="1800"/>
              </a:lnSpc>
              <a:buAutoNum type="arabicPlain" startAt="7"/>
            </a:pPr>
            <a:r>
              <a:rPr lang="en-GB" sz="2000" dirty="0">
                <a:latin typeface="Lucida Console" panose="020B0609040504020204" pitchFamily="49" charset="0"/>
              </a:rPr>
              <a:t>32896  2.9e9  2.6e13  1.2e17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976" y="1189551"/>
            <a:ext cx="5870864" cy="2638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SNP dosage combinations</a:t>
            </a:r>
          </a:p>
          <a:p>
            <a:pPr>
              <a:lnSpc>
                <a:spcPts val="1800"/>
              </a:lnSpc>
            </a:pPr>
            <a:endParaRPr lang="en-GB" sz="2000" dirty="0">
              <a:latin typeface="Lucida Console" panose="020B0609040504020204" pitchFamily="49" charset="0"/>
            </a:endParaRP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SNPs  2x     4x      6x      8x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1      3      5       7       9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2      9     25      49      81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3     27    125     343     729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4     81    625    2401    6561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5    243   3125   16807   59049</a:t>
            </a:r>
          </a:p>
          <a:p>
            <a:pPr>
              <a:lnSpc>
                <a:spcPts val="1800"/>
              </a:lnSpc>
            </a:pPr>
            <a:r>
              <a:rPr lang="en-GB" sz="2000" dirty="0">
                <a:latin typeface="Lucida Console" panose="020B0609040504020204" pitchFamily="49" charset="0"/>
              </a:rPr>
              <a:t>6    729  15625   1.1e5   5.3e5</a:t>
            </a:r>
          </a:p>
          <a:p>
            <a:pPr marL="457200" indent="-457200">
              <a:lnSpc>
                <a:spcPts val="1800"/>
              </a:lnSpc>
              <a:buAutoNum type="arabicPlain" startAt="7"/>
            </a:pPr>
            <a:r>
              <a:rPr lang="en-GB" sz="2000" dirty="0">
                <a:latin typeface="Lucida Console" panose="020B0609040504020204" pitchFamily="49" charset="0"/>
              </a:rPr>
              <a:t> 2187  78125   8.2e5   4.8e6</a:t>
            </a:r>
          </a:p>
          <a:p>
            <a:pPr marL="457200" indent="-457200">
              <a:lnSpc>
                <a:spcPts val="1800"/>
              </a:lnSpc>
              <a:buAutoNum type="arabicPlain" startAt="7"/>
            </a:pPr>
            <a:r>
              <a:rPr lang="en-GB" sz="2000" dirty="0">
                <a:latin typeface="Lucida Console" panose="020B0609040504020204" pitchFamily="49" charset="0"/>
              </a:rPr>
              <a:t> 6561  3.9e5   5.8e6   4.3e7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2E9BC5-086B-4FF1-BD9C-F25998C919FD}"/>
              </a:ext>
            </a:extLst>
          </p:cNvPr>
          <p:cNvSpPr txBox="1"/>
          <p:nvPr/>
        </p:nvSpPr>
        <p:spPr>
          <a:xfrm>
            <a:off x="5518450" y="1974764"/>
            <a:ext cx="3252814" cy="323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dirty="0">
                <a:latin typeface="Lucida Console" panose="020B0609040504020204" pitchFamily="49" charset="0"/>
              </a:rPr>
              <a:t>N = </a:t>
            </a:r>
            <a:r>
              <a:rPr lang="en-US" dirty="0">
                <a:latin typeface="Lucida Console" panose="020B0609040504020204" pitchFamily="49" charset="0"/>
              </a:rPr>
              <a:t>(ploidy+1) ^ </a:t>
            </a:r>
            <a:r>
              <a:rPr lang="en-US" dirty="0" err="1">
                <a:latin typeface="Lucida Console" panose="020B0609040504020204" pitchFamily="49" charset="0"/>
              </a:rPr>
              <a:t>nSNP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029445-2331-41E6-B49B-7FE4E7526675}"/>
              </a:ext>
            </a:extLst>
          </p:cNvPr>
          <p:cNvSpPr txBox="1"/>
          <p:nvPr/>
        </p:nvSpPr>
        <p:spPr>
          <a:xfrm>
            <a:off x="5518450" y="4596332"/>
            <a:ext cx="3156633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dirty="0" err="1">
                <a:latin typeface="Lucida Console" panose="020B0609040504020204" pitchFamily="49" charset="0"/>
              </a:rPr>
              <a:t>nHAP</a:t>
            </a:r>
            <a:r>
              <a:rPr lang="en-GB" dirty="0">
                <a:latin typeface="Lucida Console" panose="020B0609040504020204" pitchFamily="49" charset="0"/>
              </a:rPr>
              <a:t> = 2 ^ </a:t>
            </a:r>
            <a:r>
              <a:rPr lang="en-GB" dirty="0" err="1">
                <a:latin typeface="Lucida Console" panose="020B0609040504020204" pitchFamily="49" charset="0"/>
              </a:rPr>
              <a:t>nSNP</a:t>
            </a:r>
            <a:endParaRPr lang="en-GB" dirty="0">
              <a:latin typeface="Lucida Console" panose="020B0609040504020204" pitchFamily="49" charset="0"/>
            </a:endParaRPr>
          </a:p>
          <a:p>
            <a:pPr>
              <a:lnSpc>
                <a:spcPts val="1800"/>
              </a:lnSpc>
            </a:pPr>
            <a:endParaRPr lang="en-GB" dirty="0">
              <a:latin typeface="Lucida Console" panose="020B0609040504020204" pitchFamily="49" charset="0"/>
            </a:endParaRPr>
          </a:p>
          <a:p>
            <a:pPr>
              <a:lnSpc>
                <a:spcPts val="1800"/>
              </a:lnSpc>
            </a:pPr>
            <a:r>
              <a:rPr lang="en-GB" dirty="0">
                <a:latin typeface="Lucida Console" panose="020B0609040504020204" pitchFamily="49" charset="0"/>
              </a:rPr>
              <a:t> </a:t>
            </a:r>
          </a:p>
          <a:p>
            <a:pPr>
              <a:lnSpc>
                <a:spcPts val="1800"/>
              </a:lnSpc>
            </a:pPr>
            <a:r>
              <a:rPr lang="en-GB" dirty="0">
                <a:latin typeface="Lucida Console" panose="020B0609040504020204" pitchFamily="49" charset="0"/>
              </a:rPr>
              <a:t>N = </a:t>
            </a:r>
            <a:r>
              <a:rPr lang="en-US" sz="3200" dirty="0">
                <a:latin typeface="Lucida Console" panose="020B0609040504020204" pitchFamily="49" charset="0"/>
              </a:rPr>
              <a:t>(n</a:t>
            </a:r>
            <a:r>
              <a:rPr lang="en-US" dirty="0">
                <a:latin typeface="Lucida Console" panose="020B0609040504020204" pitchFamily="49" charset="0"/>
              </a:rPr>
              <a:t>hap+ploidy-1</a:t>
            </a:r>
            <a:r>
              <a:rPr lang="en-US" sz="3200" dirty="0">
                <a:latin typeface="Lucida Console" panose="020B0609040504020204" pitchFamily="49" charset="0"/>
              </a:rPr>
              <a:t>)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E8C301-D3CF-417C-8532-1381579EA347}"/>
              </a:ext>
            </a:extLst>
          </p:cNvPr>
          <p:cNvSpPr txBox="1"/>
          <p:nvPr/>
        </p:nvSpPr>
        <p:spPr>
          <a:xfrm>
            <a:off x="6380017" y="5092643"/>
            <a:ext cx="1997663" cy="55470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dirty="0">
                <a:latin typeface="Lucida Console" panose="020B0609040504020204" pitchFamily="49" charset="0"/>
              </a:rPr>
              <a:t>nHAP+ploidy-1</a:t>
            </a:r>
          </a:p>
          <a:p>
            <a:pPr algn="ctr">
              <a:lnSpc>
                <a:spcPts val="1800"/>
              </a:lnSpc>
            </a:pPr>
            <a:r>
              <a:rPr lang="en-US" dirty="0">
                <a:latin typeface="Lucida Console" panose="020B0609040504020204" pitchFamily="49" charset="0"/>
              </a:rPr>
              <a:t>ploidy</a:t>
            </a:r>
            <a:endParaRPr lang="en-GB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3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Haploblocks and haplotypes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1200" y="1170476"/>
            <a:ext cx="8521188" cy="4821247"/>
          </a:xfrm>
        </p:spPr>
        <p:txBody>
          <a:bodyPr/>
          <a:lstStyle/>
          <a:p>
            <a:r>
              <a:rPr lang="en-GB" b="1" dirty="0"/>
              <a:t>Haploblock</a:t>
            </a:r>
            <a:r>
              <a:rPr lang="en-GB" dirty="0"/>
              <a:t>: a short chromosome segment</a:t>
            </a:r>
            <a:br>
              <a:rPr lang="en-GB" dirty="0"/>
            </a:br>
            <a:r>
              <a:rPr lang="en-GB" dirty="0"/>
              <a:t>		    containing multiple SNP markers</a:t>
            </a:r>
          </a:p>
          <a:p>
            <a:pPr lvl="1"/>
            <a:r>
              <a:rPr lang="en-GB" i="1" dirty="0"/>
              <a:t>e.g.</a:t>
            </a:r>
            <a:r>
              <a:rPr lang="en-GB" dirty="0"/>
              <a:t> a </a:t>
            </a:r>
            <a:r>
              <a:rPr lang="en-GB" dirty="0" err="1"/>
              <a:t>contig</a:t>
            </a:r>
            <a:r>
              <a:rPr lang="en-GB" dirty="0"/>
              <a:t> assembled from sequencing data</a:t>
            </a:r>
          </a:p>
          <a:p>
            <a:pPr lvl="1"/>
            <a:r>
              <a:rPr lang="en-GB" dirty="0"/>
              <a:t>SNPs are tightly linked: (almost) no recombinations within the population</a:t>
            </a:r>
          </a:p>
          <a:p>
            <a:pPr lvl="1"/>
            <a:r>
              <a:rPr lang="en-GB" dirty="0"/>
              <a:t>multiple alleles possible at a haploblock</a:t>
            </a:r>
            <a:br>
              <a:rPr lang="en-GB" dirty="0"/>
            </a:br>
            <a:endParaRPr lang="en-GB" dirty="0"/>
          </a:p>
          <a:p>
            <a:r>
              <a:rPr lang="en-GB" b="1" dirty="0"/>
              <a:t>Haplotype</a:t>
            </a:r>
            <a:r>
              <a:rPr lang="en-GB" dirty="0"/>
              <a:t>: a haploblock allele</a:t>
            </a:r>
          </a:p>
          <a:p>
            <a:pPr lvl="1"/>
            <a:r>
              <a:rPr lang="en-GB" dirty="0"/>
              <a:t>unique combination of SNP alleles</a:t>
            </a:r>
          </a:p>
          <a:p>
            <a:pPr lvl="1"/>
            <a:r>
              <a:rPr lang="en-GB" dirty="0"/>
              <a:t>“short-range haplotype”, “local haplotype”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/>
              <a:t>Haploblocks are </a:t>
            </a:r>
            <a:r>
              <a:rPr lang="en-GB" b="1" dirty="0">
                <a:solidFill>
                  <a:srgbClr val="FF0000"/>
                </a:solidFill>
              </a:rPr>
              <a:t>multi-allelic markers</a:t>
            </a:r>
          </a:p>
          <a:p>
            <a:pPr marL="696913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06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9FCC-0607-4194-A65D-C6BEB6827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Haplotyping approaches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90F4E-DF02-4F08-88DA-918EB6F665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1200" y="1383305"/>
            <a:ext cx="8521188" cy="4754733"/>
          </a:xfrm>
        </p:spPr>
        <p:txBody>
          <a:bodyPr/>
          <a:lstStyle/>
          <a:p>
            <a:r>
              <a:rPr lang="en-GB" dirty="0"/>
              <a:t>From </a:t>
            </a:r>
            <a:r>
              <a:rPr lang="en-GB" b="1" dirty="0"/>
              <a:t>sequence data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various approaches, for diploids and polyploids</a:t>
            </a:r>
          </a:p>
          <a:p>
            <a:r>
              <a:rPr lang="en-GB" dirty="0"/>
              <a:t>From (biallelic) </a:t>
            </a:r>
            <a:r>
              <a:rPr lang="en-GB" b="1" dirty="0"/>
              <a:t>SNP array data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Diploids: </a:t>
            </a:r>
            <a:r>
              <a:rPr lang="en-GB" dirty="0" err="1"/>
              <a:t>a.o.</a:t>
            </a:r>
            <a:r>
              <a:rPr lang="en-GB" dirty="0"/>
              <a:t> Beagle, </a:t>
            </a:r>
            <a:r>
              <a:rPr lang="en-GB" dirty="0" err="1"/>
              <a:t>HaploView</a:t>
            </a:r>
            <a:r>
              <a:rPr lang="en-GB" dirty="0"/>
              <a:t>, </a:t>
            </a:r>
            <a:r>
              <a:rPr lang="en-GB" dirty="0" err="1"/>
              <a:t>AlphaImpute</a:t>
            </a:r>
            <a:endParaRPr lang="en-GB" dirty="0"/>
          </a:p>
          <a:p>
            <a:pPr lvl="1"/>
            <a:r>
              <a:rPr lang="en-GB" dirty="0"/>
              <a:t>Polyploids: </a:t>
            </a:r>
            <a:r>
              <a:rPr lang="en-GB" dirty="0" err="1"/>
              <a:t>a.o.</a:t>
            </a:r>
            <a:r>
              <a:rPr lang="en-GB" dirty="0"/>
              <a:t> </a:t>
            </a:r>
            <a:r>
              <a:rPr lang="en-GB" dirty="0" err="1"/>
              <a:t>SATlotyper</a:t>
            </a:r>
            <a:r>
              <a:rPr lang="en-GB" dirty="0"/>
              <a:t>, </a:t>
            </a:r>
            <a:r>
              <a:rPr lang="en-GB" dirty="0" err="1"/>
              <a:t>polyHap</a:t>
            </a:r>
            <a:r>
              <a:rPr lang="en-GB" dirty="0"/>
              <a:t>, Happy-inf, </a:t>
            </a:r>
            <a:r>
              <a:rPr lang="en-GB" dirty="0" err="1"/>
              <a:t>ShesisPlus</a:t>
            </a:r>
            <a:endParaRPr lang="en-GB" dirty="0"/>
          </a:p>
          <a:p>
            <a:pPr lvl="2"/>
            <a:r>
              <a:rPr lang="en-GB" dirty="0"/>
              <a:t>None of these use pedigree information </a:t>
            </a:r>
            <a:br>
              <a:rPr lang="en-GB" dirty="0"/>
            </a:br>
            <a:r>
              <a:rPr lang="en-GB" dirty="0"/>
              <a:t>(in particular, FS families)</a:t>
            </a:r>
          </a:p>
          <a:p>
            <a:pPr algn="l"/>
            <a:r>
              <a:rPr lang="en-GB" dirty="0"/>
              <a:t>For polyploid SNP data with FS families we developed PolyHaplotyper</a:t>
            </a:r>
            <a:br>
              <a:rPr lang="en-GB" dirty="0"/>
            </a:br>
            <a:r>
              <a:rPr lang="en-US" sz="1800" b="0" i="0" u="none" strike="noStrike" baseline="0" dirty="0">
                <a:latin typeface="MyriadPro-Regular"/>
              </a:rPr>
              <a:t>Voorrips and Tumino 2022, </a:t>
            </a:r>
            <a:r>
              <a:rPr lang="en-US" sz="1800" b="0" i="1" u="none" strike="noStrike" baseline="0" dirty="0">
                <a:latin typeface="MyriadPro-It"/>
              </a:rPr>
              <a:t>﻿BMC Bioinformatics 23:442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59D71-BBAA-4779-9B6B-D7F755202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70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47B206B-3394-47E6-AFCF-890E3ED6B44E}"/>
              </a:ext>
            </a:extLst>
          </p:cNvPr>
          <p:cNvSpPr/>
          <p:nvPr/>
        </p:nvSpPr>
        <p:spPr>
          <a:xfrm>
            <a:off x="0" y="6096000"/>
            <a:ext cx="3420533" cy="79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52F9C4-9FA6-4A59-9AF8-ECCDFA8B9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707592"/>
              </p:ext>
            </p:extLst>
          </p:nvPr>
        </p:nvGraphicFramePr>
        <p:xfrm>
          <a:off x="299729" y="3182923"/>
          <a:ext cx="3888000" cy="18542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45226013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67087581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67659675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691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96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9938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6716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0496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289792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88C2C9-1BC1-421F-A9DC-E2BF3C246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29547"/>
              </p:ext>
            </p:extLst>
          </p:nvPr>
        </p:nvGraphicFramePr>
        <p:xfrm>
          <a:off x="299729" y="1039467"/>
          <a:ext cx="3888000" cy="18542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45226013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67087581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67659675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691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96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9938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6716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0496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289792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3A5635C-36DE-4F98-800C-0F3F3D839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37833"/>
              </p:ext>
            </p:extLst>
          </p:nvPr>
        </p:nvGraphicFramePr>
        <p:xfrm>
          <a:off x="299729" y="5241571"/>
          <a:ext cx="3888000" cy="11125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93808394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7062815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482542602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164652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38694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ref. allele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8173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alt. allele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G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A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59073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5414559-2489-4493-A564-4170E560C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Haplotypes and dosages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BC095-DBD1-49E7-96F9-992817784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4</a:t>
            </a:fld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17AEAD-96BF-428F-B184-49C0572352D4}"/>
              </a:ext>
            </a:extLst>
          </p:cNvPr>
          <p:cNvSpPr txBox="1"/>
          <p:nvPr/>
        </p:nvSpPr>
        <p:spPr>
          <a:xfrm>
            <a:off x="4922532" y="678226"/>
            <a:ext cx="305962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600" dirty="0">
                <a:latin typeface="Verdana" pitchFamily="34" charset="0"/>
              </a:rPr>
              <a:t>Random 4x individual: </a:t>
            </a:r>
            <a:r>
              <a:rPr lang="en-GB" sz="1600" dirty="0" err="1">
                <a:latin typeface="Verdana" pitchFamily="34" charset="0"/>
              </a:rPr>
              <a:t>aacd</a:t>
            </a:r>
            <a:endParaRPr lang="en-GB" sz="1600" dirty="0">
              <a:latin typeface="Verdana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6845162-D28F-4A3E-B827-17CA9C8AF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80346"/>
              </p:ext>
            </p:extLst>
          </p:nvPr>
        </p:nvGraphicFramePr>
        <p:xfrm>
          <a:off x="4922532" y="1022539"/>
          <a:ext cx="3888000" cy="18542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45226013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67087581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67659675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691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96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9938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6716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0496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289792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A93D73C-AD42-4517-ADDE-10370D377BBC}"/>
              </a:ext>
            </a:extLst>
          </p:cNvPr>
          <p:cNvSpPr txBox="1"/>
          <p:nvPr/>
        </p:nvSpPr>
        <p:spPr>
          <a:xfrm>
            <a:off x="4922532" y="3110980"/>
            <a:ext cx="29370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600" dirty="0">
                <a:latin typeface="Verdana" pitchFamily="34" charset="0"/>
              </a:rPr>
              <a:t>SNP dosages of individual: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846C1F4-177E-4E0A-A635-D195462B5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26423"/>
              </p:ext>
            </p:extLst>
          </p:nvPr>
        </p:nvGraphicFramePr>
        <p:xfrm>
          <a:off x="4922532" y="3489161"/>
          <a:ext cx="3888000" cy="7416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45226013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67087581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67659675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6916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96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dosage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9938677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69FFA7F-19C0-460E-8338-BF6B29E419F9}"/>
              </a:ext>
            </a:extLst>
          </p:cNvPr>
          <p:cNvSpPr txBox="1"/>
          <p:nvPr/>
        </p:nvSpPr>
        <p:spPr>
          <a:xfrm>
            <a:off x="4922532" y="4493869"/>
            <a:ext cx="35323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600" dirty="0">
                <a:latin typeface="Verdana" pitchFamily="34" charset="0"/>
              </a:rPr>
              <a:t>haplotype dosages of individual: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58F1531-C966-4BD1-92E5-3C93BAF61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53647"/>
              </p:ext>
            </p:extLst>
          </p:nvPr>
        </p:nvGraphicFramePr>
        <p:xfrm>
          <a:off x="4922532" y="4859328"/>
          <a:ext cx="2481503" cy="18542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452260136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670875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dosage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6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86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16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96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89792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6318780-1565-46C4-B402-6D27B9DD7E3C}"/>
              </a:ext>
            </a:extLst>
          </p:cNvPr>
          <p:cNvSpPr txBox="1"/>
          <p:nvPr/>
        </p:nvSpPr>
        <p:spPr>
          <a:xfrm rot="19143117">
            <a:off x="4722218" y="3803278"/>
            <a:ext cx="2363147" cy="339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2800" b="1" dirty="0">
                <a:solidFill>
                  <a:srgbClr val="FF0000"/>
                </a:solidFill>
                <a:latin typeface="Verdana" pitchFamily="34" charset="0"/>
              </a:rPr>
              <a:t>Observed 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C37FCC-1C21-4FB8-8FC0-2BF92B3C784E}"/>
              </a:ext>
            </a:extLst>
          </p:cNvPr>
          <p:cNvSpPr txBox="1"/>
          <p:nvPr/>
        </p:nvSpPr>
        <p:spPr>
          <a:xfrm rot="19143117">
            <a:off x="5426542" y="5729464"/>
            <a:ext cx="1473480" cy="3399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2800" b="1" dirty="0">
                <a:solidFill>
                  <a:srgbClr val="FF0000"/>
                </a:solidFill>
                <a:latin typeface="Verdana" pitchFamily="34" charset="0"/>
              </a:rPr>
              <a:t>Infer 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7B5B4F-FACD-405D-B040-9F9C0151BE91}"/>
              </a:ext>
            </a:extLst>
          </p:cNvPr>
          <p:cNvSpPr/>
          <p:nvPr/>
        </p:nvSpPr>
        <p:spPr>
          <a:xfrm>
            <a:off x="157655" y="872359"/>
            <a:ext cx="4169398" cy="566235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28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526215" y="2905321"/>
            <a:ext cx="1408223" cy="39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8932"/>
              </p:ext>
            </p:extLst>
          </p:nvPr>
        </p:nvGraphicFramePr>
        <p:xfrm>
          <a:off x="4591050" y="2905321"/>
          <a:ext cx="4320000" cy="333756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indiv1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indiv2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SNP dosage vs haplotype dosage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20432" y="6332365"/>
            <a:ext cx="468000" cy="164250"/>
          </a:xfrm>
        </p:spPr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5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32334"/>
              </p:ext>
            </p:extLst>
          </p:nvPr>
        </p:nvGraphicFramePr>
        <p:xfrm>
          <a:off x="238125" y="2905321"/>
          <a:ext cx="4032000" cy="333756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haplotype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835898"/>
              </p:ext>
            </p:extLst>
          </p:nvPr>
        </p:nvGraphicFramePr>
        <p:xfrm>
          <a:off x="5215660" y="1297646"/>
          <a:ext cx="3600000" cy="7416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SNP3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dosage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8125" y="2455813"/>
            <a:ext cx="4031999" cy="403985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dirty="0"/>
              <a:t>All possible haplotypes</a:t>
            </a:r>
          </a:p>
        </p:txBody>
      </p:sp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591050" y="2455813"/>
            <a:ext cx="4320000" cy="42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2413" indent="-252413" algn="l" rtl="0" fontAlgn="base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40000"/>
              <a:buFont typeface="Wingdings" pitchFamily="2" charset="2"/>
              <a:buChar char="§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1pPr>
            <a:lvl2pPr marL="982663" indent="-285750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2pPr>
            <a:lvl3pPr marL="1879600" indent="-319088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2692400" indent="-360363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 baseline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3405188" indent="-352425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GB" sz="2000" dirty="0"/>
              <a:t>Examples of 4x genotypes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4591050" y="711425"/>
            <a:ext cx="4010025" cy="1357383"/>
          </a:xfrm>
          <a:prstGeom prst="wedgeRoundRectCallout">
            <a:avLst>
              <a:gd name="adj1" fmla="val -2820"/>
              <a:gd name="adj2" fmla="val 10844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Haplotype combination =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haploblock genotype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140677" y="711425"/>
            <a:ext cx="3031148" cy="1357383"/>
          </a:xfrm>
          <a:prstGeom prst="wedgeRoundRectCallout">
            <a:avLst>
              <a:gd name="adj1" fmla="val -23324"/>
              <a:gd name="adj2" fmla="val 1139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Haplotype: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an allele of a haploblock</a:t>
            </a:r>
            <a:endParaRPr lang="en-GB" sz="2400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23382"/>
              </p:ext>
            </p:extLst>
          </p:nvPr>
        </p:nvGraphicFramePr>
        <p:xfrm>
          <a:off x="4591050" y="6371301"/>
          <a:ext cx="4320000" cy="3708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60282698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32669973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73663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8D5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8D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598007"/>
                  </a:ext>
                </a:extLst>
              </a:tr>
            </a:tbl>
          </a:graphicData>
        </a:graphic>
      </p:graphicFrame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783771" y="1328952"/>
            <a:ext cx="4431890" cy="67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2413" indent="-252413" algn="l" rtl="0" fontAlgn="base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40000"/>
              <a:buFont typeface="Wingdings" pitchFamily="2" charset="2"/>
              <a:buChar char="§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1pPr>
            <a:lvl2pPr marL="982663" indent="-285750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2pPr>
            <a:lvl3pPr marL="1879600" indent="-319088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2692400" indent="-360363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 baseline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3405188" indent="-352425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" pitchFamily="2" charset="2"/>
              <a:buNone/>
            </a:pPr>
            <a:r>
              <a:rPr lang="en-GB" dirty="0"/>
              <a:t>Observed SNP allele dosages in tetraploid individual</a:t>
            </a:r>
          </a:p>
        </p:txBody>
      </p:sp>
      <p:sp>
        <p:nvSpPr>
          <p:cNvPr id="22" name="Down Arrow 21"/>
          <p:cNvSpPr/>
          <p:nvPr/>
        </p:nvSpPr>
        <p:spPr>
          <a:xfrm rot="10800000">
            <a:off x="7837702" y="2068808"/>
            <a:ext cx="512466" cy="79099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3" name="Down Arrow 22"/>
          <p:cNvSpPr/>
          <p:nvPr/>
        </p:nvSpPr>
        <p:spPr>
          <a:xfrm rot="10800000">
            <a:off x="6662056" y="2068808"/>
            <a:ext cx="512466" cy="79099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10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 animBg="1"/>
      <p:bldP spid="20" grpId="1" animBg="1"/>
      <p:bldP spid="9" grpId="0" animBg="1"/>
      <p:bldP spid="9" grpId="1" animBg="1"/>
      <p:bldP spid="11" grpId="0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US" dirty="0"/>
              <a:t>Problem definition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observed SNP allele dosages often allow more than one haplotype combination</a:t>
            </a:r>
          </a:p>
          <a:p>
            <a:r>
              <a:rPr lang="en-US" dirty="0"/>
              <a:t>For (QTL) mapping, GWAS etc. we need the correct haplotype combinations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So how do we get the haplotype combination of an individual if it cannot directly be inferred from the SNP dosages?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22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Haplotyping without pedigree info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1200" y="1114425"/>
            <a:ext cx="8521188" cy="5086350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en-GB" dirty="0"/>
              <a:t>Criterion: minimize the number of different haplotypes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For each possible haplotype: count the individuals in which it is certain to occur</a:t>
            </a:r>
          </a:p>
          <a:p>
            <a:pPr marL="1187450" lvl="1" indent="-457200">
              <a:buSzPct val="100000"/>
              <a:buFont typeface="Arial" panose="020B0604020202020204" pitchFamily="34" charset="0"/>
              <a:buChar char="•"/>
            </a:pPr>
            <a:r>
              <a:rPr lang="en-GB" dirty="0"/>
              <a:t>SNP dosages 0-0-2: haplotypes 0-0-0 and 0-0-1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Haplotypes that must occur in at least X individuals are assumed to be ‘confirmed’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For </a:t>
            </a:r>
            <a:r>
              <a:rPr lang="en-GB" dirty="0" err="1"/>
              <a:t>indiv</a:t>
            </a:r>
            <a:r>
              <a:rPr lang="en-GB" dirty="0"/>
              <a:t> with multiple possible haplotype combi’s:</a:t>
            </a:r>
            <a:br>
              <a:rPr lang="en-GB" dirty="0"/>
            </a:br>
            <a:r>
              <a:rPr lang="en-GB" dirty="0"/>
              <a:t>select the combination that needs the smallest number of additional haplotypes</a:t>
            </a:r>
            <a:br>
              <a:rPr lang="en-GB" dirty="0"/>
            </a:br>
            <a:br>
              <a:rPr lang="en-GB" dirty="0"/>
            </a:br>
            <a:r>
              <a:rPr lang="en-US" dirty="0"/>
              <a:t>SNP dosages 2-0-1: 2 possible haplotype </a:t>
            </a:r>
            <a:r>
              <a:rPr lang="en-US" dirty="0" err="1"/>
              <a:t>combi’s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0-0-0 + 0-0-0 + 1-0-0 + 1-0-1</a:t>
            </a:r>
            <a:br>
              <a:rPr lang="en-US" dirty="0"/>
            </a:br>
            <a:r>
              <a:rPr lang="en-US" dirty="0"/>
              <a:t>0-0-0 + 0-0-1 + 1-0-0 + 1-0-0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7</a:t>
            </a:fld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6189786" y="2140298"/>
            <a:ext cx="2481942" cy="7737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6013" y="5285433"/>
            <a:ext cx="3348419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200" dirty="0">
                <a:solidFill>
                  <a:srgbClr val="FF0000"/>
                </a:solidFill>
                <a:latin typeface="+mn-lt"/>
              </a:rPr>
              <a:t>New: 1-0-0 and 1-0-1</a:t>
            </a:r>
            <a:endParaRPr lang="en-GB" sz="1400" dirty="0" err="1"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06013" y="5573714"/>
            <a:ext cx="3348419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200" dirty="0">
                <a:solidFill>
                  <a:srgbClr val="FF0000"/>
                </a:solidFill>
                <a:latin typeface="+mn-lt"/>
              </a:rPr>
              <a:t>New: 1-0-0</a:t>
            </a:r>
            <a:endParaRPr lang="en-GB" sz="1400" dirty="0" err="1">
              <a:latin typeface="Verdana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51209" y="5609368"/>
            <a:ext cx="592853" cy="19857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8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Haplotyping without pedigree info – cont’d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GB" dirty="0"/>
              <a:t>The new haplotypes are also ‘confirmed’ if they occur in the selected solution of at least X individuals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GB" dirty="0"/>
              <a:t>Continue until no further ‘confirmed’ haplotypes added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GB" dirty="0"/>
              <a:t>Leave remaining individuals unassigned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dirty="0"/>
              <a:t>This procedure is very fast (&lt;0.01 sec / haploblock)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93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94251D7-A311-49C9-A368-4C64F5A512D4}"/>
              </a:ext>
            </a:extLst>
          </p:cNvPr>
          <p:cNvSpPr/>
          <p:nvPr/>
        </p:nvSpPr>
        <p:spPr>
          <a:xfrm>
            <a:off x="0" y="5746044"/>
            <a:ext cx="3646311" cy="1111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dirty="0"/>
              <a:t>Haplotyping with Full-Sib families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1200" y="1090565"/>
            <a:ext cx="8521188" cy="5767435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Consider all possible parental haplotype combinations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Select best fitting parental genotypes</a:t>
            </a:r>
          </a:p>
          <a:p>
            <a:pPr marL="1187450" lvl="1" indent="-457200">
              <a:buSzPct val="100000"/>
            </a:pPr>
            <a:r>
              <a:rPr lang="en-GB" dirty="0"/>
              <a:t>least ‘invalid’ FS individuals </a:t>
            </a:r>
          </a:p>
          <a:p>
            <a:pPr marL="1187450" lvl="1" indent="-457200">
              <a:buSzPct val="100000"/>
            </a:pPr>
            <a:r>
              <a:rPr lang="en-GB" dirty="0"/>
              <a:t>best chi-squared fit to expected segregation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All parental haplotypes are assumed ‘confirmed’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All FS individuals with unique solution are </a:t>
            </a:r>
            <a:r>
              <a:rPr lang="en-US" dirty="0" err="1"/>
              <a:t>haplotyped</a:t>
            </a:r>
            <a:endParaRPr lang="en-GB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dirty="0"/>
              <a:t>The non-FS individuals haplotyped according to previous scheme </a:t>
            </a:r>
          </a:p>
          <a:p>
            <a:pPr marL="1187450" lvl="1" indent="-457200">
              <a:buSzPct val="100000"/>
            </a:pPr>
            <a:r>
              <a:rPr lang="en-GB" dirty="0"/>
              <a:t>using the ‘confirmed’ haplotypes from FS parents as base</a:t>
            </a:r>
            <a:br>
              <a:rPr lang="en-GB" dirty="0"/>
            </a:br>
            <a:endParaRPr lang="en-US" dirty="0"/>
          </a:p>
          <a:p>
            <a:pPr marL="0" indent="0">
              <a:buSzPct val="100000"/>
              <a:buNone/>
            </a:pPr>
            <a:r>
              <a:rPr lang="en-US" dirty="0"/>
              <a:t>Speed depends on number of possible parental </a:t>
            </a:r>
            <a:r>
              <a:rPr lang="en-US" dirty="0" err="1"/>
              <a:t>combi’s</a:t>
            </a:r>
            <a:endParaRPr lang="en-US" dirty="0"/>
          </a:p>
          <a:p>
            <a:pPr lvl="1">
              <a:buSzPct val="100000"/>
            </a:pPr>
            <a:r>
              <a:rPr lang="en-US" dirty="0"/>
              <a:t>~ 100.000 combinations in 30 min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09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geningen UR">
  <a:themeElements>
    <a:clrScheme name="Wageningen UR witte achtergrond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A59D9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10089</TotalTime>
  <Words>1033</Words>
  <Application>Microsoft Office PowerPoint</Application>
  <PresentationFormat>On-screen Show (4:3)</PresentationFormat>
  <Paragraphs>292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Console</vt:lpstr>
      <vt:lpstr>MyriadPro-It</vt:lpstr>
      <vt:lpstr>MyriadPro-Regular</vt:lpstr>
      <vt:lpstr>Verdana</vt:lpstr>
      <vt:lpstr>Wingdings</vt:lpstr>
      <vt:lpstr>Wageningen UR</vt:lpstr>
      <vt:lpstr>Haplotype assignment in polyploids from SNP array data</vt:lpstr>
      <vt:lpstr>Haploblocks and haplotypes</vt:lpstr>
      <vt:lpstr>Haplotyping approaches</vt:lpstr>
      <vt:lpstr>Haplotypes and dosages</vt:lpstr>
      <vt:lpstr>SNP dosage vs haplotype dosage</vt:lpstr>
      <vt:lpstr>Problem definition</vt:lpstr>
      <vt:lpstr>Haplotyping without pedigree info</vt:lpstr>
      <vt:lpstr>Haplotyping without pedigree info – cont’d</vt:lpstr>
      <vt:lpstr>Haplotyping with Full-Sib families</vt:lpstr>
      <vt:lpstr>Linked FS families</vt:lpstr>
      <vt:lpstr>PolyHaplotyper</vt:lpstr>
      <vt:lpstr>Acknowledgements</vt:lpstr>
      <vt:lpstr>PolyHaplotyper workshop setup</vt:lpstr>
      <vt:lpstr>combinations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Voorrips, Roeland</cp:lastModifiedBy>
  <cp:revision>465</cp:revision>
  <dcterms:created xsi:type="dcterms:W3CDTF">2011-09-29T08:30:03Z</dcterms:created>
  <dcterms:modified xsi:type="dcterms:W3CDTF">2023-01-12T20:23:54Z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WHUK.pptx</vt:lpwstr>
  </property>
</Properties>
</file>