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938" r:id="rId2"/>
    <p:sldId id="348" r:id="rId3"/>
    <p:sldId id="318" r:id="rId4"/>
    <p:sldId id="969" r:id="rId5"/>
    <p:sldId id="328" r:id="rId6"/>
    <p:sldId id="322" r:id="rId7"/>
    <p:sldId id="287" r:id="rId8"/>
    <p:sldId id="292" r:id="rId9"/>
    <p:sldId id="987" r:id="rId10"/>
    <p:sldId id="350" r:id="rId11"/>
    <p:sldId id="940" r:id="rId12"/>
    <p:sldId id="982" r:id="rId13"/>
    <p:sldId id="951" r:id="rId14"/>
    <p:sldId id="971" r:id="rId15"/>
    <p:sldId id="4617" r:id="rId16"/>
    <p:sldId id="4631" r:id="rId17"/>
    <p:sldId id="4628" r:id="rId18"/>
    <p:sldId id="4632" r:id="rId19"/>
    <p:sldId id="963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iWw45kxEi35rUGAo+SkOvlHkNG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0209DB-F24B-496F-8A40-E80DF7428460}">
  <a:tblStyle styleId="{AF0209DB-F24B-496F-8A40-E80DF74284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68B2AE4-2AB7-4F6D-B518-B9000328614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2"/>
    <p:restoredTop sz="91701"/>
  </p:normalViewPr>
  <p:slideViewPr>
    <p:cSldViewPr snapToGrid="0" snapToObjects="1">
      <p:cViewPr varScale="1">
        <p:scale>
          <a:sx n="112" d="100"/>
          <a:sy n="112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6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yam breeding has developed a robust bioinformatic pipeline for SNP calling and implementation of quality check. The protocol is well documented using Java script and summarized as flowchart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301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7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tested the converted SNP marker for the plant sex. The markers displayed high prediction accuracy (85%). Related SNP information have been deposited into EiB website to be used by the breeding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30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 a breeding panel population and through trait-association method we identified several genomic region controlling key agronomic traits.</a:t>
            </a:r>
            <a:endParaRPr dirty="0"/>
          </a:p>
        </p:txBody>
      </p:sp>
      <p:sp>
        <p:nvSpPr>
          <p:cNvPr id="436" name="Google Shape;4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56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01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used different genetic model (General, Additive, Dom-ref and </a:t>
            </a:r>
            <a:r>
              <a:rPr lang="en-US" dirty="0" err="1"/>
              <a:t>dom</a:t>
            </a:r>
            <a:r>
              <a:rPr lang="en-US" dirty="0"/>
              <a:t>-Alt) to identify genomic region controlling DMC and oxidative browning index </a:t>
            </a:r>
            <a:endParaRPr dirty="0"/>
          </a:p>
        </p:txBody>
      </p:sp>
      <p:sp>
        <p:nvSpPr>
          <p:cNvPr id="472" name="Google Shape;47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699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8" name="Google Shape;51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5772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SNP quality assessment using </a:t>
            </a:r>
            <a:r>
              <a:rPr lang="en-US" sz="2400" dirty="0" err="1"/>
              <a:t>Mapoly</a:t>
            </a:r>
            <a:r>
              <a:rPr lang="en-US" sz="2400" dirty="0"/>
              <a:t> for SNP</a:t>
            </a:r>
            <a:endParaRPr sz="2400" dirty="0"/>
          </a:p>
        </p:txBody>
      </p:sp>
      <p:sp>
        <p:nvSpPr>
          <p:cNvPr id="561" name="Google Shape;5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35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pairwise comparison of recombination fractions after SNP markers were ordered across the 20 chromosomes</a:t>
            </a:r>
            <a:r>
              <a:rPr lang="en-US" sz="24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M" sz="2400" dirty="0"/>
          </a:p>
        </p:txBody>
      </p:sp>
      <p:sp>
        <p:nvSpPr>
          <p:cNvPr id="561" name="Google Shape;5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456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Improved genetic map based </a:t>
            </a:r>
            <a:r>
              <a:rPr lang="en-US" sz="1200" i="1" dirty="0" err="1"/>
              <a:t>D.alata</a:t>
            </a:r>
            <a:r>
              <a:rPr lang="en-US" sz="1200" i="1" dirty="0"/>
              <a:t> </a:t>
            </a:r>
            <a:r>
              <a:rPr lang="en-US" sz="1200" dirty="0"/>
              <a:t>reference genome, SNP markers well distributed across the 20 chromosomes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1" name="Google Shape;5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17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Four QTLs distributed on 3 chromosomes were detected to be associated with the anthracnose disease severity score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1" name="Google Shape;56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29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6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9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0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1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98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959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60"/>
          <p:cNvSpPr/>
          <p:nvPr/>
        </p:nvSpPr>
        <p:spPr>
          <a:xfrm>
            <a:off x="7162800" y="6563104"/>
            <a:ext cx="1460883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www.iita.org | www.cgiar.org</a:t>
            </a:r>
            <a:endParaRPr/>
          </a:p>
        </p:txBody>
      </p:sp>
      <p:sp>
        <p:nvSpPr>
          <p:cNvPr id="16" name="Google Shape;16;p60"/>
          <p:cNvSpPr/>
          <p:nvPr/>
        </p:nvSpPr>
        <p:spPr>
          <a:xfrm>
            <a:off x="6981091" y="-3454"/>
            <a:ext cx="2162909" cy="40365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0"/>
          <p:cNvSpPr/>
          <p:nvPr/>
        </p:nvSpPr>
        <p:spPr>
          <a:xfrm>
            <a:off x="-2" y="-3038"/>
            <a:ext cx="6981094" cy="403655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6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0074" y="56961"/>
            <a:ext cx="678849" cy="2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0"/>
          <p:cNvSpPr/>
          <p:nvPr/>
        </p:nvSpPr>
        <p:spPr>
          <a:xfrm>
            <a:off x="993008" y="6558632"/>
            <a:ext cx="231986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IITA is a member of the CGIAR System Organization</a:t>
            </a:r>
            <a:r>
              <a:rPr lang="en-US" sz="12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20" name="Google Shape;20;p60" descr="C:\Users\ajuba\Desktop\Open Access logo.png"/>
          <p:cNvPicPr preferRelativeResize="0"/>
          <p:nvPr/>
        </p:nvPicPr>
        <p:blipFill rotWithShape="1">
          <a:blip r:embed="rId11">
            <a:alphaModFix/>
          </a:blip>
          <a:srcRect b="2379"/>
          <a:stretch/>
        </p:blipFill>
        <p:spPr>
          <a:xfrm>
            <a:off x="599845" y="6510020"/>
            <a:ext cx="414386" cy="20101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72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cxnSpLocks/>
          </p:cNvCxnSpPr>
          <p:nvPr/>
        </p:nvCxnSpPr>
        <p:spPr>
          <a:xfrm>
            <a:off x="198513" y="3302145"/>
            <a:ext cx="4656270" cy="0"/>
          </a:xfrm>
          <a:prstGeom prst="line">
            <a:avLst/>
          </a:prstGeom>
          <a:ln w="47625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4F8C0D-F0E4-2D4D-B5AF-8479A1865ACC}"/>
              </a:ext>
            </a:extLst>
          </p:cNvPr>
          <p:cNvSpPr/>
          <p:nvPr/>
        </p:nvSpPr>
        <p:spPr>
          <a:xfrm>
            <a:off x="198513" y="1264719"/>
            <a:ext cx="458472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Effort towards yam breeding modernization using genomic tools</a:t>
            </a:r>
          </a:p>
        </p:txBody>
      </p:sp>
      <p:pic>
        <p:nvPicPr>
          <p:cNvPr id="13" name="Picture 12" descr="A picture containing grass, outdoor, tea, green&#10;&#10;Description automatically generated">
            <a:extLst>
              <a:ext uri="{FF2B5EF4-FFF2-40B4-BE49-F238E27FC236}">
                <a16:creationId xmlns:a16="http://schemas.microsoft.com/office/drawing/2014/main" id="{12F4D292-ED86-1B4E-B71D-B25665D29E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784" y="930166"/>
            <a:ext cx="4174310" cy="2658229"/>
          </a:xfrm>
          <a:prstGeom prst="rect">
            <a:avLst/>
          </a:prstGeom>
        </p:spPr>
      </p:pic>
      <p:pic>
        <p:nvPicPr>
          <p:cNvPr id="15" name="Picture 2" descr="G:\PICTURE_consider\20160824_135030.jpg">
            <a:extLst>
              <a:ext uri="{FF2B5EF4-FFF2-40B4-BE49-F238E27FC236}">
                <a16:creationId xmlns:a16="http://schemas.microsoft.com/office/drawing/2014/main" id="{6A0D457D-7C33-4741-AB27-B61B4C17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784" y="3583606"/>
            <a:ext cx="4174310" cy="252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F44F9-3B07-858C-EC4E-F5EEC5EA689A}"/>
              </a:ext>
            </a:extLst>
          </p:cNvPr>
          <p:cNvSpPr txBox="1"/>
          <p:nvPr/>
        </p:nvSpPr>
        <p:spPr>
          <a:xfrm>
            <a:off x="198513" y="3546374"/>
            <a:ext cx="4584723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Paterne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Marlee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Labroo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Patrick Adebola; Giovanny E. Covarrubias-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Pazaran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Asrat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Asfaw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7A075-9D47-F1FE-D180-2134F4D1CA1F}"/>
              </a:ext>
            </a:extLst>
          </p:cNvPr>
          <p:cNvSpPr txBox="1"/>
          <p:nvPr/>
        </p:nvSpPr>
        <p:spPr>
          <a:xfrm>
            <a:off x="114906" y="6087829"/>
            <a:ext cx="90290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Polyploids workshop: San Diego, </a:t>
            </a:r>
            <a:r>
              <a:rPr lang="en-US" sz="2600" dirty="0" err="1">
                <a:solidFill>
                  <a:srgbClr val="FF0000"/>
                </a:solidFill>
              </a:rPr>
              <a:t>California,January</a:t>
            </a:r>
            <a:r>
              <a:rPr lang="en-US" sz="2600" dirty="0">
                <a:solidFill>
                  <a:srgbClr val="FF0000"/>
                </a:solidFill>
              </a:rPr>
              <a:t>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CE60B-FA78-149B-15AC-7BA242206395}"/>
              </a:ext>
            </a:extLst>
          </p:cNvPr>
          <p:cNvSpPr txBox="1"/>
          <p:nvPr/>
        </p:nvSpPr>
        <p:spPr>
          <a:xfrm>
            <a:off x="480060" y="2714319"/>
            <a:ext cx="409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</a:rPr>
              <a:t>P.Agre@cigar.org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98FEBF1-83A3-0B13-AC23-720E4EF91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01"/>
          <a:stretch/>
        </p:blipFill>
        <p:spPr>
          <a:xfrm>
            <a:off x="815124" y="1159317"/>
            <a:ext cx="7513752" cy="5698683"/>
          </a:xfrm>
          <a:prstGeom prst="rect">
            <a:avLst/>
          </a:prstGeom>
        </p:spPr>
      </p:pic>
      <p:sp>
        <p:nvSpPr>
          <p:cNvPr id="13" name="Google Shape;565;p42">
            <a:extLst>
              <a:ext uri="{FF2B5EF4-FFF2-40B4-BE49-F238E27FC236}">
                <a16:creationId xmlns:a16="http://schemas.microsoft.com/office/drawing/2014/main" id="{AA1FA148-423A-EBA7-14DB-3DB5BAD1D5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45282"/>
            <a:ext cx="8095552" cy="44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QTL Mapping</a:t>
            </a: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endParaRPr sz="2800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8B933-4E09-77E0-D135-B714CA22A28F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232615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02B15D-1DB5-8C49-918F-1239675EC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713077"/>
              </p:ext>
            </p:extLst>
          </p:nvPr>
        </p:nvGraphicFramePr>
        <p:xfrm>
          <a:off x="114958" y="2418014"/>
          <a:ext cx="4377194" cy="4023360"/>
        </p:xfrm>
        <a:graphic>
          <a:graphicData uri="http://schemas.openxmlformats.org/drawingml/2006/table">
            <a:tbl>
              <a:tblPr firstRow="1" firstCol="1" bandRow="1">
                <a:tableStyleId>{AF0209DB-F24B-496F-8A40-E80DF7428460}</a:tableStyleId>
              </a:tblPr>
              <a:tblGrid>
                <a:gridCol w="783913">
                  <a:extLst>
                    <a:ext uri="{9D8B030D-6E8A-4147-A177-3AD203B41FA5}">
                      <a16:colId xmlns:a16="http://schemas.microsoft.com/office/drawing/2014/main" val="3018727558"/>
                    </a:ext>
                  </a:extLst>
                </a:gridCol>
                <a:gridCol w="914796">
                  <a:extLst>
                    <a:ext uri="{9D8B030D-6E8A-4147-A177-3AD203B41FA5}">
                      <a16:colId xmlns:a16="http://schemas.microsoft.com/office/drawing/2014/main" val="542134475"/>
                    </a:ext>
                  </a:extLst>
                </a:gridCol>
                <a:gridCol w="1045218">
                  <a:extLst>
                    <a:ext uri="{9D8B030D-6E8A-4147-A177-3AD203B41FA5}">
                      <a16:colId xmlns:a16="http://schemas.microsoft.com/office/drawing/2014/main" val="1711502279"/>
                    </a:ext>
                  </a:extLst>
                </a:gridCol>
                <a:gridCol w="979776">
                  <a:extLst>
                    <a:ext uri="{9D8B030D-6E8A-4147-A177-3AD203B41FA5}">
                      <a16:colId xmlns:a16="http://schemas.microsoft.com/office/drawing/2014/main" val="4139913727"/>
                    </a:ext>
                  </a:extLst>
                </a:gridCol>
                <a:gridCol w="653491">
                  <a:extLst>
                    <a:ext uri="{9D8B030D-6E8A-4147-A177-3AD203B41FA5}">
                      <a16:colId xmlns:a16="http://schemas.microsoft.com/office/drawing/2014/main" val="4282937288"/>
                    </a:ext>
                  </a:extLst>
                </a:gridCol>
              </a:tblGrid>
              <a:tr h="3232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Chr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Number of SNPs 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Chromosome Length (</a:t>
                      </a:r>
                      <a:r>
                        <a:rPr lang="en-US" sz="1100" b="1" dirty="0" err="1">
                          <a:effectLst/>
                        </a:rPr>
                        <a:t>cM</a:t>
                      </a:r>
                      <a:r>
                        <a:rPr lang="en-US" sz="1100" b="1" dirty="0">
                          <a:effectLst/>
                        </a:rPr>
                        <a:t>)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Average SNP distance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Maximum Gap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888102683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Chr1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80.93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1.95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306630671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109.17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2905421166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64.63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4.48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769522259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520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92.32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8.26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3393327737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109.19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7.71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358767219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109.52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2248008450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59.84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623907154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91.39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4.44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89920794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77.12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5.80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871715218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57.13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96140399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55.95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7.94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828104218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83.22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4.30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84377126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95.55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5.47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1888716337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51.447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4.40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4220122127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34.70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2.39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373428796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77.16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9.07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79022127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67.44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3.95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3784386356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75.71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7.23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3861919542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Chr19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33.09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521774075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Chr20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35.48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2711764683"/>
                  </a:ext>
                </a:extLst>
              </a:tr>
              <a:tr h="1616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3,184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1,460.98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/>
                </a:tc>
                <a:tc>
                  <a:txBody>
                    <a:bodyPr/>
                    <a:lstStyle/>
                    <a:p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11" marR="64411" marT="0" marB="0" anchor="b"/>
                </a:tc>
                <a:extLst>
                  <a:ext uri="{0D108BD9-81ED-4DB2-BD59-A6C34878D82A}">
                    <a16:rowId xmlns:a16="http://schemas.microsoft.com/office/drawing/2014/main" val="380282721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EBD6A72-C1E5-9B48-A2E3-7F387F82AC7D}"/>
              </a:ext>
            </a:extLst>
          </p:cNvPr>
          <p:cNvSpPr/>
          <p:nvPr/>
        </p:nvSpPr>
        <p:spPr>
          <a:xfrm>
            <a:off x="114958" y="1973003"/>
            <a:ext cx="467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istribution of SNP markers per LG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501AC-6DC9-9BE4-76CD-4BB6FFB12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52" y="1683334"/>
            <a:ext cx="4286490" cy="4110115"/>
          </a:xfrm>
          <a:prstGeom prst="rect">
            <a:avLst/>
          </a:prstGeom>
        </p:spPr>
      </p:pic>
      <p:sp>
        <p:nvSpPr>
          <p:cNvPr id="8" name="Google Shape;565;p42">
            <a:extLst>
              <a:ext uri="{FF2B5EF4-FFF2-40B4-BE49-F238E27FC236}">
                <a16:creationId xmlns:a16="http://schemas.microsoft.com/office/drawing/2014/main" id="{58E5D8ED-52C1-EA68-6A6D-BF05B3BCAC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45282"/>
            <a:ext cx="8095552" cy="44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QTL Mapping</a:t>
            </a: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endParaRPr sz="2800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1EED52-E198-1FEA-BBBC-312394E0D9BC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2364957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07BBFF-6BD9-F995-EFF8-726505730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76"/>
          <a:stretch/>
        </p:blipFill>
        <p:spPr bwMode="auto">
          <a:xfrm>
            <a:off x="5303396" y="857251"/>
            <a:ext cx="3680584" cy="600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1E1FC92-A321-5405-CE14-A16FBAD82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931366"/>
              </p:ext>
            </p:extLst>
          </p:nvPr>
        </p:nvGraphicFramePr>
        <p:xfrm>
          <a:off x="160020" y="2545373"/>
          <a:ext cx="5098286" cy="2145273"/>
        </p:xfrm>
        <a:graphic>
          <a:graphicData uri="http://schemas.openxmlformats.org/drawingml/2006/table">
            <a:tbl>
              <a:tblPr firstRow="1" firstCol="1" bandRow="1">
                <a:tableStyleId>{AF0209DB-F24B-496F-8A40-E80DF7428460}</a:tableStyleId>
              </a:tblPr>
              <a:tblGrid>
                <a:gridCol w="1278816">
                  <a:extLst>
                    <a:ext uri="{9D8B030D-6E8A-4147-A177-3AD203B41FA5}">
                      <a16:colId xmlns:a16="http://schemas.microsoft.com/office/drawing/2014/main" val="3640061665"/>
                    </a:ext>
                  </a:extLst>
                </a:gridCol>
                <a:gridCol w="398231">
                  <a:extLst>
                    <a:ext uri="{9D8B030D-6E8A-4147-A177-3AD203B41FA5}">
                      <a16:colId xmlns:a16="http://schemas.microsoft.com/office/drawing/2014/main" val="879945551"/>
                    </a:ext>
                  </a:extLst>
                </a:gridCol>
                <a:gridCol w="885987">
                  <a:extLst>
                    <a:ext uri="{9D8B030D-6E8A-4147-A177-3AD203B41FA5}">
                      <a16:colId xmlns:a16="http://schemas.microsoft.com/office/drawing/2014/main" val="3824329121"/>
                    </a:ext>
                  </a:extLst>
                </a:gridCol>
                <a:gridCol w="485441">
                  <a:extLst>
                    <a:ext uri="{9D8B030D-6E8A-4147-A177-3AD203B41FA5}">
                      <a16:colId xmlns:a16="http://schemas.microsoft.com/office/drawing/2014/main" val="859790096"/>
                    </a:ext>
                  </a:extLst>
                </a:gridCol>
                <a:gridCol w="671437">
                  <a:extLst>
                    <a:ext uri="{9D8B030D-6E8A-4147-A177-3AD203B41FA5}">
                      <a16:colId xmlns:a16="http://schemas.microsoft.com/office/drawing/2014/main" val="3652352708"/>
                    </a:ext>
                  </a:extLst>
                </a:gridCol>
                <a:gridCol w="1378374">
                  <a:extLst>
                    <a:ext uri="{9D8B030D-6E8A-4147-A177-3AD203B41FA5}">
                      <a16:colId xmlns:a16="http://schemas.microsoft.com/office/drawing/2014/main" val="1148478592"/>
                    </a:ext>
                  </a:extLst>
                </a:gridCol>
              </a:tblGrid>
              <a:tr h="4038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Markers 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Chr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Pos (cM)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</a:t>
                      </a:r>
                      <a:r>
                        <a:rPr lang="en-US" sz="1000" baseline="30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 (%)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Gene function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7621896"/>
                  </a:ext>
                </a:extLst>
              </a:tr>
              <a:tr h="26248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Qyad-7-1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10.60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4.51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33.7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DRNTG_08663.1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353512"/>
                  </a:ext>
                </a:extLst>
              </a:tr>
              <a:tr h="6057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QTL-7-2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19.21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5.28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29.54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DRNTG_08664.1, DRNTG_23336.1 </a:t>
                      </a:r>
                      <a:endParaRPr lang="en-US" sz="1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6841137"/>
                  </a:ext>
                </a:extLst>
              </a:tr>
              <a:tr h="26752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Qyad-15 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28.80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4.43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30.90  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DRNTG_14305.1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4625968"/>
                  </a:ext>
                </a:extLst>
              </a:tr>
              <a:tr h="6057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Qyad-18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61.4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4.65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39.40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DRNTG_18245.1, DRNTG_29617.1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361459"/>
                  </a:ext>
                </a:extLst>
              </a:tr>
            </a:tbl>
          </a:graphicData>
        </a:graphic>
      </p:graphicFrame>
      <p:sp>
        <p:nvSpPr>
          <p:cNvPr id="8" name="Google Shape;563;p42">
            <a:extLst>
              <a:ext uri="{FF2B5EF4-FFF2-40B4-BE49-F238E27FC236}">
                <a16:creationId xmlns:a16="http://schemas.microsoft.com/office/drawing/2014/main" id="{DDAEBA6D-F432-1EF1-B1A0-995BA2CD0CC3}"/>
              </a:ext>
            </a:extLst>
          </p:cNvPr>
          <p:cNvSpPr txBox="1"/>
          <p:nvPr/>
        </p:nvSpPr>
        <p:spPr>
          <a:xfrm>
            <a:off x="107548" y="1502678"/>
            <a:ext cx="54817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Markers associated with anthracnose disease tolerance in water yam</a:t>
            </a:r>
            <a:endParaRPr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A4122-65B7-2053-B412-9F4E71AEDE69}"/>
              </a:ext>
            </a:extLst>
          </p:cNvPr>
          <p:cNvSpPr txBox="1"/>
          <p:nvPr/>
        </p:nvSpPr>
        <p:spPr>
          <a:xfrm>
            <a:off x="225167" y="5631417"/>
            <a:ext cx="5246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https://</a:t>
            </a:r>
            <a:r>
              <a:rPr lang="en-US" sz="1800" dirty="0" err="1">
                <a:solidFill>
                  <a:srgbClr val="FF0000"/>
                </a:solidFill>
              </a:rPr>
              <a:t>pubmed.ncbi.nlm.nih.gov</a:t>
            </a:r>
            <a:r>
              <a:rPr lang="en-US" sz="1800" dirty="0">
                <a:solidFill>
                  <a:srgbClr val="FF0000"/>
                </a:solidFill>
              </a:rPr>
              <a:t>/35205389/</a:t>
            </a:r>
          </a:p>
        </p:txBody>
      </p:sp>
      <p:sp>
        <p:nvSpPr>
          <p:cNvPr id="11" name="Google Shape;565;p42">
            <a:extLst>
              <a:ext uri="{FF2B5EF4-FFF2-40B4-BE49-F238E27FC236}">
                <a16:creationId xmlns:a16="http://schemas.microsoft.com/office/drawing/2014/main" id="{D9BE0907-1D1B-FDEF-01A6-D26F6388CC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45282"/>
            <a:ext cx="8095552" cy="734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QTL Mapping</a:t>
            </a: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endParaRPr sz="2800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CAF22-2CDF-5CCF-5F2F-C152B0D98753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267122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6349DA-9166-1B75-58AE-F5CBBDC9A24E}"/>
              </a:ext>
            </a:extLst>
          </p:cNvPr>
          <p:cNvSpPr txBox="1"/>
          <p:nvPr/>
        </p:nvSpPr>
        <p:spPr>
          <a:xfrm>
            <a:off x="259778" y="1412965"/>
            <a:ext cx="4853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the validation we focused on 7 traits in </a:t>
            </a:r>
            <a:r>
              <a:rPr lang="en-US" sz="2400" i="1" dirty="0"/>
              <a:t>D. </a:t>
            </a:r>
            <a:r>
              <a:rPr lang="en-US" sz="2400" i="1" dirty="0" err="1"/>
              <a:t>rotundata</a:t>
            </a:r>
            <a:r>
              <a:rPr lang="en-US" sz="2400" i="1" dirty="0"/>
              <a:t> </a:t>
            </a:r>
          </a:p>
          <a:p>
            <a:endParaRPr lang="en-U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Tuber yield per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Yam mosaic 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Plant sex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Flowering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Plant vigor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Tuber appearance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Tuber shape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35B60-A368-ED76-9BA2-7FF5D08A5358}"/>
              </a:ext>
            </a:extLst>
          </p:cNvPr>
          <p:cNvSpPr txBox="1"/>
          <p:nvPr/>
        </p:nvSpPr>
        <p:spPr>
          <a:xfrm>
            <a:off x="466386" y="551388"/>
            <a:ext cx="7870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dirty="0">
                <a:solidFill>
                  <a:srgbClr val="00B050"/>
                </a:solidFill>
                <a:effectLst/>
                <a:latin typeface="+mj-lt"/>
              </a:rPr>
              <a:t>Markers validation and deployment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4A73A68-4B41-77FF-2AC3-0D5F920F9C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475" y="2367951"/>
            <a:ext cx="5122266" cy="2382386"/>
          </a:xfrm>
          <a:prstGeom prst="rect">
            <a:avLst/>
          </a:prstGeom>
        </p:spPr>
      </p:pic>
      <p:pic>
        <p:nvPicPr>
          <p:cNvPr id="7" name="Google Shape;599;p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2164AE-16FE-F720-AAE2-A5FE512EF0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1920" y="4939004"/>
            <a:ext cx="5122266" cy="18305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89D34-04D9-B1DF-7152-E37E91A493AC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61173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0E18219-2F8D-0BD9-FB79-6E005D4F4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62"/>
          <a:stretch/>
        </p:blipFill>
        <p:spPr>
          <a:xfrm>
            <a:off x="4347882" y="1521284"/>
            <a:ext cx="4417589" cy="298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F4B8E8-B440-DA43-A3B0-2FC0B0820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4" y="3659418"/>
            <a:ext cx="4096408" cy="3026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8C2F5-0813-42D4-6A91-64BE67791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64" y="4148292"/>
            <a:ext cx="1638456" cy="21846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9281E4-6A16-B498-3574-459A93D7666C}"/>
              </a:ext>
            </a:extLst>
          </p:cNvPr>
          <p:cNvSpPr/>
          <p:nvPr/>
        </p:nvSpPr>
        <p:spPr>
          <a:xfrm>
            <a:off x="369116" y="6273253"/>
            <a:ext cx="2269581" cy="249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10ED-A1B7-042D-E7E6-95BF676D5E76}"/>
              </a:ext>
            </a:extLst>
          </p:cNvPr>
          <p:cNvSpPr/>
          <p:nvPr/>
        </p:nvSpPr>
        <p:spPr>
          <a:xfrm>
            <a:off x="2708366" y="3817879"/>
            <a:ext cx="1497874" cy="2496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D0668B-E26A-58FE-9119-EF1CDECD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739" y="4082716"/>
            <a:ext cx="1505501" cy="2007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9B8F6-1A79-585D-D339-91EE4F187F81}"/>
              </a:ext>
            </a:extLst>
          </p:cNvPr>
          <p:cNvSpPr txBox="1"/>
          <p:nvPr/>
        </p:nvSpPr>
        <p:spPr>
          <a:xfrm>
            <a:off x="957876" y="540991"/>
            <a:ext cx="5726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B050"/>
                </a:solidFill>
                <a:effectLst/>
                <a:latin typeface="+mj-lt"/>
              </a:rPr>
              <a:t>Markers validation and deployment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6AB0C-0144-795D-37BE-C4A69C14D26D}"/>
              </a:ext>
            </a:extLst>
          </p:cNvPr>
          <p:cNvSpPr txBox="1"/>
          <p:nvPr/>
        </p:nvSpPr>
        <p:spPr>
          <a:xfrm>
            <a:off x="259778" y="1521284"/>
            <a:ext cx="3763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184 samples were selected with known and unknown plant sex information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CC0026-C44A-4F34-8E1B-A741E2062898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3986398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2BE589-C242-F676-C812-407830684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58" y="3130171"/>
            <a:ext cx="5829300" cy="35414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E2FE04-9EF3-2C21-7AF5-7ED79D7517D7}"/>
              </a:ext>
            </a:extLst>
          </p:cNvPr>
          <p:cNvSpPr txBox="1"/>
          <p:nvPr/>
        </p:nvSpPr>
        <p:spPr>
          <a:xfrm>
            <a:off x="5811978" y="3752340"/>
            <a:ext cx="3068424" cy="2118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A total 2648451 cross combination was obtained using the GPCP model. The value ranged from -2.55 to 4.21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C127B9-FE02-7E59-F3DD-CFB05AB2773D}"/>
                  </a:ext>
                </a:extLst>
              </p:cNvPr>
              <p:cNvSpPr txBox="1"/>
              <p:nvPr/>
            </p:nvSpPr>
            <p:spPr>
              <a:xfrm>
                <a:off x="772160" y="698736"/>
                <a:ext cx="8291122" cy="2821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defRPr/>
                </a:pP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Genetic merit was estimated using the following formular: </a:t>
                </a:r>
                <a:endParaRPr lang="en-US" i="1" dirty="0">
                  <a:solidFill>
                    <a:srgbClr val="0070C0"/>
                  </a:solidFill>
                  <a:latin typeface="Cambria Math" panose="020405030504060302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endParaRPr>
              </a:p>
              <a:p>
                <a:pPr marL="1023938" indent="-215900" algn="just">
                  <a:defRPr/>
                </a:pP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𝑿𝒃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𝒁𝒖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𝒆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variable</m:t>
                    </m:r>
                    <m:r>
                      <a:rPr lang="en-US">
                        <a:latin typeface="Cambria Math" panose="020405030504060302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= rep/fixed effect,      u=genotype/random effect)</a:t>
                </a:r>
              </a:p>
              <a:p>
                <a:pPr marL="342900" indent="-342900" algn="just">
                  <a:buFont typeface="Wingdings" pitchFamily="2" charset="2"/>
                  <a:buChar char="Ø"/>
                  <a:defRPr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itchFamily="2" charset="2"/>
                  <a:buChar char="Ø"/>
                  <a:defRPr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defRPr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factor analysis and ideotype-design (FAI-BLUP)</a:t>
                </a:r>
                <a:r>
                  <a:rPr lang="en-US" dirty="0"/>
                  <a:t> was generated and was used to generate </a:t>
                </a:r>
                <a:r>
                  <a:rPr lang="en-US" dirty="0" err="1"/>
                  <a:t>radarchart</a:t>
                </a:r>
                <a:endParaRPr lang="en-US" dirty="0"/>
              </a:p>
              <a:p>
                <a:pPr marL="342900" indent="-342900" algn="just">
                  <a:buFont typeface="Wingdings" pitchFamily="2" charset="2"/>
                  <a:buChar char="Ø"/>
                  <a:defRPr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defRPr/>
                </a:pPr>
                <a:r>
                  <a:rPr 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Estimation of Genomic Prediction and Cross Performance (GPCP)</a:t>
                </a:r>
              </a:p>
              <a:p>
                <a:pPr indent="982663" algn="just">
                  <a:defRPr/>
                </a:pPr>
                <a:r>
                  <a:rPr lang="en-US" b="1" dirty="0">
                    <a:latin typeface="Times New Roman" panose="02020603050405020304" pitchFamily="18" charset="0"/>
                  </a:rPr>
                  <a:t>GPCP was estimated using the following </a:t>
                </a:r>
                <a:r>
                  <a:rPr lang="en-US" b="1" dirty="0" err="1">
                    <a:latin typeface="Times New Roman" panose="02020603050405020304" pitchFamily="18" charset="0"/>
                  </a:rPr>
                  <a:t>fomular</a:t>
                </a:r>
                <a:r>
                  <a:rPr lang="en-US" b="1" dirty="0">
                    <a:latin typeface="Times New Roman" panose="02020603050405020304" pitchFamily="18" charset="0"/>
                  </a:rPr>
                  <a:t>: </a:t>
                </a:r>
              </a:p>
              <a:p>
                <a:pPr indent="982663" algn="just">
                  <a:defRPr/>
                </a:pP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Gungsuh" panose="02030600000101010101" pitchFamily="18" charset="-127"/>
                        <a:cs typeface="Gungsuh" panose="02030600000101010101" pitchFamily="18" charset="-127"/>
                      </a:rPr>
                      <m:t> −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+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[2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𝑝𝑞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 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)]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indent="982663" algn="just">
                  <a:defRPr/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en-US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F1= predicted genotypic mean value</a:t>
                </a:r>
              </a:p>
              <a:p>
                <a:pPr indent="982663" algn="just">
                  <a:defRPr/>
                </a:pPr>
                <a:r>
                  <a:rPr lang="en-US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 &amp;Q = allele dosage </a:t>
                </a:r>
              </a:p>
              <a:p>
                <a:pPr algn="just">
                  <a:defRPr/>
                </a:pPr>
                <a:r>
                  <a:rPr lang="en-US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sex was used to exclude crossing combination between same sex</a:t>
                </a:r>
              </a:p>
              <a:p>
                <a:pPr marL="342900" indent="-342900" algn="just">
                  <a:buFont typeface="Wingdings" pitchFamily="2" charset="2"/>
                  <a:buChar char="Ø"/>
                  <a:defRPr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C127B9-FE02-7E59-F3DD-CFB05AB27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" y="698736"/>
                <a:ext cx="8291122" cy="2821285"/>
              </a:xfrm>
              <a:prstGeom prst="rect">
                <a:avLst/>
              </a:prstGeom>
              <a:blipFill>
                <a:blip r:embed="rId3"/>
                <a:stretch>
                  <a:fillRect l="-153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00B69A-6339-2AEC-62D4-F9B65B8E4D70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1773173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3FD5B4-4C07-9548-96E4-CB3BBFA207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8" y="1141850"/>
            <a:ext cx="3676650" cy="25336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987673-3F6F-B44E-8928-255ED9196C27}"/>
              </a:ext>
            </a:extLst>
          </p:cNvPr>
          <p:cNvCxnSpPr>
            <a:cxnSpLocks/>
          </p:cNvCxnSpPr>
          <p:nvPr/>
        </p:nvCxnSpPr>
        <p:spPr>
          <a:xfrm>
            <a:off x="2906866" y="2408677"/>
            <a:ext cx="0" cy="748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42C3722-5768-CA4F-9776-3364D9DF17CB}"/>
              </a:ext>
            </a:extLst>
          </p:cNvPr>
          <p:cNvSpPr/>
          <p:nvPr/>
        </p:nvSpPr>
        <p:spPr>
          <a:xfrm>
            <a:off x="3435010" y="1687800"/>
            <a:ext cx="22561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Class 1:</a:t>
            </a:r>
          </a:p>
          <a:p>
            <a:pPr defTabSz="685800"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Cross combinations with merit &gt; 3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Above1500 cross combination 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Unique parents from the crossing combination: 325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Pheno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selected clones: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Identified </a:t>
            </a:r>
            <a:r>
              <a:rPr lang="en-US" sz="135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72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62A0A5-A72E-1F43-B7ED-C2CA13AD8C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08" y="3575289"/>
            <a:ext cx="3454290" cy="238041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420798-28D2-9F4D-AE1A-85DD870AB9FE}"/>
              </a:ext>
            </a:extLst>
          </p:cNvPr>
          <p:cNvCxnSpPr>
            <a:cxnSpLocks/>
          </p:cNvCxnSpPr>
          <p:nvPr/>
        </p:nvCxnSpPr>
        <p:spPr>
          <a:xfrm>
            <a:off x="2378720" y="4765498"/>
            <a:ext cx="0" cy="6858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FB875E-EB9C-E440-A1A4-636DC8984F8A}"/>
              </a:ext>
            </a:extLst>
          </p:cNvPr>
          <p:cNvCxnSpPr>
            <a:cxnSpLocks/>
          </p:cNvCxnSpPr>
          <p:nvPr/>
        </p:nvCxnSpPr>
        <p:spPr>
          <a:xfrm>
            <a:off x="2563965" y="4765498"/>
            <a:ext cx="0" cy="6858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31BC1C-8B25-004A-9C5A-0718B7E8D7DF}"/>
              </a:ext>
            </a:extLst>
          </p:cNvPr>
          <p:cNvSpPr txBox="1"/>
          <p:nvPr/>
        </p:nvSpPr>
        <p:spPr>
          <a:xfrm>
            <a:off x="3207131" y="3984907"/>
            <a:ext cx="3279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endParaRPr lang="en-US" sz="12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 2: </a:t>
            </a:r>
          </a:p>
          <a:p>
            <a:pPr defTabSz="685800">
              <a:buClrTx/>
              <a:defRPr/>
            </a:pP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Cross combinations with merit between 2 and 3 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Above 55000 cross combination 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Unique parents from the crossing combination: 1639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2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Pheno</a:t>
            </a: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selected clones: </a:t>
            </a:r>
          </a:p>
          <a:p>
            <a:pPr marL="257175" indent="-257175" defTabSz="685800">
              <a:buClrTx/>
              <a:buFont typeface="Wingdings" pitchFamily="2" charset="2"/>
              <a:buChar char="§"/>
              <a:defRPr/>
            </a:pP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Identified </a:t>
            </a:r>
            <a:r>
              <a:rPr lang="en-US" sz="1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</a:t>
            </a:r>
          </a:p>
          <a:p>
            <a:pPr defTabSz="685800">
              <a:buClrTx/>
              <a:defRPr/>
            </a:pPr>
            <a:r>
              <a:rPr lang="en-US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 selection </a:t>
            </a:r>
            <a:r>
              <a:rPr lang="en-US" sz="1200" b="1" kern="1200" dirty="0">
                <a:solidFill>
                  <a:srgbClr val="2139F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158</a:t>
            </a:r>
          </a:p>
          <a:p>
            <a:pPr defTabSz="685800">
              <a:buClrTx/>
              <a:defRPr/>
            </a:pPr>
            <a:r>
              <a:rPr lang="en-US" sz="1200" b="1" kern="1200" dirty="0">
                <a:solidFill>
                  <a:srgbClr val="2139F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@6.86% selection intensity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1571F-3822-6D33-E709-CB4A614F35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914" y="1141850"/>
            <a:ext cx="3488838" cy="1695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CC3B0-A9FD-A41E-5692-63197D8D2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5742" y="2836948"/>
            <a:ext cx="1628258" cy="30826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4A9D21-85C5-FF53-D2A5-2485BE517F6A}"/>
              </a:ext>
            </a:extLst>
          </p:cNvPr>
          <p:cNvSpPr/>
          <p:nvPr/>
        </p:nvSpPr>
        <p:spPr>
          <a:xfrm>
            <a:off x="5966169" y="2873044"/>
            <a:ext cx="1422820" cy="1385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NG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24ECB-E240-A509-58FD-F30CBF908476}"/>
              </a:ext>
            </a:extLst>
          </p:cNvPr>
          <p:cNvSpPr txBox="1"/>
          <p:nvPr/>
        </p:nvSpPr>
        <p:spPr>
          <a:xfrm>
            <a:off x="6300937" y="3239428"/>
            <a:ext cx="810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GB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</a:t>
            </a:r>
            <a:r>
              <a:rPr lang="en-NG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educed breeding cycle to 3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CD2D97-6CDF-07B6-1BCE-14E5F1ED9C77}"/>
              </a:ext>
            </a:extLst>
          </p:cNvPr>
          <p:cNvSpPr txBox="1"/>
          <p:nvPr/>
        </p:nvSpPr>
        <p:spPr>
          <a:xfrm>
            <a:off x="610652" y="1156559"/>
            <a:ext cx="65010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and advancement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4AD555-6CD3-DEC5-581D-3577FBB8DE89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248214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D0FF23E-F3D0-C549-B4B0-61325264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742" y="3217144"/>
            <a:ext cx="13856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A623F-9104-92F2-BFD2-349D61458BF2}"/>
              </a:ext>
            </a:extLst>
          </p:cNvPr>
          <p:cNvSpPr txBox="1"/>
          <p:nvPr/>
        </p:nvSpPr>
        <p:spPr>
          <a:xfrm>
            <a:off x="723378" y="1120003"/>
            <a:ext cx="78738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Trait performance between the selected progenies and the unselected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2A98F-44A2-49AB-FA26-F7535EC00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6" y="1464611"/>
            <a:ext cx="7747377" cy="4445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93929-F5E4-A91D-253D-3E943DB3C3F8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1557725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26C9-8CB3-8524-5640-11684BD9F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-160020"/>
            <a:ext cx="5269230" cy="74295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j-lt"/>
              </a:rPr>
              <a:t>Take home message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B26C4-153B-3E66-1CBF-CA058B5D40E3}"/>
              </a:ext>
            </a:extLst>
          </p:cNvPr>
          <p:cNvSpPr txBox="1"/>
          <p:nvPr/>
        </p:nvSpPr>
        <p:spPr>
          <a:xfrm>
            <a:off x="274320" y="887135"/>
            <a:ext cx="859536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sequencing platform have been been used in the breeding program for different breeding purposes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 calling road map defined and implemented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method fully implemented in the breeding program for parents selection and characterization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 region controlling key traits (agronomic and tuber quality) documented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QA/QC markers developed and deployed in the breeding program for routine activities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Markers assisted selection implemented in the breeding program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Genomic Prediction for Cross Performance established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409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043DF7AF-4EC0-4C44-B984-C76FFD7BFA56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Picture 8" descr="logo1.jpg">
              <a:extLst>
                <a:ext uri="{FF2B5EF4-FFF2-40B4-BE49-F238E27FC236}">
                  <a16:creationId xmlns:a16="http://schemas.microsoft.com/office/drawing/2014/main" id="{865B634A-0873-4E34-A9D6-4536D4817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53172"/>
            </a:xfrm>
            <a:prstGeom prst="rect">
              <a:avLst/>
            </a:prstGeom>
          </p:spPr>
        </p:pic>
        <p:pic>
          <p:nvPicPr>
            <p:cNvPr id="10" name="Picture 9" descr="logo2.jpg">
              <a:extLst>
                <a:ext uri="{FF2B5EF4-FFF2-40B4-BE49-F238E27FC236}">
                  <a16:creationId xmlns:a16="http://schemas.microsoft.com/office/drawing/2014/main" id="{33F1679A-1F69-462B-80D1-81E920B2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400800"/>
              <a:ext cx="9144000" cy="457200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C392792-25EE-4F6D-9D1A-1BA7502A5440}"/>
                </a:ext>
              </a:extLst>
            </p:cNvPr>
            <p:cNvSpPr txBox="1">
              <a:spLocks/>
            </p:cNvSpPr>
            <p:nvPr/>
          </p:nvSpPr>
          <p:spPr>
            <a:xfrm>
              <a:off x="533400" y="6553200"/>
              <a:ext cx="2590800" cy="30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A member of CGIAR consortium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651E0FB-6183-4F73-8A38-8E5E15BA734B}"/>
                </a:ext>
              </a:extLst>
            </p:cNvPr>
            <p:cNvSpPr txBox="1">
              <a:spLocks/>
            </p:cNvSpPr>
            <p:nvPr/>
          </p:nvSpPr>
          <p:spPr>
            <a:xfrm>
              <a:off x="7645400" y="6543040"/>
              <a:ext cx="1219200" cy="304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www.iita.org</a:t>
              </a:r>
            </a:p>
          </p:txBody>
        </p:sp>
      </p:grpSp>
      <p:pic>
        <p:nvPicPr>
          <p:cNvPr id="13" name="Picture 12" descr="A picture containing grass, outdoor, tea, green&#10;&#10;Description automatically generated">
            <a:extLst>
              <a:ext uri="{FF2B5EF4-FFF2-40B4-BE49-F238E27FC236}">
                <a16:creationId xmlns:a16="http://schemas.microsoft.com/office/drawing/2014/main" id="{12F4D292-ED86-1B4E-B71D-B25665D29E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98" y="3573944"/>
            <a:ext cx="4319451" cy="2750656"/>
          </a:xfrm>
          <a:prstGeom prst="rect">
            <a:avLst/>
          </a:prstGeom>
        </p:spPr>
      </p:pic>
      <p:pic>
        <p:nvPicPr>
          <p:cNvPr id="15" name="Picture 2" descr="G:\PICTURE_consider\20160824_135030.jpg">
            <a:extLst>
              <a:ext uri="{FF2B5EF4-FFF2-40B4-BE49-F238E27FC236}">
                <a16:creationId xmlns:a16="http://schemas.microsoft.com/office/drawing/2014/main" id="{6A0D457D-7C33-4741-AB27-B61B4C17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122" y="3573944"/>
            <a:ext cx="4149123" cy="27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mage result for LOGO OF AFRICAYAM">
            <a:extLst>
              <a:ext uri="{FF2B5EF4-FFF2-40B4-BE49-F238E27FC236}">
                <a16:creationId xmlns:a16="http://schemas.microsoft.com/office/drawing/2014/main" id="{44AECA4B-718D-05D4-509F-703610D9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96" y="691272"/>
            <a:ext cx="2537749" cy="26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844C90-708A-E81C-DB45-7DF3DB28F5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1" r="15696"/>
          <a:stretch/>
        </p:blipFill>
        <p:spPr>
          <a:xfrm>
            <a:off x="4163701" y="841586"/>
            <a:ext cx="2375338" cy="1572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ABF2E-3CF8-1505-F02B-D5167CDC5B21}"/>
              </a:ext>
            </a:extLst>
          </p:cNvPr>
          <p:cNvSpPr txBox="1"/>
          <p:nvPr/>
        </p:nvSpPr>
        <p:spPr>
          <a:xfrm>
            <a:off x="4572000" y="2800755"/>
            <a:ext cx="24006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00B050"/>
                </a:solidFill>
                <a:latin typeface="Palatino" pitchFamily="2" charset="77"/>
                <a:ea typeface="Palatino" pitchFamily="2" charset="77"/>
              </a:rPr>
              <a:t>Thank you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51ADBF-64AD-97EB-3225-B895C3BC6797}"/>
              </a:ext>
            </a:extLst>
          </p:cNvPr>
          <p:cNvSpPr txBox="1"/>
          <p:nvPr/>
        </p:nvSpPr>
        <p:spPr>
          <a:xfrm>
            <a:off x="373391" y="1064092"/>
            <a:ext cx="3790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Yam Breeding Unit</a:t>
            </a:r>
          </a:p>
          <a:p>
            <a:r>
              <a:rPr lang="en-US" sz="2000" dirty="0"/>
              <a:t>Bioscience IITA Ibadan</a:t>
            </a:r>
          </a:p>
          <a:p>
            <a:r>
              <a:rPr lang="en-US" sz="2000" dirty="0"/>
              <a:t>Polyploidy group</a:t>
            </a:r>
          </a:p>
          <a:p>
            <a:r>
              <a:rPr lang="en-US" sz="2000" dirty="0"/>
              <a:t>Excellence in Breeding</a:t>
            </a:r>
          </a:p>
          <a:p>
            <a:r>
              <a:rPr lang="en-US" sz="2000" dirty="0"/>
              <a:t>INTERTEK</a:t>
            </a:r>
          </a:p>
          <a:p>
            <a:r>
              <a:rPr lang="en-US" sz="2000" dirty="0"/>
              <a:t>University of Illinois</a:t>
            </a:r>
          </a:p>
          <a:p>
            <a:r>
              <a:rPr lang="en-US" sz="2000" dirty="0" err="1"/>
              <a:t>AfricaYam</a:t>
            </a:r>
            <a:r>
              <a:rPr lang="en-US" sz="2000" dirty="0"/>
              <a:t> Partners’     </a:t>
            </a:r>
          </a:p>
        </p:txBody>
      </p:sp>
    </p:spTree>
    <p:extLst>
      <p:ext uri="{BB962C8B-B14F-4D97-AF65-F5344CB8AC3E}">
        <p14:creationId xmlns:p14="http://schemas.microsoft.com/office/powerpoint/2010/main" val="234062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491801-468C-6028-C9DD-98CFCE475F9F}"/>
              </a:ext>
            </a:extLst>
          </p:cNvPr>
          <p:cNvSpPr txBox="1"/>
          <p:nvPr/>
        </p:nvSpPr>
        <p:spPr>
          <a:xfrm>
            <a:off x="168332" y="1164134"/>
            <a:ext cx="425507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Detection of Marker-trait association</a:t>
            </a:r>
          </a:p>
          <a:p>
            <a:pPr marL="849313" lvl="5" indent="-339725" algn="just">
              <a:buFont typeface="Wingdings" pitchFamily="2" charset="2"/>
              <a:buChar char="Ø"/>
            </a:pPr>
            <a:r>
              <a:rPr lang="en-US" sz="2800" dirty="0">
                <a:latin typeface="+mj-lt"/>
              </a:rPr>
              <a:t>Genome-wide association</a:t>
            </a:r>
          </a:p>
          <a:p>
            <a:pPr marL="895350" lvl="1" indent="-341313" algn="just">
              <a:buFont typeface="Wingdings" pitchFamily="2" charset="2"/>
              <a:buChar char="Ø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QTL mapping </a:t>
            </a:r>
          </a:p>
          <a:p>
            <a:pPr marL="622300" lvl="1" indent="-339725" algn="just">
              <a:buFont typeface="Wingdings" pitchFamily="2" charset="2"/>
              <a:buChar char="Ø"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Markers validation and deployment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en-US" sz="28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Cross prediction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en-US" sz="2800" dirty="0">
              <a:latin typeface="+mj-lt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+mj-lt"/>
              </a:rPr>
              <a:t>Take home message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D8323-A3FB-001A-F6D9-78D1292E4673}"/>
              </a:ext>
            </a:extLst>
          </p:cNvPr>
          <p:cNvSpPr txBox="1"/>
          <p:nvPr/>
        </p:nvSpPr>
        <p:spPr>
          <a:xfrm>
            <a:off x="496684" y="665740"/>
            <a:ext cx="514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97D84-C3D3-953A-573C-009B955FAD5A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  <p:pic>
        <p:nvPicPr>
          <p:cNvPr id="2" name="Picture 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60160C5-5E69-652A-D647-5BFC008F21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88960"/>
            <a:ext cx="4572000" cy="2382386"/>
          </a:xfrm>
          <a:prstGeom prst="rect">
            <a:avLst/>
          </a:prstGeom>
        </p:spPr>
      </p:pic>
      <p:pic>
        <p:nvPicPr>
          <p:cNvPr id="4" name="Google Shape;599;p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83E886-8A68-13F1-1E0C-06F488CC4F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4094566"/>
            <a:ext cx="4572000" cy="1830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43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34" y="607875"/>
            <a:ext cx="8593709" cy="5967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genotyping platforms used</a:t>
            </a:r>
          </a:p>
          <a:p>
            <a:pPr lvl="1"/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WGRS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== 333 samples (used for GWAS, genetic group development and for QC/QA development)</a:t>
            </a:r>
          </a:p>
          <a:p>
            <a:pPr lvl="1"/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(227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D.alata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linkage mapping</a:t>
            </a:r>
          </a:p>
          <a:p>
            <a:pPr marL="571500" lvl="1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197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D.rotundata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linkage analysis</a:t>
            </a:r>
            <a:r>
              <a:rPr lang="en-GB" sz="18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GB" sz="13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DArT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Ldseq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506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rotundata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== GWAS and for pop validation, forward marker development</a:t>
            </a: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GWAS for key agronomic and for tuber quality traits</a:t>
            </a: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D.rotundata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farmer varieties (trait profiling)</a:t>
            </a: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2903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rotundata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GPCP</a:t>
            </a: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940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D.rotundata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(SCG Abuja)</a:t>
            </a:r>
          </a:p>
          <a:p>
            <a:pPr lvl="2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1624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rotundata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(Seedling nursery Abuja)</a:t>
            </a:r>
          </a:p>
          <a:p>
            <a:pPr lvl="2"/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28688" lvl="2">
              <a:buFont typeface="Arial" panose="020B0604020202020204" pitchFamily="34" charset="0"/>
              <a:buChar char="•"/>
            </a:pP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Intertek</a:t>
            </a:r>
          </a:p>
          <a:p>
            <a:pPr marL="1385888" lvl="3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374 multiple yam species (QC/QA markers development/validation)</a:t>
            </a:r>
          </a:p>
          <a:p>
            <a:pPr marL="1385888" lvl="3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940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rotundata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markers validation</a:t>
            </a:r>
          </a:p>
          <a:p>
            <a:pPr marL="1385888" lvl="3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374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rotundata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deployement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QC/QA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127D2-117B-D837-A8CC-D4AA404BF360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47342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8AF54E-7E62-EFFB-0AB2-FC2D64612CC6}"/>
              </a:ext>
            </a:extLst>
          </p:cNvPr>
          <p:cNvSpPr txBox="1"/>
          <p:nvPr/>
        </p:nvSpPr>
        <p:spPr>
          <a:xfrm>
            <a:off x="446315" y="461665"/>
            <a:ext cx="869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Yam SNP alignment and Quality control pipeline establishment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7CA03B-1563-A8D7-512F-1589E0795B65}"/>
              </a:ext>
            </a:extLst>
          </p:cNvPr>
          <p:cNvGrpSpPr/>
          <p:nvPr/>
        </p:nvGrpSpPr>
        <p:grpSpPr>
          <a:xfrm>
            <a:off x="658469" y="1328056"/>
            <a:ext cx="8131862" cy="5147356"/>
            <a:chOff x="658469" y="1328056"/>
            <a:chExt cx="8131862" cy="5147356"/>
          </a:xfrm>
        </p:grpSpPr>
        <p:pic>
          <p:nvPicPr>
            <p:cNvPr id="1026" name="Picture 2" descr="Figure 1">
              <a:extLst>
                <a:ext uri="{FF2B5EF4-FFF2-40B4-BE49-F238E27FC236}">
                  <a16:creationId xmlns:a16="http://schemas.microsoft.com/office/drawing/2014/main" id="{DFAB0866-B40E-D7E2-2FA8-9E751515E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69" y="1328056"/>
              <a:ext cx="8131862" cy="5147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FC5930-F3F8-2D30-EC2C-33FDA3C48851}"/>
                </a:ext>
              </a:extLst>
            </p:cNvPr>
            <p:cNvSpPr txBox="1"/>
            <p:nvPr/>
          </p:nvSpPr>
          <p:spPr>
            <a:xfrm>
              <a:off x="2863321" y="4850957"/>
              <a:ext cx="1382107" cy="7386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QTL/Traits association analysis </a:t>
              </a:r>
            </a:p>
          </p:txBody>
        </p:sp>
        <p:pic>
          <p:nvPicPr>
            <p:cNvPr id="8" name="Content Placeholder 6" descr="Chart, scatter chart&#10;&#10;Description automatically generated">
              <a:extLst>
                <a:ext uri="{FF2B5EF4-FFF2-40B4-BE49-F238E27FC236}">
                  <a16:creationId xmlns:a16="http://schemas.microsoft.com/office/drawing/2014/main" id="{0CFDDFAE-D361-31BB-EE90-58E577959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6" b="66249"/>
            <a:stretch/>
          </p:blipFill>
          <p:spPr>
            <a:xfrm>
              <a:off x="2863321" y="5625015"/>
              <a:ext cx="1382107" cy="73866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E1D59F-8B24-7935-466C-83095777EBF9}"/>
              </a:ext>
            </a:extLst>
          </p:cNvPr>
          <p:cNvSpPr txBox="1"/>
          <p:nvPr/>
        </p:nvSpPr>
        <p:spPr>
          <a:xfrm>
            <a:off x="2929917" y="6269669"/>
            <a:ext cx="138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Several traits considered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D9A7E-824B-8093-424B-62AD809758CF}"/>
              </a:ext>
            </a:extLst>
          </p:cNvPr>
          <p:cNvSpPr txBox="1"/>
          <p:nvPr/>
        </p:nvSpPr>
        <p:spPr>
          <a:xfrm>
            <a:off x="4150659" y="6372541"/>
            <a:ext cx="17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Several population analyzed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47959-C66A-BA42-0909-3BF1298EB825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137783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71CCCA-8BF0-124F-91E4-E93FC364EBDF}"/>
              </a:ext>
            </a:extLst>
          </p:cNvPr>
          <p:cNvSpPr txBox="1"/>
          <p:nvPr/>
        </p:nvSpPr>
        <p:spPr>
          <a:xfrm>
            <a:off x="6375598" y="3091858"/>
            <a:ext cx="2768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Multiples SNN markers identified to be associated YMV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47BCB-A723-C189-FC3F-48C798310C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1" y="2664310"/>
            <a:ext cx="5962650" cy="2162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2505AF-52E6-44D5-C844-CA14F7F109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1" y="886785"/>
            <a:ext cx="5755777" cy="20412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FAE823-7D14-A433-0151-8FDB0CE4F9AA}"/>
              </a:ext>
            </a:extLst>
          </p:cNvPr>
          <p:cNvSpPr txBox="1"/>
          <p:nvPr/>
        </p:nvSpPr>
        <p:spPr>
          <a:xfrm>
            <a:off x="5977889" y="1369151"/>
            <a:ext cx="3166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Multiples SNPs markers identified for tuber yield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976CA-80CD-B8E4-F236-FA2F236BA9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28" y="4719735"/>
            <a:ext cx="8291744" cy="2138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0C62FB-9BB1-B5C2-A9D3-1C626A7A3589}"/>
              </a:ext>
            </a:extLst>
          </p:cNvPr>
          <p:cNvSpPr txBox="1"/>
          <p:nvPr/>
        </p:nvSpPr>
        <p:spPr>
          <a:xfrm>
            <a:off x="755075" y="480292"/>
            <a:ext cx="5962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Genome-wide association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724A9-F3F7-8377-0F21-A9BCDF015E06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394109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61A03-6B0D-5D42-8E93-DD3BA2CEC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02"/>
          <a:stretch/>
        </p:blipFill>
        <p:spPr>
          <a:xfrm>
            <a:off x="79899" y="1855433"/>
            <a:ext cx="9144000" cy="4146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15F4D2-5983-5E49-4E99-390E69F9A3F9}"/>
              </a:ext>
            </a:extLst>
          </p:cNvPr>
          <p:cNvSpPr txBox="1"/>
          <p:nvPr/>
        </p:nvSpPr>
        <p:spPr>
          <a:xfrm>
            <a:off x="843379" y="1562470"/>
            <a:ext cx="217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Flowering Intensity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AD8C5-3D29-B68E-D3B6-8BF4FBFA7269}"/>
              </a:ext>
            </a:extLst>
          </p:cNvPr>
          <p:cNvSpPr txBox="1"/>
          <p:nvPr/>
        </p:nvSpPr>
        <p:spPr>
          <a:xfrm>
            <a:off x="3950565" y="1547656"/>
            <a:ext cx="217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 sex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1539D-CDF4-FC19-F28E-64E5A2552B5B}"/>
              </a:ext>
            </a:extLst>
          </p:cNvPr>
          <p:cNvSpPr txBox="1"/>
          <p:nvPr/>
        </p:nvSpPr>
        <p:spPr>
          <a:xfrm>
            <a:off x="6812040" y="1565438"/>
            <a:ext cx="217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 vigor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38273-27BC-38C4-A7AC-99FF054B0F1B}"/>
              </a:ext>
            </a:extLst>
          </p:cNvPr>
          <p:cNvSpPr txBox="1"/>
          <p:nvPr/>
        </p:nvSpPr>
        <p:spPr>
          <a:xfrm>
            <a:off x="755075" y="480292"/>
            <a:ext cx="5962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Genome-wide association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B6B8BF-6EF6-95B4-B7A2-B0E61D790EA6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207569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00902D-6CAC-2041-BFED-A250A5CB67C2}"/>
              </a:ext>
            </a:extLst>
          </p:cNvPr>
          <p:cNvGrpSpPr/>
          <p:nvPr/>
        </p:nvGrpSpPr>
        <p:grpSpPr>
          <a:xfrm>
            <a:off x="343948" y="649054"/>
            <a:ext cx="8456103" cy="3847445"/>
            <a:chOff x="198268" y="659068"/>
            <a:chExt cx="11795464" cy="6113368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20D97E71-29A8-544E-93CF-AFAE2819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2345" y="3925109"/>
              <a:ext cx="2871387" cy="28473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3B5EA0-48CB-5148-8962-456220A3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268" y="4080035"/>
              <a:ext cx="8851900" cy="26924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6A6243-2B47-9142-8550-393110501E64}"/>
                </a:ext>
              </a:extLst>
            </p:cNvPr>
            <p:cNvGrpSpPr/>
            <p:nvPr/>
          </p:nvGrpSpPr>
          <p:grpSpPr>
            <a:xfrm>
              <a:off x="257228" y="659068"/>
              <a:ext cx="11655790" cy="3249111"/>
              <a:chOff x="257228" y="659068"/>
              <a:chExt cx="11655790" cy="3249111"/>
            </a:xfrm>
          </p:grpSpPr>
          <p:pic>
            <p:nvPicPr>
              <p:cNvPr id="12" name="Picture 11" descr="Chart&#10;&#10;Description automatically generated">
                <a:extLst>
                  <a:ext uri="{FF2B5EF4-FFF2-40B4-BE49-F238E27FC236}">
                    <a16:creationId xmlns:a16="http://schemas.microsoft.com/office/drawing/2014/main" id="{F9534751-744B-8040-9D83-63D69077B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44028" y="659068"/>
                <a:ext cx="2968990" cy="324911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4823C0-5BEC-0446-A42B-4E91FB7A7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7228" y="847752"/>
                <a:ext cx="8686800" cy="2717800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CD0323-DB7B-5546-AF70-664A5B7056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89" y="4496499"/>
            <a:ext cx="7633982" cy="20620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DDD8C-E067-4414-BFBF-E8AE34D5FD69}"/>
              </a:ext>
            </a:extLst>
          </p:cNvPr>
          <p:cNvSpPr txBox="1"/>
          <p:nvPr/>
        </p:nvSpPr>
        <p:spPr>
          <a:xfrm rot="16200000">
            <a:off x="-793385" y="1469137"/>
            <a:ext cx="208262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NG" dirty="0"/>
              <a:t>uber dry matter (DMC)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8192EA-DC6B-CD04-7DEE-95F8CC3284EF}"/>
              </a:ext>
            </a:extLst>
          </p:cNvPr>
          <p:cNvSpPr txBox="1"/>
          <p:nvPr/>
        </p:nvSpPr>
        <p:spPr>
          <a:xfrm rot="16200000">
            <a:off x="-1102764" y="4047225"/>
            <a:ext cx="27013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NG" dirty="0"/>
              <a:t>uber oxidative browning (OxB)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E3F5A-8078-51ED-9C9D-0151213C5F12}"/>
              </a:ext>
            </a:extLst>
          </p:cNvPr>
          <p:cNvSpPr txBox="1"/>
          <p:nvPr/>
        </p:nvSpPr>
        <p:spPr>
          <a:xfrm>
            <a:off x="755075" y="480292"/>
            <a:ext cx="5962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Genome-wide association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978443-7982-47B3-2266-D8EA9184620E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78381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725" y="2692870"/>
            <a:ext cx="4614317" cy="34795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EC35F-ACC8-DD9C-D8FF-0044299928B5}"/>
              </a:ext>
            </a:extLst>
          </p:cNvPr>
          <p:cNvSpPr txBox="1"/>
          <p:nvPr/>
        </p:nvSpPr>
        <p:spPr>
          <a:xfrm>
            <a:off x="326254" y="1610749"/>
            <a:ext cx="4048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QTL detection workflow chat </a:t>
            </a:r>
          </a:p>
        </p:txBody>
      </p:sp>
      <p:sp>
        <p:nvSpPr>
          <p:cNvPr id="11" name="Google Shape;565;p42">
            <a:extLst>
              <a:ext uri="{FF2B5EF4-FFF2-40B4-BE49-F238E27FC236}">
                <a16:creationId xmlns:a16="http://schemas.microsoft.com/office/drawing/2014/main" id="{7D0A237D-53EA-3EAA-53F5-6B70C654E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45282"/>
            <a:ext cx="8095552" cy="44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QTL Mapping</a:t>
            </a: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endParaRPr sz="2800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AD938-BA00-570C-4FF9-940AA9DE1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789" y="2072414"/>
            <a:ext cx="4201211" cy="123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3EAC5-5FA9-C950-6432-05AA190EE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043" y="3441474"/>
            <a:ext cx="4125748" cy="3346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0F3157-7BC7-030F-FFCA-CD0D5E43137A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355201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75F2635-AD49-A44A-87D1-9B67FB563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0" y="1534795"/>
            <a:ext cx="7822100" cy="5067932"/>
          </a:xfrm>
          <a:prstGeom prst="rect">
            <a:avLst/>
          </a:prstGeom>
        </p:spPr>
      </p:pic>
      <p:sp>
        <p:nvSpPr>
          <p:cNvPr id="6" name="Google Shape;565;p42">
            <a:extLst>
              <a:ext uri="{FF2B5EF4-FFF2-40B4-BE49-F238E27FC236}">
                <a16:creationId xmlns:a16="http://schemas.microsoft.com/office/drawing/2014/main" id="{BE88BC72-8004-5656-1C3B-47926C2BA6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45282"/>
            <a:ext cx="8095552" cy="44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QTL Mapping</a:t>
            </a: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</a:br>
            <a:endParaRPr sz="2800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7E831-DAEA-A041-5AC5-3E67E4A7AF10}"/>
              </a:ext>
            </a:extLst>
          </p:cNvPr>
          <p:cNvSpPr txBox="1"/>
          <p:nvPr/>
        </p:nvSpPr>
        <p:spPr>
          <a:xfrm>
            <a:off x="259778" y="-151003"/>
            <a:ext cx="787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Yam m</a:t>
            </a:r>
            <a:r>
              <a:rPr lang="en-US" sz="2800" b="1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odernization using genomic tools</a:t>
            </a:r>
          </a:p>
        </p:txBody>
      </p:sp>
    </p:spTree>
    <p:extLst>
      <p:ext uri="{BB962C8B-B14F-4D97-AF65-F5344CB8AC3E}">
        <p14:creationId xmlns:p14="http://schemas.microsoft.com/office/powerpoint/2010/main" val="64694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61200</TotalTime>
  <Words>1112</Words>
  <Application>Microsoft Macintosh PowerPoint</Application>
  <PresentationFormat>On-screen Show (4:3)</PresentationFormat>
  <Paragraphs>296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Palatino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QTL Mapping  </vt:lpstr>
      <vt:lpstr>  QTL Mapping  </vt:lpstr>
      <vt:lpstr>  QTL Mapping  </vt:lpstr>
      <vt:lpstr>  QTL Mapping  </vt:lpstr>
      <vt:lpstr> QTL Mapping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Agre, Paterne (IITA)</dc:creator>
  <cp:lastModifiedBy>Agre, Paterne (IITA)</cp:lastModifiedBy>
  <cp:revision>165</cp:revision>
  <dcterms:created xsi:type="dcterms:W3CDTF">2020-03-18T23:52:25Z</dcterms:created>
  <dcterms:modified xsi:type="dcterms:W3CDTF">2023-01-12T21:56:27Z</dcterms:modified>
</cp:coreProperties>
</file>