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80" r:id="rId3"/>
    <p:sldId id="335" r:id="rId4"/>
    <p:sldId id="338" r:id="rId5"/>
    <p:sldId id="346" r:id="rId6"/>
    <p:sldId id="292" r:id="rId7"/>
    <p:sldId id="271" r:id="rId8"/>
    <p:sldId id="286" r:id="rId9"/>
    <p:sldId id="290" r:id="rId10"/>
    <p:sldId id="291" r:id="rId11"/>
    <p:sldId id="349" r:id="rId12"/>
    <p:sldId id="350" r:id="rId13"/>
    <p:sldId id="356" r:id="rId14"/>
    <p:sldId id="357" r:id="rId15"/>
    <p:sldId id="351" r:id="rId16"/>
    <p:sldId id="352" r:id="rId17"/>
    <p:sldId id="353" r:id="rId18"/>
    <p:sldId id="339" r:id="rId19"/>
    <p:sldId id="341" r:id="rId20"/>
    <p:sldId id="358" r:id="rId21"/>
    <p:sldId id="342" r:id="rId22"/>
    <p:sldId id="355" r:id="rId23"/>
    <p:sldId id="3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2"/>
    <a:srgbClr val="DD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2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423F-7FAD-2D4C-8193-A7114AE47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C9FF4-9680-474F-861D-8A1D529A5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3110-3C7C-2341-A44B-3AF6AC67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0D19E-C3A2-1F44-A2B1-C6BAA7D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58E6D-E729-8C41-9161-972231BD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2BC40-E730-DCC7-0545-35C8880BB7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430" y="6033604"/>
            <a:ext cx="1650485" cy="55659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B61DBA-8182-5A7A-1422-509D7C146A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017" y="365125"/>
            <a:ext cx="188731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AF18-CDEC-DA45-90A3-5FDEF8F7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0E492-AE9C-B04C-A5B6-BEB16CDE5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0686-C03F-A44C-A336-40D9B2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49EA3-0579-CF45-9788-E6B922A0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FF0C2-EDC2-2643-93DB-7F20141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5C9B7-F1D8-D44E-8160-E937B73A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9DF01-D871-1544-ABFC-0B2630D2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63DE-06E7-0F45-8741-FB6E7986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531E-2B8A-6E42-9A2F-FD7DD289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3D5F-E277-CE49-B95C-65933709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240D-9BB7-9840-BCA3-3E01ECDF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4A93-88FD-374A-B2F7-CA96FDAF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F6FA-1AD5-7147-871D-C87A2827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6C74-2DA4-CB46-BDCE-DDA3F70C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EEE-8EBF-D449-B4D3-BE13BF1C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4375-7B2A-4945-B814-30B129C4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7A92-411E-C44D-9A8B-BE0A0D5B6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8575-A3BC-1B40-BF2A-FCDC70C1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1FAC-1533-6D46-8624-6CB3835D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B016-2D08-F045-BCAE-BB9C13BF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AE04-0F99-A041-A004-DE0777B2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8DFDF-9D61-3E44-AB75-31410DB6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D5961-D725-3246-84A7-418D6669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60169-E14A-4948-B54E-BE819551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A336C-A9FF-FA4B-9C4B-7F6534DC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E1F2-A1D5-384F-B786-46FE5D2A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63A0-D19E-F249-99BD-D1A91E81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0B577-D432-CE4F-A724-8EC326D87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C3E1C-CDE6-5F44-A3E4-902E705B1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87FD0-4AC9-FF42-8A0A-FB6B47639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07E5B-B1F6-4E4F-A709-F984C81BE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AE771-9384-5741-A6B6-E492251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FBE2E-B1EA-694B-B203-84BFA1AB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9A128-B359-D345-9653-9575A22C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B0E1-8D9C-9E49-929C-6BA8795E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700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AFE34-5847-114A-9B65-F6B1E3A2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77C13-7ACD-A843-9C0B-418E4EE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9DC5-1F18-5A42-A80E-111D81B7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87316-A052-7343-96DF-7947F657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A23C5-1043-1B4B-B29D-CC058E07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7216-547F-B440-8ED6-B5406990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097F-E1E2-8749-A199-D4C9B681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6BA2-5B88-2F44-8D2C-A923A0C5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19E70-4B67-DC47-B3DC-320881549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1CCA3-E1FC-9D4D-BD76-69C74AF2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1447B-C2B1-C142-81DC-B67AC783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15D19-9F74-EE4F-A6B2-A4F97DEC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96A8-0529-0243-B350-1F3B42E6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0043D-A508-EE40-93B8-4F5A087E4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2A3B-7DC9-9F4D-9828-40ACF0340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8F0E2-DDAF-D34C-9EE2-B742CC90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CD128-1755-C24B-B3DF-A5B2B446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59D51-50A9-3D46-B225-9ED2D29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B69CA-A33F-2E47-BE01-575BC993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3EB1-FEBD-6A40-A7C0-BA8C1215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4854-431A-2B4F-8C43-4129D103D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9C11-4851-9C4E-92BC-003BAE47D3A4}" type="datetimeFigureOut">
              <a:rPr lang="en-US" smtClean="0"/>
              <a:t>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FB39-5AAE-BA45-92FD-380DAEBF0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099DB-32FA-A24C-892C-94F140F3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D000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i.org/10.1093/bioinformatics/btz8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oi.org/10.1101/gr.8.3.18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34/genetics.118.30146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31AB-0388-FB47-9BD1-D8176DB64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 Marker Imputation in Polyploids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B7E9D-5293-E64A-8B35-362016D40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860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Jeffrey </a:t>
            </a:r>
            <a:r>
              <a:rPr lang="en-US" sz="2800" dirty="0" err="1"/>
              <a:t>Endelman</a:t>
            </a:r>
            <a:endParaRPr lang="en-US" sz="2800" dirty="0"/>
          </a:p>
          <a:p>
            <a:r>
              <a:rPr lang="en-US" sz="2800" dirty="0"/>
              <a:t>January 12,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2FD26-C9B2-DA4F-85B9-B994074E8C5B}"/>
              </a:ext>
            </a:extLst>
          </p:cNvPr>
          <p:cNvSpPr txBox="1">
            <a:spLocks/>
          </p:cNvSpPr>
          <p:nvPr/>
        </p:nvSpPr>
        <p:spPr>
          <a:xfrm>
            <a:off x="2560707" y="6170773"/>
            <a:ext cx="7070583" cy="475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Helvetica Neue"/>
              </a:rPr>
              <a:t>Funding from USDA NIFA Award #2020-51181-32156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4A71-6820-354B-BBA1-49EF0F19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Posterior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A3D0-5B5C-074C-9359-60548EACF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2"/>
            <a:ext cx="10515600" cy="4800378"/>
          </a:xfrm>
        </p:spPr>
        <p:txBody>
          <a:bodyPr>
            <a:normAutofit/>
          </a:bodyPr>
          <a:lstStyle/>
          <a:p>
            <a:r>
              <a:rPr lang="en-US" dirty="0"/>
              <a:t>Most software uses Bayesian framework to output GT based on the </a:t>
            </a:r>
            <a:r>
              <a:rPr lang="en-US" i="1" dirty="0"/>
              <a:t>mode </a:t>
            </a:r>
            <a:r>
              <a:rPr lang="en-US" dirty="0"/>
              <a:t>(i.e., peak) of the posterior distribution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Commonly used priors</a:t>
            </a:r>
          </a:p>
          <a:p>
            <a:pPr lvl="1"/>
            <a:r>
              <a:rPr lang="en-US" dirty="0"/>
              <a:t>Expected frequency of offspring in a mapping population</a:t>
            </a:r>
          </a:p>
          <a:p>
            <a:pPr lvl="1"/>
            <a:r>
              <a:rPr lang="en-US" dirty="0"/>
              <a:t>Hardy-Weinberg Equilibrium, based on pop allele frequency</a:t>
            </a:r>
          </a:p>
          <a:p>
            <a:pPr lvl="1"/>
            <a:r>
              <a:rPr lang="en-US" dirty="0"/>
              <a:t>“Proportional Norm”, see </a:t>
            </a:r>
            <a:r>
              <a:rPr lang="en-US" dirty="0">
                <a:hlinkClick r:id="rId2"/>
              </a:rPr>
              <a:t>Gerard and Ferrão (2019)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0FBC0-C777-4C4F-A72E-73184D1C802E}"/>
                  </a:ext>
                </a:extLst>
              </p:cNvPr>
              <p:cNvSpPr txBox="1"/>
              <p:nvPr/>
            </p:nvSpPr>
            <p:spPr>
              <a:xfrm>
                <a:off x="1621481" y="2565817"/>
                <a:ext cx="7375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Posterior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probability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Prior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probability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Likelihood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80FBC0-C777-4C4F-A72E-73184D1C8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81" y="2565817"/>
                <a:ext cx="7375994" cy="369332"/>
              </a:xfrm>
              <a:prstGeom prst="rect">
                <a:avLst/>
              </a:prstGeom>
              <a:blipFill>
                <a:blip r:embed="rId3"/>
                <a:stretch>
                  <a:fillRect l="-515" t="-24138" b="-4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8A9537-AD6D-3748-943B-17FBEA309FD6}"/>
                  </a:ext>
                </a:extLst>
              </p:cNvPr>
              <p:cNvSpPr/>
              <p:nvPr/>
            </p:nvSpPr>
            <p:spPr>
              <a:xfrm>
                <a:off x="3764464" y="3059668"/>
                <a:ext cx="2331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= “proportional to”)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8A9537-AD6D-3748-943B-17FBEA309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64" y="3059668"/>
                <a:ext cx="2331536" cy="369332"/>
              </a:xfrm>
              <a:prstGeom prst="rect">
                <a:avLst/>
              </a:prstGeom>
              <a:blipFill>
                <a:blip r:embed="rId4"/>
                <a:stretch>
                  <a:fillRect l="-2162" t="-6452" r="-1081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3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08F9-42D1-8F47-2C3D-EC873C85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Mean of Allele Dosage (DS)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0B9E-0841-8A52-7EE1-5ABD2221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51" y="1690688"/>
            <a:ext cx="7122985" cy="4486275"/>
          </a:xfrm>
        </p:spPr>
        <p:txBody>
          <a:bodyPr/>
          <a:lstStyle/>
          <a:p>
            <a:r>
              <a:rPr lang="en-US" dirty="0"/>
              <a:t>Alternative to GQ for representing uncertainty</a:t>
            </a:r>
          </a:p>
          <a:p>
            <a:pPr lvl="1"/>
            <a:r>
              <a:rPr lang="en-US" dirty="0"/>
              <a:t>Real number, not integer</a:t>
            </a:r>
          </a:p>
          <a:p>
            <a:endParaRPr lang="en-US" dirty="0"/>
          </a:p>
          <a:p>
            <a:r>
              <a:rPr lang="en-US" dirty="0"/>
              <a:t>Fractional values of dosage compatible with quantitative genetic analyses (GS, GWAS)</a:t>
            </a:r>
          </a:p>
          <a:p>
            <a:r>
              <a:rPr lang="en-US" dirty="0"/>
              <a:t>As DP increases, DS becomes equivalent to</a:t>
            </a:r>
            <a:r>
              <a:rPr lang="en-US" dirty="0">
                <a:sym typeface="Wingdings" pitchFamily="2" charset="2"/>
              </a:rPr>
              <a:t> GT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014AF49-9BCE-F50A-A2AE-9ADBBE558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59191"/>
              </p:ext>
            </p:extLst>
          </p:nvPr>
        </p:nvGraphicFramePr>
        <p:xfrm>
          <a:off x="7961185" y="2205080"/>
          <a:ext cx="389191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162">
                  <a:extLst>
                    <a:ext uri="{9D8B030D-6E8A-4147-A177-3AD203B41FA5}">
                      <a16:colId xmlns:a16="http://schemas.microsoft.com/office/drawing/2014/main" val="1926503649"/>
                    </a:ext>
                  </a:extLst>
                </a:gridCol>
                <a:gridCol w="2350754">
                  <a:extLst>
                    <a:ext uri="{9D8B030D-6E8A-4147-A177-3AD203B41FA5}">
                      <a16:colId xmlns:a16="http://schemas.microsoft.com/office/drawing/2014/main" val="343155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4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0/1/1/1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2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0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9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1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30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2BB97-F5B6-C6E5-A2EF-062CA7DC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989" cy="4351338"/>
          </a:xfrm>
        </p:spPr>
        <p:txBody>
          <a:bodyPr>
            <a:normAutofit/>
          </a:bodyPr>
          <a:lstStyle/>
          <a:p>
            <a:r>
              <a:rPr lang="en-US" dirty="0"/>
              <a:t>Simulated HWE population and GBS markers</a:t>
            </a:r>
          </a:p>
          <a:p>
            <a:r>
              <a:rPr lang="en-US" dirty="0"/>
              <a:t>Error = root mean squared error (RMSE) between true and predicted genotype</a:t>
            </a:r>
          </a:p>
          <a:p>
            <a:endParaRPr lang="en-US" dirty="0"/>
          </a:p>
          <a:p>
            <a:r>
              <a:rPr lang="en-US" dirty="0"/>
              <a:t>Higher ploidy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larger RMSE and greater benefit from DS vs. GT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65ED9-9DB1-B282-EEAC-47493808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DS vs GT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88F5E90-ABD3-38C9-87AC-8861B6A60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7"/>
          <a:stretch/>
        </p:blipFill>
        <p:spPr>
          <a:xfrm>
            <a:off x="6145762" y="1408669"/>
            <a:ext cx="6046237" cy="4195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B02493-9B5D-F7A2-B70D-C4C355AFDD5C}"/>
              </a:ext>
            </a:extLst>
          </p:cNvPr>
          <p:cNvSpPr txBox="1"/>
          <p:nvPr/>
        </p:nvSpPr>
        <p:spPr>
          <a:xfrm rot="16200000">
            <a:off x="5491408" y="3228944"/>
            <a:ext cx="709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75288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0526B-0AF3-224E-8D7E-4D56372D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Options for 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0A426-18E2-58F8-DFAA-52160F38B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40512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Options if your VCF file does not have DS:</a:t>
            </a:r>
          </a:p>
          <a:p>
            <a:r>
              <a:rPr lang="en-US" dirty="0" err="1"/>
              <a:t>polyRAD</a:t>
            </a:r>
            <a:r>
              <a:rPr lang="en-US" dirty="0"/>
              <a:t> (Clark et al. 2019)</a:t>
            </a:r>
          </a:p>
          <a:p>
            <a:pPr lvl="1"/>
            <a:r>
              <a:rPr lang="en-US" dirty="0"/>
              <a:t>Advantage: fast</a:t>
            </a:r>
          </a:p>
          <a:p>
            <a:pPr lvl="1"/>
            <a:r>
              <a:rPr lang="en-US" dirty="0"/>
              <a:t>Disadvantage: does not model allelic bias</a:t>
            </a:r>
          </a:p>
          <a:p>
            <a:endParaRPr lang="en-US" dirty="0"/>
          </a:p>
          <a:p>
            <a:r>
              <a:rPr lang="en-US" dirty="0" err="1"/>
              <a:t>polyBreedR</a:t>
            </a:r>
            <a:r>
              <a:rPr lang="en-US" dirty="0"/>
              <a:t> (</a:t>
            </a:r>
            <a:r>
              <a:rPr lang="en-US" dirty="0" err="1"/>
              <a:t>Endelman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Uses </a:t>
            </a:r>
            <a:r>
              <a:rPr lang="en-US" i="1" dirty="0" err="1"/>
              <a:t>updog</a:t>
            </a:r>
            <a:r>
              <a:rPr lang="en-US" i="1" dirty="0"/>
              <a:t> </a:t>
            </a:r>
            <a:r>
              <a:rPr lang="en-US" dirty="0"/>
              <a:t>package, which has complete model but is slower</a:t>
            </a:r>
          </a:p>
          <a:p>
            <a:pPr lvl="1"/>
            <a:r>
              <a:rPr lang="en-US" dirty="0"/>
              <a:t>Bias, overdispersion, and other parameters stored as INFO in the output VCF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05E0F-763C-AE6D-BDFD-1C74AEACA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45" y="1690688"/>
            <a:ext cx="9267324" cy="42951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5DC14A4-2076-424E-7BFD-5F17B86C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https://</a:t>
            </a:r>
            <a:r>
              <a:rPr lang="en-US" sz="4400" dirty="0" err="1"/>
              <a:t>github.com</a:t>
            </a:r>
            <a:r>
              <a:rPr lang="en-US" sz="4400" dirty="0"/>
              <a:t>/</a:t>
            </a:r>
            <a:r>
              <a:rPr lang="en-US" sz="4400" dirty="0" err="1"/>
              <a:t>jendelman</a:t>
            </a:r>
            <a:r>
              <a:rPr lang="en-US" sz="4400" dirty="0"/>
              <a:t>/</a:t>
            </a:r>
            <a:r>
              <a:rPr lang="en-US" sz="4400" dirty="0" err="1"/>
              <a:t>polyBreedR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C040F-6669-545F-F654-1B580E2DE012}"/>
              </a:ext>
            </a:extLst>
          </p:cNvPr>
          <p:cNvSpPr txBox="1"/>
          <p:nvPr/>
        </p:nvSpPr>
        <p:spPr>
          <a:xfrm>
            <a:off x="3053169" y="5889356"/>
            <a:ext cx="3466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Vignette coming soon!</a:t>
            </a:r>
          </a:p>
        </p:txBody>
      </p:sp>
    </p:spTree>
    <p:extLst>
      <p:ext uri="{BB962C8B-B14F-4D97-AF65-F5344CB8AC3E}">
        <p14:creationId xmlns:p14="http://schemas.microsoft.com/office/powerpoint/2010/main" val="273792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57C8-42FD-4360-3ADB-807505B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MVN-EM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BB6C-A50A-D8D7-944C-119E867D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203484"/>
          </a:xfrm>
        </p:spPr>
        <p:txBody>
          <a:bodyPr>
            <a:normAutofit/>
          </a:bodyPr>
          <a:lstStyle/>
          <a:p>
            <a:r>
              <a:rPr lang="en-US" dirty="0"/>
              <a:t>Treats DS vector for the population as multivariate normal (MVN)</a:t>
            </a:r>
          </a:p>
          <a:p>
            <a:pPr lvl="1"/>
            <a:r>
              <a:rPr lang="en-US" dirty="0"/>
              <a:t>M step: Missing values imputed by BLUP, conditional on the </a:t>
            </a:r>
            <a:r>
              <a:rPr lang="en-US" dirty="0" err="1"/>
              <a:t>cov</a:t>
            </a:r>
            <a:r>
              <a:rPr lang="en-US" dirty="0"/>
              <a:t> matrix between individuals </a:t>
            </a:r>
          </a:p>
          <a:p>
            <a:pPr lvl="1"/>
            <a:r>
              <a:rPr lang="en-US" dirty="0"/>
              <a:t>E step: </a:t>
            </a:r>
            <a:r>
              <a:rPr lang="en-US" dirty="0" err="1"/>
              <a:t>cov</a:t>
            </a:r>
            <a:r>
              <a:rPr lang="en-US" dirty="0"/>
              <a:t> matrix updated</a:t>
            </a:r>
          </a:p>
          <a:p>
            <a:r>
              <a:rPr lang="en-US" dirty="0"/>
              <a:t>Has been available in </a:t>
            </a:r>
            <a:r>
              <a:rPr lang="en-US" dirty="0" err="1"/>
              <a:t>rrBLUP</a:t>
            </a:r>
            <a:r>
              <a:rPr lang="en-US" dirty="0"/>
              <a:t> package for diploids since 2012, through function </a:t>
            </a:r>
            <a:r>
              <a:rPr lang="en-US" i="1" dirty="0" err="1"/>
              <a:t>A.mat</a:t>
            </a:r>
            <a:endParaRPr lang="en-US" i="1" dirty="0"/>
          </a:p>
          <a:p>
            <a:pPr lvl="1"/>
            <a:r>
              <a:rPr lang="en-US" dirty="0"/>
              <a:t>Can be used for polyploids by rescaling DS</a:t>
            </a:r>
          </a:p>
          <a:p>
            <a:endParaRPr lang="en-US" dirty="0"/>
          </a:p>
          <a:p>
            <a:r>
              <a:rPr lang="en-US" dirty="0"/>
              <a:t>New interface in package </a:t>
            </a:r>
            <a:r>
              <a:rPr lang="en-US" dirty="0" err="1"/>
              <a:t>polyBreedR</a:t>
            </a:r>
            <a:r>
              <a:rPr lang="en-US" dirty="0"/>
              <a:t>, function </a:t>
            </a:r>
            <a:r>
              <a:rPr lang="en-US" i="1" dirty="0"/>
              <a:t>impute</a:t>
            </a:r>
          </a:p>
        </p:txBody>
      </p:sp>
    </p:spTree>
    <p:extLst>
      <p:ext uri="{BB962C8B-B14F-4D97-AF65-F5344CB8AC3E}">
        <p14:creationId xmlns:p14="http://schemas.microsoft.com/office/powerpoint/2010/main" val="42381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B16EE-BE12-928B-1938-666FBC02A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" t="43636"/>
          <a:stretch/>
        </p:blipFill>
        <p:spPr>
          <a:xfrm>
            <a:off x="926755" y="1560041"/>
            <a:ext cx="7808053" cy="39387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606C41-34AD-0CF6-B540-EC2609DD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polyBreedR</a:t>
            </a:r>
            <a:r>
              <a:rPr lang="en-US" dirty="0"/>
              <a:t>::impute</a:t>
            </a:r>
          </a:p>
        </p:txBody>
      </p:sp>
    </p:spTree>
    <p:extLst>
      <p:ext uri="{BB962C8B-B14F-4D97-AF65-F5344CB8AC3E}">
        <p14:creationId xmlns:p14="http://schemas.microsoft.com/office/powerpoint/2010/main" val="20494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1E28-267A-3F94-7CDE-941FFFFF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 (RF)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23D3B-CE25-F29C-C879-69128CAB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690688"/>
            <a:ext cx="10756392" cy="4486275"/>
          </a:xfrm>
        </p:spPr>
        <p:txBody>
          <a:bodyPr/>
          <a:lstStyle/>
          <a:p>
            <a:r>
              <a:rPr lang="en-US" dirty="0"/>
              <a:t>Machine learning algorithm based on decision trees</a:t>
            </a:r>
          </a:p>
          <a:p>
            <a:r>
              <a:rPr lang="en-US" dirty="0"/>
              <a:t>Each marker analyzed as response variable, using neighboring markers as predictors</a:t>
            </a:r>
          </a:p>
          <a:p>
            <a:pPr lvl="1"/>
            <a:r>
              <a:rPr lang="en-US" dirty="0"/>
              <a:t>User specifies window size (default = 100 markers on either side)</a:t>
            </a:r>
          </a:p>
          <a:p>
            <a:r>
              <a:rPr lang="en-US" dirty="0"/>
              <a:t>Rules selected to minimize average variance of both groups</a:t>
            </a:r>
          </a:p>
          <a:p>
            <a:r>
              <a:rPr lang="en-US" dirty="0"/>
              <a:t>Final prediction is average over many trees</a:t>
            </a:r>
          </a:p>
          <a:p>
            <a:pPr marL="457200" lvl="1" indent="0">
              <a:buNone/>
            </a:pPr>
            <a:r>
              <a:rPr lang="en-US" dirty="0"/>
              <a:t>(default = 100)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4383F-244E-BEAE-2E66-3991D957B591}"/>
              </a:ext>
            </a:extLst>
          </p:cNvPr>
          <p:cNvSpPr txBox="1"/>
          <p:nvPr/>
        </p:nvSpPr>
        <p:spPr>
          <a:xfrm>
            <a:off x="8038965" y="4381335"/>
            <a:ext cx="11240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17</a:t>
            </a:r>
            <a:r>
              <a:rPr lang="en-US" dirty="0"/>
              <a:t> &lt; 1.81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04513-10EF-BC44-BE25-A982ACFF3254}"/>
              </a:ext>
            </a:extLst>
          </p:cNvPr>
          <p:cNvSpPr txBox="1"/>
          <p:nvPr/>
        </p:nvSpPr>
        <p:spPr>
          <a:xfrm>
            <a:off x="6534885" y="5270876"/>
            <a:ext cx="11240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15</a:t>
            </a:r>
            <a:r>
              <a:rPr lang="en-US" dirty="0"/>
              <a:t> &lt; 1.75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AD208-D339-FB9B-E9A0-919932B7B657}"/>
              </a:ext>
            </a:extLst>
          </p:cNvPr>
          <p:cNvSpPr txBox="1"/>
          <p:nvPr/>
        </p:nvSpPr>
        <p:spPr>
          <a:xfrm>
            <a:off x="9934391" y="5270876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7</a:t>
            </a:r>
            <a:r>
              <a:rPr lang="en-US" dirty="0"/>
              <a:t> &lt; 0.45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D7A6F-631B-7AA7-FBF6-5353580FEEFA}"/>
              </a:ext>
            </a:extLst>
          </p:cNvPr>
          <p:cNvSpPr txBox="1"/>
          <p:nvPr/>
        </p:nvSpPr>
        <p:spPr>
          <a:xfrm>
            <a:off x="5572274" y="6123543"/>
            <a:ext cx="10454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9</a:t>
            </a:r>
            <a:r>
              <a:rPr lang="en-US" dirty="0"/>
              <a:t> &lt; 2.35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FC63D-E8F8-9A6A-4C50-8BDC9A2623B4}"/>
              </a:ext>
            </a:extLst>
          </p:cNvPr>
          <p:cNvSpPr txBox="1"/>
          <p:nvPr/>
        </p:nvSpPr>
        <p:spPr>
          <a:xfrm>
            <a:off x="7526043" y="6123543"/>
            <a:ext cx="992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9</a:t>
            </a:r>
            <a:r>
              <a:rPr lang="en-US" dirty="0"/>
              <a:t> &lt; 1.10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7778F-731C-BB11-13BA-87E27F266D1C}"/>
              </a:ext>
            </a:extLst>
          </p:cNvPr>
          <p:cNvSpPr txBox="1"/>
          <p:nvPr/>
        </p:nvSpPr>
        <p:spPr>
          <a:xfrm>
            <a:off x="8906992" y="6108988"/>
            <a:ext cx="10711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39</a:t>
            </a:r>
            <a:r>
              <a:rPr lang="en-US" dirty="0"/>
              <a:t> &lt; 3.65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7463D-55E0-F738-DD11-8B4778DA0D24}"/>
              </a:ext>
            </a:extLst>
          </p:cNvPr>
          <p:cNvSpPr txBox="1"/>
          <p:nvPr/>
        </p:nvSpPr>
        <p:spPr>
          <a:xfrm>
            <a:off x="10860761" y="6108988"/>
            <a:ext cx="992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4</a:t>
            </a:r>
            <a:r>
              <a:rPr lang="en-US" dirty="0"/>
              <a:t> &lt; 2.35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A8D4F6-7EF1-7AD7-FFC9-87D3064D4B9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7096898" y="4750667"/>
            <a:ext cx="1504080" cy="52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A7FC3F-8297-F007-7694-D433FE6B0C9C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600978" y="4750667"/>
            <a:ext cx="1856153" cy="52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27260B-76FE-21E2-FC65-C7605C45ED2D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6095014" y="5640208"/>
            <a:ext cx="1001884" cy="48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FCBCE5-6284-5D45-7B85-69F6F13E7FF9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7096898" y="5640208"/>
            <a:ext cx="925435" cy="483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74D942-D867-256F-3276-704FC3A4C82B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flipH="1">
            <a:off x="9442556" y="5640208"/>
            <a:ext cx="1014575" cy="46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08CB7D-8A57-21DC-8459-A3D0BD66A179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0457131" y="5640208"/>
            <a:ext cx="899920" cy="46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8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B0B94523-1A6C-E0F1-ECA9-815E3C992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01"/>
          <a:stretch/>
        </p:blipFill>
        <p:spPr>
          <a:xfrm>
            <a:off x="821410" y="970006"/>
            <a:ext cx="7078676" cy="5690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FD89AA-495A-6317-3EBF-0756A1F10A5B}"/>
              </a:ext>
            </a:extLst>
          </p:cNvPr>
          <p:cNvSpPr txBox="1"/>
          <p:nvPr/>
        </p:nvSpPr>
        <p:spPr>
          <a:xfrm>
            <a:off x="2323070" y="197708"/>
            <a:ext cx="2541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Tetraploid, N = 600</a:t>
            </a:r>
          </a:p>
          <a:p>
            <a:r>
              <a:rPr lang="en-US" sz="2400" dirty="0"/>
              <a:t> 500 markers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0D1F9-DF42-E2B3-0BCE-33F3590C6160}"/>
              </a:ext>
            </a:extLst>
          </p:cNvPr>
          <p:cNvSpPr txBox="1"/>
          <p:nvPr/>
        </p:nvSpPr>
        <p:spPr>
          <a:xfrm>
            <a:off x="8085439" y="1521761"/>
            <a:ext cx="3665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RF is better</a:t>
            </a:r>
          </a:p>
          <a:p>
            <a:endParaRPr lang="en-US" sz="2800" dirty="0"/>
          </a:p>
          <a:p>
            <a:r>
              <a:rPr lang="en-US" sz="2800" dirty="0"/>
              <a:t>Error increases with MAF for both methods</a:t>
            </a:r>
          </a:p>
          <a:p>
            <a:endParaRPr lang="en-US" sz="2800" dirty="0">
              <a:sym typeface="Wingdings" pitchFamily="2" charset="2"/>
            </a:endParaRPr>
          </a:p>
          <a:p>
            <a:r>
              <a:rPr lang="en-US" sz="2800" dirty="0">
                <a:sym typeface="Wingdings" pitchFamily="2" charset="2"/>
              </a:rPr>
              <a:t>For next set of comparisons, average markers with MAF &gt; 0.3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0EEFF-3B34-41AF-BDA9-001DDC553C2D}"/>
              </a:ext>
            </a:extLst>
          </p:cNvPr>
          <p:cNvSpPr txBox="1"/>
          <p:nvPr/>
        </p:nvSpPr>
        <p:spPr>
          <a:xfrm>
            <a:off x="217312" y="1229373"/>
            <a:ext cx="102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55576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A7D4256-433E-548E-22D5-3C3003EC2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8"/>
          <a:stretch/>
        </p:blipFill>
        <p:spPr>
          <a:xfrm>
            <a:off x="1240156" y="1106191"/>
            <a:ext cx="4920061" cy="5246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D91D4-26AA-7565-8310-4F8DBAA0B898}"/>
              </a:ext>
            </a:extLst>
          </p:cNvPr>
          <p:cNvSpPr txBox="1"/>
          <p:nvPr/>
        </p:nvSpPr>
        <p:spPr>
          <a:xfrm>
            <a:off x="1623448" y="505007"/>
            <a:ext cx="2468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Tetraploid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7751E-103A-8DEE-1621-437C509B09F2}"/>
              </a:ext>
            </a:extLst>
          </p:cNvPr>
          <p:cNvSpPr txBox="1"/>
          <p:nvPr/>
        </p:nvSpPr>
        <p:spPr>
          <a:xfrm rot="16200000">
            <a:off x="263806" y="2625191"/>
            <a:ext cx="102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E6384-1AFE-ED61-CA23-EA661CA1C55D}"/>
              </a:ext>
            </a:extLst>
          </p:cNvPr>
          <p:cNvSpPr txBox="1"/>
          <p:nvPr/>
        </p:nvSpPr>
        <p:spPr>
          <a:xfrm>
            <a:off x="6489112" y="1598824"/>
            <a:ext cx="5220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Imputation Error decreases with population size for RF, not EM</a:t>
            </a:r>
          </a:p>
        </p:txBody>
      </p:sp>
    </p:spTree>
    <p:extLst>
      <p:ext uri="{BB962C8B-B14F-4D97-AF65-F5344CB8AC3E}">
        <p14:creationId xmlns:p14="http://schemas.microsoft.com/office/powerpoint/2010/main" val="353784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002C-55BF-934E-8333-19D488C2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Scenarios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D78AE6-0252-17EB-7008-EF438AE86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68986"/>
              </p:ext>
            </p:extLst>
          </p:nvPr>
        </p:nvGraphicFramePr>
        <p:xfrm>
          <a:off x="996696" y="1593976"/>
          <a:ext cx="7866888" cy="3038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296">
                  <a:extLst>
                    <a:ext uri="{9D8B030D-6E8A-4147-A177-3AD203B41FA5}">
                      <a16:colId xmlns:a16="http://schemas.microsoft.com/office/drawing/2014/main" val="1223117173"/>
                    </a:ext>
                  </a:extLst>
                </a:gridCol>
                <a:gridCol w="2622296">
                  <a:extLst>
                    <a:ext uri="{9D8B030D-6E8A-4147-A177-3AD203B41FA5}">
                      <a16:colId xmlns:a16="http://schemas.microsoft.com/office/drawing/2014/main" val="1042697027"/>
                    </a:ext>
                  </a:extLst>
                </a:gridCol>
                <a:gridCol w="2622296">
                  <a:extLst>
                    <a:ext uri="{9D8B030D-6E8A-4147-A177-3AD203B41FA5}">
                      <a16:colId xmlns:a16="http://schemas.microsoft.com/office/drawing/2014/main" val="776845243"/>
                    </a:ext>
                  </a:extLst>
                </a:gridCol>
              </a:tblGrid>
              <a:tr h="1012995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Scenario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Scenario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42876"/>
                  </a:ext>
                </a:extLst>
              </a:tr>
              <a:tr h="1012995">
                <a:tc>
                  <a:txBody>
                    <a:bodyPr/>
                    <a:lstStyle/>
                    <a:p>
                      <a:r>
                        <a:rPr lang="en-US" sz="2800" dirty="0"/>
                        <a:t>Population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Arbitrary (”panel”)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Connected F1 populations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554861"/>
                  </a:ext>
                </a:extLst>
              </a:tr>
              <a:tr h="1012995">
                <a:tc>
                  <a:txBody>
                    <a:bodyPr/>
                    <a:lstStyle/>
                    <a:p>
                      <a:r>
                        <a:rPr lang="en-US" sz="28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GWAS, 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Joint linkage mapping, 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822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F47273-DA6F-2540-6C08-25AFA73385A2}"/>
              </a:ext>
            </a:extLst>
          </p:cNvPr>
          <p:cNvSpPr txBox="1"/>
          <p:nvPr/>
        </p:nvSpPr>
        <p:spPr>
          <a:xfrm>
            <a:off x="646830" y="4907705"/>
            <a:ext cx="10706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Focus on genotyping-by-sequencing (WGS, RAD, amplicon, capture, etc.)</a:t>
            </a:r>
          </a:p>
          <a:p>
            <a:r>
              <a:rPr lang="en-US" sz="2800" dirty="0"/>
              <a:t>But imputation methods and software can be applied to SNP arrays</a:t>
            </a:r>
          </a:p>
        </p:txBody>
      </p:sp>
    </p:spTree>
    <p:extLst>
      <p:ext uri="{BB962C8B-B14F-4D97-AF65-F5344CB8AC3E}">
        <p14:creationId xmlns:p14="http://schemas.microsoft.com/office/powerpoint/2010/main" val="1750197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260621F-D1D6-FE77-419B-18D557679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548" b="6547"/>
          <a:stretch/>
        </p:blipFill>
        <p:spPr>
          <a:xfrm>
            <a:off x="609601" y="826477"/>
            <a:ext cx="6365630" cy="5187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994E1-5098-F87B-384C-8137EA748C6B}"/>
              </a:ext>
            </a:extLst>
          </p:cNvPr>
          <p:cNvSpPr txBox="1"/>
          <p:nvPr/>
        </p:nvSpPr>
        <p:spPr>
          <a:xfrm>
            <a:off x="582995" y="93378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Ploidy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75D57-BCE9-BBB6-BA12-AA3FBF8F375C}"/>
              </a:ext>
            </a:extLst>
          </p:cNvPr>
          <p:cNvSpPr txBox="1"/>
          <p:nvPr/>
        </p:nvSpPr>
        <p:spPr>
          <a:xfrm>
            <a:off x="7041896" y="1303116"/>
            <a:ext cx="49279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Error increases with higher ploidy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Removing genotypes with low depth (and therefore more uncertainty) did not improve imputation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Worsens because the training set decreases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C8BF512-7987-C896-AAAB-4CF25E6D2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526" y="4431323"/>
            <a:ext cx="1889536" cy="971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10B5BD-B7CB-763B-E606-9023B472DEAE}"/>
              </a:ext>
            </a:extLst>
          </p:cNvPr>
          <p:cNvSpPr txBox="1"/>
          <p:nvPr/>
        </p:nvSpPr>
        <p:spPr>
          <a:xfrm>
            <a:off x="2849737" y="199292"/>
            <a:ext cx="22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RF Imputation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6EBAC-0879-D8C3-FACB-5F61B81B75E4}"/>
              </a:ext>
            </a:extLst>
          </p:cNvPr>
          <p:cNvSpPr txBox="1"/>
          <p:nvPr/>
        </p:nvSpPr>
        <p:spPr>
          <a:xfrm>
            <a:off x="3175211" y="6188243"/>
            <a:ext cx="1920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Threshold</a:t>
            </a:r>
          </a:p>
        </p:txBody>
      </p:sp>
    </p:spTree>
    <p:extLst>
      <p:ext uri="{BB962C8B-B14F-4D97-AF65-F5344CB8AC3E}">
        <p14:creationId xmlns:p14="http://schemas.microsoft.com/office/powerpoint/2010/main" val="100618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811FA93-9BBA-67A3-BFFE-23D1890069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9" r="24059"/>
          <a:stretch/>
        </p:blipFill>
        <p:spPr>
          <a:xfrm>
            <a:off x="582996" y="830308"/>
            <a:ext cx="6368790" cy="55479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73DF61-E82C-ED56-604B-BC03262CF0EA}"/>
              </a:ext>
            </a:extLst>
          </p:cNvPr>
          <p:cNvSpPr txBox="1"/>
          <p:nvPr/>
        </p:nvSpPr>
        <p:spPr>
          <a:xfrm>
            <a:off x="582995" y="93378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Ploidy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0C757-D262-9A81-BD9F-8E77088B64AD}"/>
              </a:ext>
            </a:extLst>
          </p:cNvPr>
          <p:cNvSpPr txBox="1"/>
          <p:nvPr/>
        </p:nvSpPr>
        <p:spPr>
          <a:xfrm>
            <a:off x="2849737" y="199292"/>
            <a:ext cx="224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RF Imputation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13ED8-9688-8DBE-CF5B-8E1480C297A2}"/>
              </a:ext>
            </a:extLst>
          </p:cNvPr>
          <p:cNvSpPr txBox="1"/>
          <p:nvPr/>
        </p:nvSpPr>
        <p:spPr>
          <a:xfrm>
            <a:off x="7226372" y="1085312"/>
            <a:ext cx="45084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Imputed genotype can have </a:t>
            </a:r>
            <a:r>
              <a:rPr lang="en-US" sz="2800" b="1" dirty="0"/>
              <a:t>less error </a:t>
            </a:r>
            <a:r>
              <a:rPr lang="en-US" sz="2800" dirty="0"/>
              <a:t>than genotype call at low depth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Crossover point depends on ploidy, pop size and </a:t>
            </a:r>
            <a:r>
              <a:rPr lang="en-US" sz="2800" b="1" dirty="0"/>
              <a:t>structure</a:t>
            </a:r>
            <a:r>
              <a:rPr lang="en-US" sz="2800" dirty="0"/>
              <a:t>—extrapolation from this simulation to all cases may be risky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Illustrates potential for setting minimum depth &gt; 1 for genotype call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036788BA-8072-6FFA-BA1E-ABFD3AC43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492" y="4489938"/>
            <a:ext cx="2180493" cy="1152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68B0B-AE68-9F78-4B45-5D34200BF422}"/>
              </a:ext>
            </a:extLst>
          </p:cNvPr>
          <p:cNvSpPr txBox="1"/>
          <p:nvPr/>
        </p:nvSpPr>
        <p:spPr>
          <a:xfrm>
            <a:off x="5096186" y="5230773"/>
            <a:ext cx="129208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genotype call</a:t>
            </a:r>
          </a:p>
        </p:txBody>
      </p:sp>
    </p:spTree>
    <p:extLst>
      <p:ext uri="{BB962C8B-B14F-4D97-AF65-F5344CB8AC3E}">
        <p14:creationId xmlns:p14="http://schemas.microsoft.com/office/powerpoint/2010/main" val="2584891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DB16EE-BE12-928B-1938-666FBC02A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" t="43636"/>
          <a:stretch/>
        </p:blipFill>
        <p:spPr>
          <a:xfrm>
            <a:off x="926755" y="1560041"/>
            <a:ext cx="7808053" cy="393871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D606C41-34AD-0CF6-B540-EC2609DD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polyBreedR</a:t>
            </a:r>
            <a:r>
              <a:rPr lang="en-US" dirty="0"/>
              <a:t>::impute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05FD45B4-93C0-DEF5-5D87-745BAE2855D5}"/>
              </a:ext>
            </a:extLst>
          </p:cNvPr>
          <p:cNvSpPr/>
          <p:nvPr/>
        </p:nvSpPr>
        <p:spPr>
          <a:xfrm rot="10800000">
            <a:off x="566979" y="3998564"/>
            <a:ext cx="635430" cy="4804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B80FC-4AC3-3B30-3307-13FF3F298AD3}"/>
              </a:ext>
            </a:extLst>
          </p:cNvPr>
          <p:cNvSpPr txBox="1"/>
          <p:nvPr/>
        </p:nvSpPr>
        <p:spPr>
          <a:xfrm>
            <a:off x="3053169" y="5889356"/>
            <a:ext cx="3466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Vignette coming soon!</a:t>
            </a:r>
          </a:p>
        </p:txBody>
      </p:sp>
    </p:spTree>
    <p:extLst>
      <p:ext uri="{BB962C8B-B14F-4D97-AF65-F5344CB8AC3E}">
        <p14:creationId xmlns:p14="http://schemas.microsoft.com/office/powerpoint/2010/main" val="789102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31AB-0388-FB47-9BD1-D8176DB64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Genetic Marker Imputation in Polyploids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B7E9D-5293-E64A-8B35-362016D40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860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Jeffrey </a:t>
            </a:r>
            <a:r>
              <a:rPr lang="en-US" sz="2800" dirty="0" err="1"/>
              <a:t>Endelman</a:t>
            </a:r>
            <a:endParaRPr lang="en-US" sz="2800" dirty="0"/>
          </a:p>
          <a:p>
            <a:r>
              <a:rPr lang="en-US" sz="2800" dirty="0"/>
              <a:t>January 12,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2FD26-C9B2-DA4F-85B9-B994074E8C5B}"/>
              </a:ext>
            </a:extLst>
          </p:cNvPr>
          <p:cNvSpPr txBox="1">
            <a:spLocks/>
          </p:cNvSpPr>
          <p:nvPr/>
        </p:nvSpPr>
        <p:spPr>
          <a:xfrm>
            <a:off x="2560707" y="6170773"/>
            <a:ext cx="7070583" cy="475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Helvetica Neue"/>
              </a:rPr>
              <a:t>Funding from USDA NIFA Award #2020-51181-32156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F23F-0D65-F93E-F717-63A567298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623"/>
            <a:ext cx="10515600" cy="1325563"/>
          </a:xfrm>
        </p:spPr>
        <p:txBody>
          <a:bodyPr/>
          <a:lstStyle/>
          <a:p>
            <a:r>
              <a:rPr lang="en-US" dirty="0"/>
              <a:t>Panel Imputation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038E-9AE8-F20F-9FF6-C7EB765F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diploids, haplotype-based approaches to imputation (e.g., BEAGLE, PHG) are well established and effective</a:t>
            </a:r>
          </a:p>
          <a:p>
            <a:r>
              <a:rPr lang="en-US" dirty="0"/>
              <a:t>For polyploids, this is still “work in progress”</a:t>
            </a:r>
          </a:p>
          <a:p>
            <a:pPr marL="457200" lvl="1" indent="0">
              <a:buNone/>
            </a:pPr>
            <a:r>
              <a:rPr lang="en-US" dirty="0"/>
              <a:t>(see </a:t>
            </a:r>
            <a:r>
              <a:rPr lang="en-US" dirty="0" err="1"/>
              <a:t>Voorrip’s</a:t>
            </a:r>
            <a:r>
              <a:rPr lang="en-US" dirty="0"/>
              <a:t> talk on </a:t>
            </a:r>
            <a:r>
              <a:rPr lang="en-US" dirty="0" err="1"/>
              <a:t>PolyHaplotyper</a:t>
            </a:r>
            <a:r>
              <a:rPr lang="en-US" dirty="0"/>
              <a:t> tomorrow)</a:t>
            </a:r>
          </a:p>
          <a:p>
            <a:r>
              <a:rPr lang="en-US" dirty="0"/>
              <a:t>Methods covered in this talk:</a:t>
            </a:r>
          </a:p>
          <a:p>
            <a:pPr lvl="1"/>
            <a:r>
              <a:rPr lang="en-US" dirty="0"/>
              <a:t>MVN-EM, Multivariate Normal Expectation-Maximization</a:t>
            </a:r>
          </a:p>
          <a:p>
            <a:pPr lvl="1"/>
            <a:r>
              <a:rPr lang="en-US" dirty="0"/>
              <a:t>RF, Random Forest</a:t>
            </a:r>
          </a:p>
        </p:txBody>
      </p:sp>
    </p:spTree>
    <p:extLst>
      <p:ext uri="{BB962C8B-B14F-4D97-AF65-F5344CB8AC3E}">
        <p14:creationId xmlns:p14="http://schemas.microsoft.com/office/powerpoint/2010/main" val="190168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74BE0BF-3C4F-1255-E61A-5984A5610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828" y="1602004"/>
            <a:ext cx="9885143" cy="339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1274C-743F-B2C9-28BA-630DFCCE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01625"/>
            <a:ext cx="10515600" cy="1325563"/>
          </a:xfrm>
        </p:spPr>
        <p:txBody>
          <a:bodyPr/>
          <a:lstStyle/>
          <a:p>
            <a:r>
              <a:rPr lang="en-US" dirty="0"/>
              <a:t>Variant Call Format (VCF)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956C3-2186-AB64-893C-4D2A36158FE9}"/>
              </a:ext>
            </a:extLst>
          </p:cNvPr>
          <p:cNvSpPr txBox="1"/>
          <p:nvPr/>
        </p:nvSpPr>
        <p:spPr>
          <a:xfrm>
            <a:off x="202129" y="2409587"/>
            <a:ext cx="179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A0F79-28EC-0A31-B773-22A698FEAF67}"/>
              </a:ext>
            </a:extLst>
          </p:cNvPr>
          <p:cNvSpPr txBox="1"/>
          <p:nvPr/>
        </p:nvSpPr>
        <p:spPr>
          <a:xfrm>
            <a:off x="243344" y="3703899"/>
            <a:ext cx="166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Header </a:t>
            </a:r>
          </a:p>
          <a:p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963315-4237-0FDC-E65E-95DE2A92B018}"/>
              </a:ext>
            </a:extLst>
          </p:cNvPr>
          <p:cNvCxnSpPr>
            <a:cxnSpLocks/>
          </p:cNvCxnSpPr>
          <p:nvPr/>
        </p:nvCxnSpPr>
        <p:spPr>
          <a:xfrm>
            <a:off x="1387058" y="3895085"/>
            <a:ext cx="51998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71F286A6-ABC0-7D4A-3918-07351562CAEE}"/>
              </a:ext>
            </a:extLst>
          </p:cNvPr>
          <p:cNvSpPr/>
          <p:nvPr/>
        </p:nvSpPr>
        <p:spPr>
          <a:xfrm>
            <a:off x="1372314" y="1690688"/>
            <a:ext cx="519986" cy="1751011"/>
          </a:xfrm>
          <a:prstGeom prst="leftBrace">
            <a:avLst>
              <a:gd name="adj1" fmla="val 8333"/>
              <a:gd name="adj2" fmla="val 507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287FF0E-76CA-BDA6-A111-F77657BE68B9}"/>
              </a:ext>
            </a:extLst>
          </p:cNvPr>
          <p:cNvSpPr/>
          <p:nvPr/>
        </p:nvSpPr>
        <p:spPr>
          <a:xfrm rot="16200000">
            <a:off x="5017358" y="1996788"/>
            <a:ext cx="519986" cy="6695329"/>
          </a:xfrm>
          <a:prstGeom prst="leftBrace">
            <a:avLst>
              <a:gd name="adj1" fmla="val 8333"/>
              <a:gd name="adj2" fmla="val 507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8033D-693F-A689-525E-445EFA79B23C}"/>
              </a:ext>
            </a:extLst>
          </p:cNvPr>
          <p:cNvSpPr txBox="1"/>
          <p:nvPr/>
        </p:nvSpPr>
        <p:spPr>
          <a:xfrm>
            <a:off x="4473146" y="5666233"/>
            <a:ext cx="226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“Fixed” Fields </a:t>
            </a:r>
          </a:p>
          <a:p>
            <a:r>
              <a:rPr lang="en-US" dirty="0"/>
              <a:t>(data for each variant)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FF2B78-1429-1EB6-DDEE-0063A5D34692}"/>
              </a:ext>
            </a:extLst>
          </p:cNvPr>
          <p:cNvSpPr txBox="1"/>
          <p:nvPr/>
        </p:nvSpPr>
        <p:spPr>
          <a:xfrm>
            <a:off x="9630033" y="5673071"/>
            <a:ext cx="216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for each sample</a:t>
            </a:r>
          </a:p>
          <a:p>
            <a:r>
              <a:rPr lang="en-US" dirty="0"/>
              <a:t>(id1, id2, etc.)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882A06-EFC0-7EAA-2A27-648CD78B9A5D}"/>
              </a:ext>
            </a:extLst>
          </p:cNvPr>
          <p:cNvCxnSpPr>
            <a:cxnSpLocks/>
          </p:cNvCxnSpPr>
          <p:nvPr/>
        </p:nvCxnSpPr>
        <p:spPr>
          <a:xfrm flipV="1">
            <a:off x="10623907" y="5022672"/>
            <a:ext cx="0" cy="581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5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96E037-9246-BC53-E789-D54616E5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" y="357358"/>
            <a:ext cx="12072421" cy="120821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187BB7B-1120-66A9-A749-BC9A2934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8583"/>
            <a:ext cx="10515600" cy="2902422"/>
          </a:xfrm>
        </p:spPr>
        <p:txBody>
          <a:bodyPr/>
          <a:lstStyle/>
          <a:p>
            <a:r>
              <a:rPr lang="en-US" dirty="0"/>
              <a:t>FORMAT is colon-delimited list of </a:t>
            </a:r>
            <a:r>
              <a:rPr lang="en-US" i="1" dirty="0"/>
              <a:t>genotype keys </a:t>
            </a:r>
            <a:r>
              <a:rPr lang="en-US" dirty="0"/>
              <a:t>for each sample, defined in the metadata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E489F6-2332-0EBA-5123-9E1BF5F08F40}"/>
              </a:ext>
            </a:extLst>
          </p:cNvPr>
          <p:cNvSpPr/>
          <p:nvPr/>
        </p:nvSpPr>
        <p:spPr>
          <a:xfrm>
            <a:off x="6932138" y="259491"/>
            <a:ext cx="3313831" cy="13060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79A96CC-8D8B-85D3-80D1-FD281E066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83362"/>
              </p:ext>
            </p:extLst>
          </p:nvPr>
        </p:nvGraphicFramePr>
        <p:xfrm>
          <a:off x="844800" y="3122683"/>
          <a:ext cx="983048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289">
                  <a:extLst>
                    <a:ext uri="{9D8B030D-6E8A-4147-A177-3AD203B41FA5}">
                      <a16:colId xmlns:a16="http://schemas.microsoft.com/office/drawing/2014/main" val="1926503649"/>
                    </a:ext>
                  </a:extLst>
                </a:gridCol>
                <a:gridCol w="5938571">
                  <a:extLst>
                    <a:ext uri="{9D8B030D-6E8A-4147-A177-3AD203B41FA5}">
                      <a16:colId xmlns:a16="http://schemas.microsoft.com/office/drawing/2014/main" val="1734191004"/>
                    </a:ext>
                  </a:extLst>
                </a:gridCol>
                <a:gridCol w="2792627">
                  <a:extLst>
                    <a:ext uri="{9D8B030D-6E8A-4147-A177-3AD203B41FA5}">
                      <a16:colId xmlns:a16="http://schemas.microsoft.com/office/drawing/2014/main" val="3431557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948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comma-delimited list of the read counts for each allele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 depth for the 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60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slash-delimited list of the predicted genotype</a:t>
                      </a:r>
                    </a:p>
                    <a:p>
                      <a:r>
                        <a:rPr lang="en-US" sz="2400" dirty="0"/>
                        <a:t>0 = REF, 1 = ALT1, 2 = ALT2,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0/1/1/1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316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PHRED-scaled error of 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0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49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8546-C94B-B342-B70D-A67FF5FD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Quality (GQ)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0B2A-BBC6-8143-9922-5A03631F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60" y="1590262"/>
            <a:ext cx="10515600" cy="4586702"/>
          </a:xfrm>
        </p:spPr>
        <p:txBody>
          <a:bodyPr>
            <a:normAutofit/>
          </a:bodyPr>
          <a:lstStyle/>
          <a:p>
            <a:r>
              <a:rPr lang="en-US" dirty="0"/>
              <a:t>Higher probability 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less genotype uncertainty (</a:t>
            </a:r>
            <a:r>
              <a:rPr lang="en-US" i="1" dirty="0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= 1–</a:t>
            </a:r>
            <a:r>
              <a:rPr lang="en-US" i="1" dirty="0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dirty="0">
                <a:sym typeface="Wingdings" pitchFamily="2" charset="2"/>
              </a:rPr>
              <a:t>Quantified using </a:t>
            </a:r>
            <a:r>
              <a:rPr lang="en-US" b="1" dirty="0"/>
              <a:t>PHRED</a:t>
            </a:r>
            <a:r>
              <a:rPr lang="en-US" dirty="0"/>
              <a:t> scale, named after </a:t>
            </a:r>
            <a:r>
              <a:rPr lang="en-US" i="1" dirty="0"/>
              <a:t>Phred</a:t>
            </a:r>
            <a:r>
              <a:rPr lang="en-US" dirty="0"/>
              <a:t> software developed for human genome project (</a:t>
            </a:r>
            <a:r>
              <a:rPr lang="en-US" dirty="0">
                <a:hlinkClick r:id="rId2"/>
              </a:rPr>
              <a:t>Ewing and Green 1998</a:t>
            </a:r>
            <a:r>
              <a:rPr lang="en-US" dirty="0"/>
              <a:t>)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US" sz="3200" dirty="0">
                <a:sym typeface="Wingdings" pitchFamily="2" charset="2"/>
              </a:rPr>
              <a:t>GQ = -10 log</a:t>
            </a:r>
            <a:r>
              <a:rPr lang="en-US" sz="3200" baseline="-25000" dirty="0">
                <a:sym typeface="Wingdings" pitchFamily="2" charset="2"/>
              </a:rPr>
              <a:t>10</a:t>
            </a:r>
            <a:r>
              <a:rPr lang="en-US" sz="3200" dirty="0">
                <a:sym typeface="Wingdings" pitchFamily="2" charset="2"/>
              </a:rPr>
              <a:t>(</a:t>
            </a:r>
            <a:r>
              <a:rPr lang="en-US" sz="3200" i="1" dirty="0">
                <a:sym typeface="Wingdings" pitchFamily="2" charset="2"/>
              </a:rPr>
              <a:t>q</a:t>
            </a:r>
            <a:r>
              <a:rPr lang="en-US" sz="3200" dirty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BEBC7E-8166-1EA4-B5AF-69E18ABF8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05505"/>
              </p:ext>
            </p:extLst>
          </p:nvPr>
        </p:nvGraphicFramePr>
        <p:xfrm>
          <a:off x="4843848" y="3223038"/>
          <a:ext cx="21404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233">
                  <a:extLst>
                    <a:ext uri="{9D8B030D-6E8A-4147-A177-3AD203B41FA5}">
                      <a16:colId xmlns:a16="http://schemas.microsoft.com/office/drawing/2014/main" val="1275623524"/>
                    </a:ext>
                  </a:extLst>
                </a:gridCol>
                <a:gridCol w="1070233">
                  <a:extLst>
                    <a:ext uri="{9D8B030D-6E8A-4147-A177-3AD203B41FA5}">
                      <a16:colId xmlns:a16="http://schemas.microsoft.com/office/drawing/2014/main" val="255284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51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6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70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2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86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9702-0426-7048-B1AC-8DD84FD1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Model (bi-allelic variants)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0A5F-063D-9144-A10D-55044560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ALT allele depth (</a:t>
            </a:r>
            <a:r>
              <a:rPr lang="en-US" i="1" dirty="0"/>
              <a:t>k</a:t>
            </a:r>
            <a:r>
              <a:rPr lang="en-US" dirty="0"/>
              <a:t>) modeled as binomial random variable</a:t>
            </a:r>
          </a:p>
          <a:p>
            <a:pPr lvl="1"/>
            <a:r>
              <a:rPr lang="en-US" dirty="0"/>
              <a:t>DP =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AD = </a:t>
            </a:r>
            <a:r>
              <a:rPr lang="en-US" i="1" dirty="0"/>
              <a:t>n–k, k</a:t>
            </a:r>
            <a:endParaRPr lang="en-US" dirty="0"/>
          </a:p>
          <a:p>
            <a:pPr lvl="1"/>
            <a:r>
              <a:rPr lang="en-US" i="1" dirty="0"/>
              <a:t>p </a:t>
            </a:r>
            <a:r>
              <a:rPr lang="en-US" dirty="0"/>
              <a:t>= probability of observing ALT allele</a:t>
            </a:r>
          </a:p>
          <a:p>
            <a:r>
              <a:rPr lang="en-US" dirty="0"/>
              <a:t>Without error or bias,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complex model needed for real data</a:t>
            </a:r>
          </a:p>
          <a:p>
            <a:pPr lvl="1"/>
            <a:r>
              <a:rPr lang="en-US" dirty="0"/>
              <a:t>Sequencing error (SE), Allelic bias (AB), Overdispersion (OD)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3F285A-1459-484C-A819-077A30E7DBE7}"/>
                  </a:ext>
                </a:extLst>
              </p:cNvPr>
              <p:cNvSpPr/>
              <p:nvPr/>
            </p:nvSpPr>
            <p:spPr>
              <a:xfrm>
                <a:off x="4502101" y="3331001"/>
                <a:ext cx="2326278" cy="857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ALT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dosage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ploidy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3F285A-1459-484C-A819-077A30E7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101" y="3331001"/>
                <a:ext cx="2326278" cy="857094"/>
              </a:xfrm>
              <a:prstGeom prst="rect">
                <a:avLst/>
              </a:prstGeom>
              <a:blipFill>
                <a:blip r:embed="rId2"/>
                <a:stretch>
                  <a:fillRect t="-2941" r="-54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CA3B9-5DE7-F14E-A85B-B29CA9329DFB}"/>
                  </a:ext>
                </a:extLst>
              </p:cNvPr>
              <p:cNvSpPr txBox="1"/>
              <p:nvPr/>
            </p:nvSpPr>
            <p:spPr>
              <a:xfrm>
                <a:off x="7025011" y="3447537"/>
                <a:ext cx="4132157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,1</m:t>
                    </m:r>
                  </m:oMath>
                </a14:m>
                <a:r>
                  <a:rPr lang="en-US" sz="2800" dirty="0"/>
                  <a:t> for tetraploid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CA3B9-5DE7-F14E-A85B-B29CA9329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011" y="3447537"/>
                <a:ext cx="4132157" cy="701602"/>
              </a:xfrm>
              <a:prstGeom prst="rect">
                <a:avLst/>
              </a:prstGeom>
              <a:blipFill>
                <a:blip r:embed="rId3"/>
                <a:stretch>
                  <a:fillRect r="-2141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6B32773-03D3-2C09-70BE-B491F9B37768}"/>
              </a:ext>
            </a:extLst>
          </p:cNvPr>
          <p:cNvSpPr txBox="1"/>
          <p:nvPr/>
        </p:nvSpPr>
        <p:spPr>
          <a:xfrm>
            <a:off x="926952" y="5328992"/>
            <a:ext cx="7067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i="1" dirty="0"/>
              <a:t>Reference:</a:t>
            </a:r>
            <a:r>
              <a:rPr lang="en-US" sz="2400" dirty="0"/>
              <a:t> R package</a:t>
            </a:r>
            <a:r>
              <a:rPr lang="en-US" sz="2400" b="1" dirty="0"/>
              <a:t> </a:t>
            </a:r>
            <a:r>
              <a:rPr lang="en-US" sz="2400" b="1" dirty="0" err="1"/>
              <a:t>updog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>
                <a:hlinkClick r:id="rId4"/>
              </a:rPr>
              <a:t>Gerard et al. 2018</a:t>
            </a:r>
            <a:r>
              <a:rPr lang="en-US" sz="2400" dirty="0"/>
              <a:t>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11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75A5E64-F28F-B34D-944B-6B40AE0C5E5B}"/>
              </a:ext>
            </a:extLst>
          </p:cNvPr>
          <p:cNvSpPr txBox="1"/>
          <p:nvPr/>
        </p:nvSpPr>
        <p:spPr>
          <a:xfrm>
            <a:off x="3088476" y="6127419"/>
            <a:ext cx="11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 Depth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16F1BD-C107-F84F-B23D-BEFF7584F3D2}"/>
              </a:ext>
            </a:extLst>
          </p:cNvPr>
          <p:cNvGrpSpPr/>
          <p:nvPr/>
        </p:nvGrpSpPr>
        <p:grpSpPr>
          <a:xfrm>
            <a:off x="838200" y="2252541"/>
            <a:ext cx="10559436" cy="3924739"/>
            <a:chOff x="838200" y="2252541"/>
            <a:chExt cx="10559436" cy="39247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3EE498-D5FF-C945-BF7C-43B9BAD02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200" y="2252541"/>
              <a:ext cx="5213964" cy="39247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F6D2CB-9D86-6340-BE61-FDB8BFBFD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3672" y="2252541"/>
              <a:ext cx="5213964" cy="3924739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4FA72D-A979-5EE8-C183-9E05EE4695EA}"/>
              </a:ext>
            </a:extLst>
          </p:cNvPr>
          <p:cNvSpPr txBox="1"/>
          <p:nvPr/>
        </p:nvSpPr>
        <p:spPr>
          <a:xfrm>
            <a:off x="8488096" y="6127419"/>
            <a:ext cx="11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 Depth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4F51F-74C8-DF8D-4202-8728AB759063}"/>
              </a:ext>
            </a:extLst>
          </p:cNvPr>
          <p:cNvSpPr txBox="1"/>
          <p:nvPr/>
        </p:nvSpPr>
        <p:spPr>
          <a:xfrm>
            <a:off x="838200" y="866072"/>
            <a:ext cx="11343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Higher DP </a:t>
            </a:r>
            <a:r>
              <a:rPr lang="en-US" sz="2800" dirty="0">
                <a:sym typeface="Wingdings" pitchFamily="2" charset="2"/>
              </a:rPr>
              <a:t> Less overlap between distribution for different dosages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525A6-AE4B-70B5-7686-215B37D1624F}"/>
              </a:ext>
            </a:extLst>
          </p:cNvPr>
          <p:cNvSpPr txBox="1"/>
          <p:nvPr/>
        </p:nvSpPr>
        <p:spPr>
          <a:xfrm>
            <a:off x="995455" y="1876345"/>
            <a:ext cx="2449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Tetraploid Example</a:t>
            </a:r>
          </a:p>
        </p:txBody>
      </p:sp>
    </p:spTree>
    <p:extLst>
      <p:ext uri="{BB962C8B-B14F-4D97-AF65-F5344CB8AC3E}">
        <p14:creationId xmlns:p14="http://schemas.microsoft.com/office/powerpoint/2010/main" val="2480944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6D2CB-9D86-6340-BE61-FDB8BFBFD9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8033" y="1686597"/>
            <a:ext cx="5213964" cy="392473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574ECB8-3F74-9E49-ADA1-FAE35ABC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Genotype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F8241-843D-2C02-DD0E-3FB1583A6916}"/>
              </a:ext>
            </a:extLst>
          </p:cNvPr>
          <p:cNvSpPr txBox="1"/>
          <p:nvPr/>
        </p:nvSpPr>
        <p:spPr>
          <a:xfrm>
            <a:off x="7709621" y="5242004"/>
            <a:ext cx="114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 Depth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7D94BB-1D93-F53B-1B71-99E3DD946032}"/>
              </a:ext>
            </a:extLst>
          </p:cNvPr>
          <p:cNvSpPr txBox="1"/>
          <p:nvPr/>
        </p:nvSpPr>
        <p:spPr>
          <a:xfrm>
            <a:off x="5477445" y="5849707"/>
            <a:ext cx="20226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AD = 22,18  </a:t>
            </a:r>
          </a:p>
          <a:p>
            <a:r>
              <a:rPr lang="en-US" dirty="0">
                <a:sym typeface="Wingdings" pitchFamily="2" charset="2"/>
              </a:rPr>
              <a:t> GT = 0/0/1/1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D75AE-9B28-E6FC-BB77-8CDF57539ECC}"/>
              </a:ext>
            </a:extLst>
          </p:cNvPr>
          <p:cNvSpPr txBox="1"/>
          <p:nvPr/>
        </p:nvSpPr>
        <p:spPr>
          <a:xfrm>
            <a:off x="2920390" y="5849706"/>
            <a:ext cx="20226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AD = 28,12  </a:t>
            </a:r>
          </a:p>
          <a:p>
            <a:r>
              <a:rPr lang="en-US" dirty="0">
                <a:sym typeface="Wingdings" pitchFamily="2" charset="2"/>
              </a:rPr>
              <a:t> GT = 0/0/0/1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E333B-92B3-E82E-4F39-063E4932A6DA}"/>
              </a:ext>
            </a:extLst>
          </p:cNvPr>
          <p:cNvCxnSpPr>
            <a:cxnSpLocks/>
          </p:cNvCxnSpPr>
          <p:nvPr/>
        </p:nvCxnSpPr>
        <p:spPr>
          <a:xfrm>
            <a:off x="4942703" y="3268360"/>
            <a:ext cx="0" cy="290451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20F32D-70F7-C625-FE82-2E89B2ACE61E}"/>
              </a:ext>
            </a:extLst>
          </p:cNvPr>
          <p:cNvCxnSpPr>
            <a:cxnSpLocks/>
          </p:cNvCxnSpPr>
          <p:nvPr/>
        </p:nvCxnSpPr>
        <p:spPr>
          <a:xfrm>
            <a:off x="5477944" y="3280717"/>
            <a:ext cx="0" cy="29045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4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8235</TotalTime>
  <Words>934</Words>
  <Application>Microsoft Macintosh PowerPoint</Application>
  <PresentationFormat>Widescreen</PresentationFormat>
  <Paragraphs>185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Neue</vt:lpstr>
      <vt:lpstr>Office Theme</vt:lpstr>
      <vt:lpstr>Genetic Marker Imputation in Polyploids</vt:lpstr>
      <vt:lpstr>Two Scenarios</vt:lpstr>
      <vt:lpstr>Panel Imputation</vt:lpstr>
      <vt:lpstr>Variant Call Format (VCF)</vt:lpstr>
      <vt:lpstr>PowerPoint Presentation</vt:lpstr>
      <vt:lpstr>Genotype Quality (GQ)</vt:lpstr>
      <vt:lpstr>Binomial Model (bi-allelic variants)</vt:lpstr>
      <vt:lpstr>PowerPoint Presentation</vt:lpstr>
      <vt:lpstr>Maximum Likelihood Genotype</vt:lpstr>
      <vt:lpstr>Maximum Posterior Probability</vt:lpstr>
      <vt:lpstr>Posterior Mean of Allele Dosage (DS)</vt:lpstr>
      <vt:lpstr>Simulation: DS vs GT</vt:lpstr>
      <vt:lpstr>Software Options for DS</vt:lpstr>
      <vt:lpstr>https://github.com/jendelman/polyBreedR</vt:lpstr>
      <vt:lpstr>MVN-EM Imputation</vt:lpstr>
      <vt:lpstr>polyBreedR::impute</vt:lpstr>
      <vt:lpstr>Random Forest (RF) Imputation</vt:lpstr>
      <vt:lpstr>PowerPoint Presentation</vt:lpstr>
      <vt:lpstr>PowerPoint Presentation</vt:lpstr>
      <vt:lpstr>PowerPoint Presentation</vt:lpstr>
      <vt:lpstr>PowerPoint Presentation</vt:lpstr>
      <vt:lpstr>polyBreedR::impute</vt:lpstr>
      <vt:lpstr>Genetic Marker Imputation in Polyploids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Endelman</dc:creator>
  <cp:lastModifiedBy>Jeffrey Endelman</cp:lastModifiedBy>
  <cp:revision>153</cp:revision>
  <dcterms:created xsi:type="dcterms:W3CDTF">2020-12-01T17:43:52Z</dcterms:created>
  <dcterms:modified xsi:type="dcterms:W3CDTF">2023-01-12T15:20:55Z</dcterms:modified>
</cp:coreProperties>
</file>