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263" r:id="rId4"/>
    <p:sldId id="265" r:id="rId5"/>
    <p:sldId id="271" r:id="rId6"/>
    <p:sldId id="272" r:id="rId7"/>
    <p:sldId id="273" r:id="rId8"/>
    <p:sldId id="369" r:id="rId9"/>
    <p:sldId id="3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610" autoAdjust="0"/>
  </p:normalViewPr>
  <p:slideViewPr>
    <p:cSldViewPr snapToGrid="0">
      <p:cViewPr>
        <p:scale>
          <a:sx n="66" d="100"/>
          <a:sy n="66" d="100"/>
        </p:scale>
        <p:origin x="17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892B7-6629-4E95-ACC0-9B306CD84D7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7BF22-CB7A-4FC8-9080-1CFBF69B3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Ericaceae – heather family</a:t>
            </a:r>
          </a:p>
          <a:p>
            <a:r>
              <a:rPr lang="en-US" dirty="0"/>
              <a:t>Vaccinium has ~450 species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Mostly cool areas of N </a:t>
            </a:r>
            <a:r>
              <a:rPr lang="en-US" dirty="0" err="1"/>
              <a:t>hemispshere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in tropical areas – Madagascar &amp; Hawaii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Blueberry likes to grow in acidic soil, usually as understory plant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 oak or pine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Fire-adapted, can regrow from rhizomes after above-ground parts are burned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05D-70D2-4ED7-BDD2-5BC726A37E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14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Blueberry commercially cultivated since 1916</a:t>
            </a:r>
          </a:p>
          <a:p>
            <a:r>
              <a:rPr lang="en-US" dirty="0"/>
              <a:t>Left</a:t>
            </a:r>
          </a:p>
          <a:p>
            <a:r>
              <a:rPr lang="en-US" dirty="0"/>
              <a:t>Only in the last 20 years has production taken off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Due to increasing consumer interest in potential health benefits, </a:t>
            </a:r>
            <a:r>
              <a:rPr lang="en-US" dirty="0" err="1"/>
              <a:t>esp</a:t>
            </a:r>
            <a:r>
              <a:rPr lang="en-US" dirty="0"/>
              <a:t> from anthocyanins</a:t>
            </a:r>
          </a:p>
          <a:p>
            <a:r>
              <a:rPr lang="en-US" dirty="0"/>
              <a:t>Right</a:t>
            </a:r>
          </a:p>
          <a:p>
            <a:r>
              <a:rPr lang="en-US" dirty="0"/>
              <a:t>American and European production tripled since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Peruvian market production is recent, beginning in 2010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05D-70D2-4ED7-BDD2-5BC726A37E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all crops, blueberry breeding and cultivation faces challenges</a:t>
            </a:r>
          </a:p>
          <a:p>
            <a:r>
              <a:rPr lang="en-US" dirty="0"/>
              <a:t>Including, but not limited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Climate 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Insect pressure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Disease pressure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Slow generation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Inbreeding depression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obligate </a:t>
            </a:r>
            <a:r>
              <a:rPr lang="en-US" dirty="0" err="1"/>
              <a:t>outcrosser</a:t>
            </a: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But, have many resources at out disposal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Native to N America, as shown by the map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Germplasm collection includes over 500 accessions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Photo is of samples collected summer 2021 in upstate NY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Multiple species and cultivars sequenced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Genomic revolution has come to blueberry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Genotype-by-sequencing data allows for accurate trait mapping and MAS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BF22-CB7A-4FC8-9080-1CFBF69B3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81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Crosses between </a:t>
            </a:r>
            <a:r>
              <a:rPr lang="en-US" dirty="0" err="1"/>
              <a:t>corymbosum</a:t>
            </a:r>
            <a:r>
              <a:rPr lang="en-US" dirty="0"/>
              <a:t> and </a:t>
            </a:r>
            <a:r>
              <a:rPr lang="en-US" dirty="0" err="1"/>
              <a:t>darrowi</a:t>
            </a:r>
            <a:endParaRPr lang="en-US" dirty="0"/>
          </a:p>
          <a:p>
            <a:r>
              <a:rPr lang="en-US" dirty="0"/>
              <a:t>Image shows ancestry of 1 of 4 pops</a:t>
            </a:r>
          </a:p>
          <a:p>
            <a:r>
              <a:rPr lang="en-US" dirty="0"/>
              <a:t>All 4 pops are interspecific</a:t>
            </a:r>
          </a:p>
          <a:p>
            <a:r>
              <a:rPr lang="en-US" dirty="0"/>
              <a:t>16-2&amp;3 are reciprocal, as are 16-4&amp;5</a:t>
            </a:r>
          </a:p>
          <a:p>
            <a:r>
              <a:rPr lang="en-US" dirty="0"/>
              <a:t>Large populations increase potential recombination events,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Allows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05D-70D2-4ED7-BDD2-5BC726A37E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populations segregate for a range of fascinating traits</a:t>
            </a:r>
          </a:p>
          <a:p>
            <a:r>
              <a:rPr lang="en-US" dirty="0"/>
              <a:t>Some visual traits include:</a:t>
            </a:r>
          </a:p>
          <a:p>
            <a:r>
              <a:rPr lang="en-US" dirty="0"/>
              <a:t>Albino juvenile leaves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plants new leaves start as white and only become green as they develop.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Segregation ratios suggest the effects of 3 loci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Albino berries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Segregation ratios match a single locus trait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Flower shape and color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Rounded bells vs elongated tubes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presence or absence of pink coloration along the lines of the fused petals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Waxed berries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Wax reflects light, reducing the internal temperature of the berries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 be important for maintaining fruit quality under high-heat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the amount of wax as well as the presence or absence appears to segregate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Leaf traits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includes both leaf size and leaf shape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Leaf shape is a highly complex trait, which we are measuring using computational tools. I’ll go into more detail in a couple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BF22-CB7A-4FC8-9080-1CFBF69B33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3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populations also segregate for non-visual traits</a:t>
            </a:r>
          </a:p>
          <a:p>
            <a:r>
              <a:rPr lang="en-US" dirty="0"/>
              <a:t>On the top left you can see the time for first flowering over winter and spring 2020 and 2021</a:t>
            </a:r>
          </a:p>
          <a:p>
            <a:r>
              <a:rPr lang="en-US" dirty="0"/>
              <a:t>The dashed line shows the data of the winter solstice, before which ~1/8</a:t>
            </a:r>
            <a:r>
              <a:rPr lang="en-US" baseline="30000" dirty="0"/>
              <a:t>th</a:t>
            </a:r>
            <a:r>
              <a:rPr lang="en-US" dirty="0"/>
              <a:t> of the plants had flowered</a:t>
            </a:r>
          </a:p>
          <a:p>
            <a:r>
              <a:rPr lang="en-US" dirty="0"/>
              <a:t>Current hypothesis is that there are at least two distinct controls for flowering: day length and direction of change in day length</a:t>
            </a:r>
          </a:p>
          <a:p>
            <a:r>
              <a:rPr lang="en-US" dirty="0"/>
              <a:t>The other graphs show variation in the relative levels of organic acids, phenolics, and aglycones in the parents and F1 plants</a:t>
            </a:r>
          </a:p>
          <a:p>
            <a:r>
              <a:rPr lang="en-US" dirty="0"/>
              <a:t>Distinct variation likely to show up in the F2 population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BF22-CB7A-4FC8-9080-1CFBF69B3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70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the results of mapping leaf </a:t>
            </a:r>
            <a:r>
              <a:rPr lang="en-US" dirty="0" err="1"/>
              <a:t>Feret</a:t>
            </a:r>
            <a:r>
              <a:rPr lang="en-US" dirty="0"/>
              <a:t> Ratio</a:t>
            </a:r>
          </a:p>
          <a:p>
            <a:r>
              <a:rPr lang="en-US" dirty="0"/>
              <a:t>The mapping is very preliminary, and uses physical location, not genetic distance to order the map</a:t>
            </a:r>
          </a:p>
          <a:p>
            <a:r>
              <a:rPr lang="en-US" dirty="0" err="1"/>
              <a:t>Feret’s</a:t>
            </a:r>
            <a:r>
              <a:rPr lang="en-US" dirty="0"/>
              <a:t> diameter is the longest straight line than can be drawn inside a shape</a:t>
            </a:r>
          </a:p>
          <a:p>
            <a:r>
              <a:rPr lang="en-US" dirty="0"/>
              <a:t>Width is the widest point perpendicular to the diameter</a:t>
            </a:r>
          </a:p>
          <a:p>
            <a:r>
              <a:rPr lang="en-US" dirty="0"/>
              <a:t>Ratio is </a:t>
            </a:r>
            <a:r>
              <a:rPr lang="en-US" dirty="0" err="1"/>
              <a:t>Feret’s</a:t>
            </a:r>
            <a:r>
              <a:rPr lang="en-US" dirty="0"/>
              <a:t> diameter over width</a:t>
            </a:r>
          </a:p>
          <a:p>
            <a:r>
              <a:rPr lang="en-US" dirty="0"/>
              <a:t>Demonstrates the potential for other trait mappings in blueberry</a:t>
            </a:r>
          </a:p>
          <a:p>
            <a:r>
              <a:rPr lang="en-US" dirty="0"/>
              <a:t>In the coming months and weeks, as our genotyping data for the populations comes online, we expect to assemble a long list of mapped traits, starting with those noted in this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05D-70D2-4ED7-BDD2-5BC726A37E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0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with any research program, the information presented today is available because of the efforts of many people at many institutions. </a:t>
            </a:r>
          </a:p>
          <a:p>
            <a:r>
              <a:rPr lang="en-US" dirty="0"/>
              <a:t>I’d like to thank everyone involved in the research presented today.</a:t>
            </a:r>
          </a:p>
          <a:p>
            <a:r>
              <a:rPr lang="en-US" dirty="0"/>
              <a:t>And thanks to you for viewing.</a:t>
            </a:r>
          </a:p>
          <a:p>
            <a:r>
              <a:rPr lang="en-US" dirty="0"/>
              <a:t>If you have any questions or comments, please reach out; I’d love to meet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7BF22-CB7A-4FC8-9080-1CFBF69B33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4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43F44-BB92-44F0-B1E6-ED76C1E36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1A30F-FF13-4322-9766-017E428E8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22323-27DC-4E4F-9D00-ACFC8C01E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A5CD8-9766-457E-A6AC-0E7EAA07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20FFB-F1D4-4171-99B3-9BCA1572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917BC-A5EB-406B-B229-DFD1CB75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6EB36-3AE4-4DDD-950B-A92D97D16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5D0B8-6AED-4A6A-8F79-B9DF7983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56D7C-56A9-4355-B725-4C22D2B6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1A0B-C833-45CA-8F3A-C1614277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1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94BF6-09E9-46E7-BF82-6AB808D17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44015-31E2-4370-9BA0-603CBCAC4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CBF5-AA9B-4A2D-BF64-D4ADD416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C5171-D9BF-466E-A02C-1067272A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54E3E-9496-47A7-BBBC-4E26F78A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03F6-2998-4D25-85E0-3E9844C0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2E967-4909-4D7B-8C5F-5500E85D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DE2FE-D258-4A8B-BFC3-5B1A2405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CDE7C-F488-419F-A27A-05BDA6C1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CE415-8182-49C3-A1C1-B663C802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9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36D6F-3818-4F46-848B-C8CDE172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E4C76-BF28-41E5-8F9E-817711C41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5D32-BD14-441A-A42C-35FF77AE7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1C17-9F66-456F-936F-9C92A337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7067-A983-427E-A26C-41E93464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0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4135-675F-44B0-8EF4-5E76B93B9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3060-69F7-4C3C-8C1B-2304868C2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3A788-395D-489E-9FD9-CF50EA17D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D0C04-1B83-4A72-B978-A4344A2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86C84-B60D-4331-AFDB-FC6880F5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1D46A-7CBF-45D7-A4F8-2E14F0E7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0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EB26-7D40-4210-A187-D3A3ECFD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CA35D-CC9C-4E4C-A813-F1EBFE6BD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0D469-1F18-4CD8-B16C-9FBCF8D80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7735C-9A77-476D-8260-DF12DA007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D4540C-A93A-4FB3-AA32-BAD6CC036D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DB0C18-FCEE-4618-BEFB-37BFF6A51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601A05-435F-43E8-BE77-726C96A9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A865A-DA5D-4C20-8E7E-D09D807D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3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1D7A-87A1-4F34-8961-ECF8A952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656EE-DA58-4DA1-BA39-BF7D28837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878B5-6134-4463-961D-C8A6C7CEF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3770C-0704-4970-9AD8-0C25F019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E420E-4917-4631-BAB8-BFDD5186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F96D3-2C81-4067-BE66-694518A58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59689-AD6D-4020-99EF-D16FB116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0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1D2F-45A6-4B48-A143-8641915F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B91E8-9DE3-455D-801D-A95F80760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FCE69-13D9-4E87-80FE-ABE41E13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E3298-A7A9-4C4B-8867-36A3B17C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236E4-E05A-4767-A52B-53FC81DCC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50361-3357-4D68-BC58-5ADADE5F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06E6A-9A9B-45F7-BA38-F02B357D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5BC6E-C285-4A94-AE96-96FFC0FEF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3983D-6236-4FA0-8EF2-CE8271619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1F331-2185-4891-B947-4A909754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E6BF9-D902-48E8-8C81-7D266774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161A6-8F2B-487F-8847-1674F645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2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CF20A7-C13A-41DD-9039-1DD65A32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85AD2-85E9-4CE6-BBDA-60B4AF69A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75935-6CB7-443C-A414-F57475C33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7D8D-D046-4737-9EC9-C4022637A4A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E4455-CA16-430F-B38F-2694ECDDF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9816F-791F-41D9-A966-1BA7ACC29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51B0F-3B8B-4A2C-8229-6CD2177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4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e on a flower&#10;&#10;Description automatically generated">
            <a:extLst>
              <a:ext uri="{FF2B5EF4-FFF2-40B4-BE49-F238E27FC236}">
                <a16:creationId xmlns:a16="http://schemas.microsoft.com/office/drawing/2014/main" id="{81E58B90-3780-401A-816F-BA9432C9B5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9" b="145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3C5AB-7BD6-4FBA-9770-3B91DF27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4430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Developing resources for research and breeding in blueberry (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Vaccinium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sect. 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Cyanococcus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7205E-D82F-4DA3-9751-23425172A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07034"/>
            <a:ext cx="5688281" cy="1050965"/>
          </a:xfrm>
          <a:solidFill>
            <a:schemeClr val="bg1"/>
          </a:solidFill>
        </p:spPr>
        <p:txBody>
          <a:bodyPr anchor="ctr">
            <a:normAutofit fontScale="92500" lnSpcReduction="2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Ira A. Herniter &amp; </a:t>
            </a:r>
            <a:r>
              <a:rPr lang="en-US" dirty="0" err="1"/>
              <a:t>Nicholi</a:t>
            </a:r>
            <a:r>
              <a:rPr lang="en-US" dirty="0"/>
              <a:t> </a:t>
            </a:r>
            <a:r>
              <a:rPr lang="en-US" dirty="0" err="1"/>
              <a:t>Vorsa</a:t>
            </a:r>
            <a:endParaRPr lang="en-US" dirty="0"/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Department of Plant Biology, Rutgers University,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New Brunswick, NJ 08901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A50D5E-6BDE-48B9-AF9D-10FF6BFC6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4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1"/>
    </mc:Choice>
    <mc:Fallback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1F3D-FD24-45C0-AC1D-CEDC30EC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What, exactly, is a blueberry?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04D30-875D-48A4-AD14-1EC1A347A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4882" cy="4351338"/>
          </a:xfrm>
        </p:spPr>
        <p:txBody>
          <a:bodyPr/>
          <a:lstStyle/>
          <a:p>
            <a:r>
              <a:rPr lang="en-US" dirty="0"/>
              <a:t>Family Ericaceae, genus </a:t>
            </a:r>
            <a:r>
              <a:rPr lang="en-US" i="1" dirty="0"/>
              <a:t>Vaccinium</a:t>
            </a:r>
            <a:r>
              <a:rPr lang="en-US" dirty="0"/>
              <a:t>, sect. </a:t>
            </a:r>
            <a:r>
              <a:rPr lang="en-US" i="1" dirty="0" err="1"/>
              <a:t>Cyanococcus</a:t>
            </a:r>
            <a:endParaRPr lang="en-US" dirty="0"/>
          </a:p>
          <a:p>
            <a:endParaRPr lang="en-US" dirty="0"/>
          </a:p>
          <a:p>
            <a:r>
              <a:rPr lang="en-US" dirty="0"/>
              <a:t>Defined by clusters of large blue and purple berries</a:t>
            </a:r>
          </a:p>
          <a:p>
            <a:endParaRPr lang="en-US" dirty="0"/>
          </a:p>
          <a:p>
            <a:r>
              <a:rPr lang="en-US" dirty="0"/>
              <a:t>True blueberry is native to North America</a:t>
            </a:r>
          </a:p>
          <a:p>
            <a:pPr lvl="1"/>
            <a:r>
              <a:rPr lang="en-US" dirty="0"/>
              <a:t>Other species around the world</a:t>
            </a:r>
          </a:p>
          <a:p>
            <a:endParaRPr lang="en-US" dirty="0"/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2F90BEA0-B198-4550-8F9E-06ED8E66E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0" b="6561"/>
          <a:stretch/>
        </p:blipFill>
        <p:spPr>
          <a:xfrm>
            <a:off x="8570651" y="0"/>
            <a:ext cx="3621349" cy="38158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4D7F35-D009-4563-BE09-6CE0859FE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D4525F-1CD1-4999-A1D9-E0AE7B1D9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2513"/>
          <a:stretch/>
        </p:blipFill>
        <p:spPr bwMode="auto">
          <a:xfrm>
            <a:off x="6776852" y="3811979"/>
            <a:ext cx="5415148" cy="30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FDADE-3546-4EA0-BF20-B3C62D57E563}"/>
              </a:ext>
            </a:extLst>
          </p:cNvPr>
          <p:cNvSpPr txBox="1"/>
          <p:nvPr/>
        </p:nvSpPr>
        <p:spPr>
          <a:xfrm>
            <a:off x="7453745" y="6452236"/>
            <a:ext cx="4061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Blueberry undergrowth in Pine Barrens</a:t>
            </a:r>
          </a:p>
        </p:txBody>
      </p:sp>
    </p:spTree>
    <p:extLst>
      <p:ext uri="{BB962C8B-B14F-4D97-AF65-F5344CB8AC3E}">
        <p14:creationId xmlns:p14="http://schemas.microsoft.com/office/powerpoint/2010/main" val="182265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30"/>
    </mc:Choice>
    <mc:Fallback>
      <p:transition spd="slow" advTm="4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DAC0F-920A-4A3F-AAE2-AF33CF380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279" y="1136704"/>
            <a:ext cx="6108721" cy="4584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728F7-7778-499C-84A2-46A691309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36704"/>
            <a:ext cx="6108721" cy="4584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CAAD1C-3E9E-47BE-8488-9EE41C610DE7}"/>
              </a:ext>
            </a:extLst>
          </p:cNvPr>
          <p:cNvSpPr txBox="1"/>
          <p:nvPr/>
        </p:nvSpPr>
        <p:spPr>
          <a:xfrm>
            <a:off x="6452038" y="6097893"/>
            <a:ext cx="5739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fao.org/</a:t>
            </a:r>
            <a:r>
              <a:rPr lang="en-US" sz="2400" dirty="0" err="1"/>
              <a:t>faostat</a:t>
            </a:r>
            <a:r>
              <a:rPr lang="en-US" sz="2400" dirty="0"/>
              <a:t>/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333C6EC-6BA8-407D-877C-D99389791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4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67"/>
    </mc:Choice>
    <mc:Fallback>
      <p:transition spd="slow" advTm="57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AB858-856C-4250-B089-867C4AE8B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541133"/>
            <a:ext cx="5157787" cy="823912"/>
          </a:xfrm>
        </p:spPr>
        <p:txBody>
          <a:bodyPr>
            <a:normAutofit/>
          </a:bodyPr>
          <a:lstStyle/>
          <a:p>
            <a:r>
              <a:rPr lang="en-US" sz="4400" b="0" dirty="0">
                <a:latin typeface="+mj-lt"/>
              </a:rPr>
              <a:t>Available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54A2F-7ECB-4D68-A362-9A6A602F5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65045"/>
            <a:ext cx="5157787" cy="3684588"/>
          </a:xfrm>
        </p:spPr>
        <p:txBody>
          <a:bodyPr>
            <a:normAutofit/>
          </a:bodyPr>
          <a:lstStyle/>
          <a:p>
            <a:r>
              <a:rPr lang="en-US" sz="2400" dirty="0"/>
              <a:t>Native to North America</a:t>
            </a:r>
          </a:p>
          <a:p>
            <a:r>
              <a:rPr lang="en-US" sz="2400" dirty="0"/>
              <a:t>Extensive germplasm collection maintained</a:t>
            </a:r>
          </a:p>
          <a:p>
            <a:pPr lvl="1"/>
            <a:r>
              <a:rPr lang="en-US" sz="2000" dirty="0"/>
              <a:t>Includes mostly North American accessions, but also those from around the world</a:t>
            </a:r>
          </a:p>
          <a:p>
            <a:r>
              <a:rPr lang="en-US" sz="2400" dirty="0"/>
              <a:t>Genome sequences and genotyping coming online</a:t>
            </a:r>
          </a:p>
          <a:p>
            <a:endParaRPr lang="en-US" sz="2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AE53D1C-BBE3-4533-B33E-21B3C7D2E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8"/>
          <a:stretch/>
        </p:blipFill>
        <p:spPr bwMode="auto">
          <a:xfrm>
            <a:off x="1133340" y="4219502"/>
            <a:ext cx="4570681" cy="25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60FBA-65B5-4752-BFD7-79FAFBED9CA7}"/>
              </a:ext>
            </a:extLst>
          </p:cNvPr>
          <p:cNvSpPr txBox="1"/>
          <p:nvPr/>
        </p:nvSpPr>
        <p:spPr>
          <a:xfrm>
            <a:off x="1387947" y="6368303"/>
            <a:ext cx="40614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Samples collected from Upstate New York</a:t>
            </a:r>
          </a:p>
        </p:txBody>
      </p:sp>
      <p:pic>
        <p:nvPicPr>
          <p:cNvPr id="11" name="Picture 4" descr="map4">
            <a:extLst>
              <a:ext uri="{FF2B5EF4-FFF2-40B4-BE49-F238E27FC236}">
                <a16:creationId xmlns:a16="http://schemas.microsoft.com/office/drawing/2014/main" id="{8AD8F263-87A0-4E3E-8B7D-60F4AE81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7225" y="0"/>
            <a:ext cx="5184775" cy="6858000"/>
          </a:xfrm>
          <a:prstGeom prst="rect">
            <a:avLst/>
          </a:prstGeom>
          <a:noFill/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0739F3C-46F1-498F-866E-7DF081108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21"/>
    </mc:Choice>
    <mc:Fallback>
      <p:transition spd="slow" advTm="6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5BCF-CBFF-48BF-BB43-531F2D87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Interspecific F2 populations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557E841-996F-4D97-B381-65B168D56F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36" b="6241"/>
          <a:stretch/>
        </p:blipFill>
        <p:spPr>
          <a:xfrm>
            <a:off x="512617" y="1421605"/>
            <a:ext cx="11166766" cy="401479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D46143B-4A6C-4A66-9016-3340A0EAC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529086"/>
              </p:ext>
            </p:extLst>
          </p:nvPr>
        </p:nvGraphicFramePr>
        <p:xfrm>
          <a:off x="2636345" y="5689050"/>
          <a:ext cx="691931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8670">
                  <a:extLst>
                    <a:ext uri="{9D8B030D-6E8A-4147-A177-3AD203B41FA5}">
                      <a16:colId xmlns:a16="http://schemas.microsoft.com/office/drawing/2014/main" val="152897239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1131999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47802673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889442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604406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Population: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/>
                        <a:t>BNJ16-2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/>
                        <a:t>BNJ16-3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/>
                        <a:t>BNJ16-4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/>
                        <a:t>BNJ16-5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51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#individuals: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986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366834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994C76-876B-462E-8898-E7E26D3C3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59"/>
    </mc:Choice>
    <mc:Fallback>
      <p:transition spd="slow" advTm="5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6AC2-9B1F-40FD-BA65-1136FF8A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BNJ16 Phenotypic variation</a:t>
            </a:r>
          </a:p>
        </p:txBody>
      </p:sp>
      <p:pic>
        <p:nvPicPr>
          <p:cNvPr id="8" name="Picture 5" descr="085574067BF6F543BEFF4CF7E8BC8F15@namprd14">
            <a:extLst>
              <a:ext uri="{FF2B5EF4-FFF2-40B4-BE49-F238E27FC236}">
                <a16:creationId xmlns:a16="http://schemas.microsoft.com/office/drawing/2014/main" id="{16BB439C-7E4B-4756-9D9D-EDE2F994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28" y="4053714"/>
            <a:ext cx="4172197" cy="276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blueberries3">
            <a:extLst>
              <a:ext uri="{FF2B5EF4-FFF2-40B4-BE49-F238E27FC236}">
                <a16:creationId xmlns:a16="http://schemas.microsoft.com/office/drawing/2014/main" id="{666C0F95-ACC5-4A8A-BF9B-A41A19C18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16185" r="24026" b="27473"/>
          <a:stretch>
            <a:fillRect/>
          </a:stretch>
        </p:blipFill>
        <p:spPr bwMode="auto">
          <a:xfrm>
            <a:off x="4696818" y="1390149"/>
            <a:ext cx="3783280" cy="252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6B57D-D8CA-41B5-8D12-8EF4A49C41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5725632" y="3912456"/>
            <a:ext cx="4976270" cy="2799152"/>
          </a:xfrm>
          <a:prstGeom prst="rect">
            <a:avLst/>
          </a:prstGeom>
        </p:spPr>
      </p:pic>
      <p:pic>
        <p:nvPicPr>
          <p:cNvPr id="7" name="Picture 6" descr="A picture containing grate&#10;&#10;Description automatically generated">
            <a:extLst>
              <a:ext uri="{FF2B5EF4-FFF2-40B4-BE49-F238E27FC236}">
                <a16:creationId xmlns:a16="http://schemas.microsoft.com/office/drawing/2014/main" id="{3A3B72C1-3B6C-41E1-82ED-9CE056C507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5" r="14543" b="6042"/>
          <a:stretch/>
        </p:blipFill>
        <p:spPr>
          <a:xfrm>
            <a:off x="1" y="1348257"/>
            <a:ext cx="3978234" cy="2908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F208C-C095-4FD0-9140-4EC58641F2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94" t="7528" r="5249" b="8189"/>
          <a:stretch/>
        </p:blipFill>
        <p:spPr>
          <a:xfrm>
            <a:off x="9254835" y="365125"/>
            <a:ext cx="2588821" cy="4088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16188A-567B-4BDD-B8E2-5E5705B7884F}"/>
              </a:ext>
            </a:extLst>
          </p:cNvPr>
          <p:cNvSpPr txBox="1"/>
          <p:nvPr/>
        </p:nvSpPr>
        <p:spPr>
          <a:xfrm>
            <a:off x="741638" y="3656348"/>
            <a:ext cx="2494960" cy="402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Albino Juvenile Leaves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4E50C-3601-4E31-9BC0-90A7F95261E4}"/>
              </a:ext>
            </a:extLst>
          </p:cNvPr>
          <p:cNvSpPr txBox="1"/>
          <p:nvPr/>
        </p:nvSpPr>
        <p:spPr>
          <a:xfrm>
            <a:off x="2022540" y="6311498"/>
            <a:ext cx="2428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Flower Shape &amp; Color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A4CF-D5FF-43D2-B302-CFAD41AC8AC6}"/>
              </a:ext>
            </a:extLst>
          </p:cNvPr>
          <p:cNvSpPr txBox="1"/>
          <p:nvPr/>
        </p:nvSpPr>
        <p:spPr>
          <a:xfrm>
            <a:off x="5712113" y="1490633"/>
            <a:ext cx="17526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Albino Berries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E2A7CE-C8E2-4B9A-915B-A1F195C1F887}"/>
              </a:ext>
            </a:extLst>
          </p:cNvPr>
          <p:cNvSpPr txBox="1"/>
          <p:nvPr/>
        </p:nvSpPr>
        <p:spPr>
          <a:xfrm>
            <a:off x="7337422" y="6192224"/>
            <a:ext cx="17526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Waxed Berries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F0900-238A-4E7F-A65D-9FC7BBD6901D}"/>
              </a:ext>
            </a:extLst>
          </p:cNvPr>
          <p:cNvSpPr txBox="1"/>
          <p:nvPr/>
        </p:nvSpPr>
        <p:spPr>
          <a:xfrm>
            <a:off x="10478905" y="504701"/>
            <a:ext cx="12676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Leaf Traits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0FD92BB-DF7A-40B0-992A-35A0596D1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80"/>
    </mc:Choice>
    <mc:Fallback>
      <p:transition spd="slow" advTm="8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591A-0F9D-4C55-BFD2-E4B1A9048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89" y="44490"/>
            <a:ext cx="2938154" cy="2508705"/>
          </a:xfrm>
        </p:spPr>
        <p:txBody>
          <a:bodyPr/>
          <a:lstStyle/>
          <a:p>
            <a:r>
              <a:rPr lang="en-US" dirty="0"/>
              <a:t>BNJ16 Phenotypic variation II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EB102B-B79F-4570-9ED7-7C0FBBAAB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628" y="1"/>
            <a:ext cx="4057372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B4F4D-5500-4002-82EE-B9C4A940A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628" y="3429000"/>
            <a:ext cx="4066963" cy="3429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199DF6A-26FE-43C9-9E6C-5053401703DB}"/>
              </a:ext>
            </a:extLst>
          </p:cNvPr>
          <p:cNvGrpSpPr>
            <a:grpSpLocks noChangeAspect="1"/>
          </p:cNvGrpSpPr>
          <p:nvPr/>
        </p:nvGrpSpPr>
        <p:grpSpPr>
          <a:xfrm>
            <a:off x="3944078" y="-6102"/>
            <a:ext cx="4111383" cy="3566160"/>
            <a:chOff x="0" y="2897212"/>
            <a:chExt cx="4316077" cy="36951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EF45B1-7AF6-42E1-B1D9-A42C137E1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897212"/>
              <a:ext cx="4316076" cy="3406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0E6E36-2368-4116-8DFF-2CA2F1D2E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06" t="91106" r="4770" b="1364"/>
            <a:stretch/>
          </p:blipFill>
          <p:spPr>
            <a:xfrm>
              <a:off x="1" y="6286286"/>
              <a:ext cx="4316076" cy="30605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85A7183-9D44-44EE-8304-4BF42A15F856}"/>
              </a:ext>
            </a:extLst>
          </p:cNvPr>
          <p:cNvSpPr txBox="1"/>
          <p:nvPr/>
        </p:nvSpPr>
        <p:spPr>
          <a:xfrm>
            <a:off x="2772472" y="3506778"/>
            <a:ext cx="5451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42E0F-50BE-4DF0-8C3E-8A350144E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2472" y="3792531"/>
            <a:ext cx="5451106" cy="3067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34166E-F6A0-41BA-85AF-BEE6733C7FA2}"/>
              </a:ext>
            </a:extLst>
          </p:cNvPr>
          <p:cNvSpPr txBox="1"/>
          <p:nvPr/>
        </p:nvSpPr>
        <p:spPr>
          <a:xfrm>
            <a:off x="3820929" y="3519114"/>
            <a:ext cx="3926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Organic Acid content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6E4CA5D-6668-4BEF-8314-401927C87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8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9"/>
    </mc:Choice>
    <mc:Fallback>
      <p:transition spd="slow" advTm="47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9C0-272C-4378-85EE-25917D52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QTL mapping of leaf </a:t>
            </a:r>
            <a:r>
              <a:rPr lang="en-US" dirty="0" err="1"/>
              <a:t>Feret</a:t>
            </a:r>
            <a:r>
              <a:rPr lang="en-US" dirty="0"/>
              <a:t> Ratio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3A626D-9DB2-4890-93DD-044ECFDB0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2391" r="4938" b="2465"/>
          <a:stretch/>
        </p:blipFill>
        <p:spPr>
          <a:xfrm>
            <a:off x="3768643" y="1554851"/>
            <a:ext cx="7585157" cy="5303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86B6F9-D156-40E4-88CF-04DB91637243}"/>
              </a:ext>
            </a:extLst>
          </p:cNvPr>
          <p:cNvSpPr txBox="1"/>
          <p:nvPr/>
        </p:nvSpPr>
        <p:spPr>
          <a:xfrm>
            <a:off x="6448097" y="1690688"/>
            <a:ext cx="313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BNJ16-4 001-260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68A062-3DD7-47B9-9961-BCA10AECAE11}"/>
              </a:ext>
            </a:extLst>
          </p:cNvPr>
          <p:cNvGrpSpPr/>
          <p:nvPr/>
        </p:nvGrpSpPr>
        <p:grpSpPr>
          <a:xfrm>
            <a:off x="1085876" y="1911995"/>
            <a:ext cx="1828801" cy="4542765"/>
            <a:chOff x="7775307" y="1847856"/>
            <a:chExt cx="1828801" cy="4542765"/>
          </a:xfrm>
        </p:grpSpPr>
        <p:pic>
          <p:nvPicPr>
            <p:cNvPr id="8" name="Picture 7" descr="A black and red flag&#10;&#10;Description automatically generated with medium confidence">
              <a:extLst>
                <a:ext uri="{FF2B5EF4-FFF2-40B4-BE49-F238E27FC236}">
                  <a16:creationId xmlns:a16="http://schemas.microsoft.com/office/drawing/2014/main" id="{C0767FF5-594B-42FA-8E33-07CEB94BD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308" y="1847856"/>
              <a:ext cx="1828800" cy="789340"/>
            </a:xfrm>
            <a:prstGeom prst="rect">
              <a:avLst/>
            </a:prstGeom>
          </p:spPr>
        </p:pic>
        <p:pic>
          <p:nvPicPr>
            <p:cNvPr id="9" name="Picture 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F6DDC55-1D4C-4BBB-8D56-A1B604F6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308" y="3085044"/>
              <a:ext cx="1828800" cy="778082"/>
            </a:xfrm>
            <a:prstGeom prst="rect">
              <a:avLst/>
            </a:prstGeom>
          </p:spPr>
        </p:pic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987906C-24E6-4959-B156-FBEE6EB68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308" y="4293542"/>
              <a:ext cx="1828800" cy="868537"/>
            </a:xfrm>
            <a:prstGeom prst="rect">
              <a:avLst/>
            </a:prstGeom>
          </p:spPr>
        </p:pic>
        <p:pic>
          <p:nvPicPr>
            <p:cNvPr id="11" name="Picture 1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33C3BF-77BB-47DD-A073-AAB81DBAC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308" y="5592495"/>
              <a:ext cx="1828800" cy="79812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E55B00-F2A6-4257-BDB9-B3546B7A23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0925" y="1847856"/>
              <a:ext cx="33784" cy="4032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C3DD60-BD22-4558-8267-D4738CEF31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1842" y="3119579"/>
              <a:ext cx="84658" cy="41419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FBFE7D-3084-4D25-9189-39EF8018C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2197" y="4315859"/>
              <a:ext cx="91440" cy="43891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21FC9B-CF85-44AF-9692-D1448F095F08}"/>
                </a:ext>
              </a:extLst>
            </p:cNvPr>
            <p:cNvCxnSpPr>
              <a:cxnSpLocks/>
            </p:cNvCxnSpPr>
            <p:nvPr/>
          </p:nvCxnSpPr>
          <p:spPr>
            <a:xfrm>
              <a:off x="8518525" y="5607844"/>
              <a:ext cx="77788" cy="37895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1F6034-9B98-4A4C-A4A9-4A588ED0C8D5}"/>
                </a:ext>
              </a:extLst>
            </p:cNvPr>
            <p:cNvCxnSpPr>
              <a:cxnSpLocks/>
            </p:cNvCxnSpPr>
            <p:nvPr/>
          </p:nvCxnSpPr>
          <p:spPr>
            <a:xfrm>
              <a:off x="8711146" y="5952902"/>
              <a:ext cx="92335" cy="412179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C92E87-9B72-42F7-9BE0-E1EF90005E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8675" y="4735371"/>
              <a:ext cx="69850" cy="368242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49F52A-E1DB-4989-AA57-DBB2D1DCCE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2197" y="3527425"/>
              <a:ext cx="62512" cy="321492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4CAC28-C26D-4D7E-A3AF-6A76E73E9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9669" y="2249188"/>
              <a:ext cx="31256" cy="383971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8FD71A-B9EB-49ED-9156-AE4088420DDD}"/>
                </a:ext>
              </a:extLst>
            </p:cNvPr>
            <p:cNvCxnSpPr>
              <a:cxnSpLocks/>
            </p:cNvCxnSpPr>
            <p:nvPr/>
          </p:nvCxnSpPr>
          <p:spPr>
            <a:xfrm>
              <a:off x="7775307" y="2182319"/>
              <a:ext cx="1828800" cy="1371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A644EC-F2A9-4E77-AE99-F8BD66083421}"/>
                </a:ext>
              </a:extLst>
            </p:cNvPr>
            <p:cNvCxnSpPr>
              <a:cxnSpLocks/>
            </p:cNvCxnSpPr>
            <p:nvPr/>
          </p:nvCxnSpPr>
          <p:spPr>
            <a:xfrm>
              <a:off x="7775307" y="3343275"/>
              <a:ext cx="1828800" cy="3683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FB23DF-02EA-4527-9016-9A261D70BE1B}"/>
                </a:ext>
              </a:extLst>
            </p:cNvPr>
            <p:cNvCxnSpPr>
              <a:cxnSpLocks/>
            </p:cNvCxnSpPr>
            <p:nvPr/>
          </p:nvCxnSpPr>
          <p:spPr>
            <a:xfrm>
              <a:off x="7775307" y="4569205"/>
              <a:ext cx="1828800" cy="4091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BC5906-EB42-455E-B1CB-072622F13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5307" y="5778500"/>
              <a:ext cx="1828800" cy="36512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225E949-579F-449C-B0C4-CD48DAA2D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3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17"/>
    </mc:Choice>
    <mc:Fallback>
      <p:transition spd="slow" advTm="4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3FA6-3CA1-4F1C-A4A8-F2DD6EC2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0F92-A5CC-48F2-AF45-8587FF8B4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Rutgers University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Nicholi</a:t>
            </a:r>
            <a:r>
              <a:rPr lang="en-US" dirty="0"/>
              <a:t> </a:t>
            </a:r>
            <a:r>
              <a:rPr lang="en-US" dirty="0" err="1"/>
              <a:t>Vorsa</a:t>
            </a:r>
            <a:endParaRPr lang="en-US" dirty="0"/>
          </a:p>
          <a:p>
            <a:pPr lvl="1"/>
            <a:r>
              <a:rPr lang="en-US" dirty="0"/>
              <a:t>Dr. Jennifer Johnson-</a:t>
            </a:r>
            <a:r>
              <a:rPr lang="en-US" dirty="0" err="1"/>
              <a:t>Cicalese</a:t>
            </a:r>
            <a:endParaRPr lang="en-US" dirty="0"/>
          </a:p>
          <a:p>
            <a:pPr lvl="1"/>
            <a:r>
              <a:rPr lang="en-US" dirty="0" err="1"/>
              <a:t>Yurah</a:t>
            </a:r>
            <a:r>
              <a:rPr lang="en-US" dirty="0"/>
              <a:t> Kim</a:t>
            </a:r>
          </a:p>
          <a:p>
            <a:pPr lvl="1"/>
            <a:r>
              <a:rPr lang="en-US" dirty="0"/>
              <a:t>Sara Knowles</a:t>
            </a:r>
          </a:p>
          <a:p>
            <a:pPr lvl="1"/>
            <a:r>
              <a:rPr lang="en-US" dirty="0"/>
              <a:t>Konrad Wysocki</a:t>
            </a:r>
          </a:p>
          <a:p>
            <a:pPr lvl="1"/>
            <a:r>
              <a:rPr lang="en-US" dirty="0"/>
              <a:t>Thomas Spain</a:t>
            </a:r>
          </a:p>
          <a:p>
            <a:pPr lvl="1"/>
            <a:r>
              <a:rPr lang="en-US" dirty="0"/>
              <a:t>Lance </a:t>
            </a:r>
            <a:r>
              <a:rPr lang="en-US" dirty="0" err="1"/>
              <a:t>Scibilia</a:t>
            </a:r>
            <a:endParaRPr lang="en-US" dirty="0"/>
          </a:p>
          <a:p>
            <a:r>
              <a:rPr lang="en-US" dirty="0"/>
              <a:t>Delaware State University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Latha</a:t>
            </a:r>
            <a:r>
              <a:rPr lang="en-US" dirty="0"/>
              <a:t> </a:t>
            </a:r>
            <a:r>
              <a:rPr lang="en-US" dirty="0" err="1"/>
              <a:t>Melmaiee</a:t>
            </a:r>
            <a:endParaRPr lang="en-US" dirty="0"/>
          </a:p>
          <a:p>
            <a:pPr lvl="1"/>
            <a:r>
              <a:rPr lang="en-US" dirty="0"/>
              <a:t>Dr. Krishna Kulkarni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9B3FC5-7344-4C42-B459-4F9D7A682489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USDA</a:t>
            </a:r>
          </a:p>
          <a:p>
            <a:pPr lvl="1"/>
            <a:r>
              <a:rPr lang="en-US" dirty="0"/>
              <a:t>Dr. James </a:t>
            </a:r>
            <a:r>
              <a:rPr lang="en-US" dirty="0" err="1"/>
              <a:t>Polashock</a:t>
            </a:r>
            <a:endParaRPr lang="en-US" dirty="0"/>
          </a:p>
          <a:p>
            <a:pPr lvl="1"/>
            <a:r>
              <a:rPr lang="en-US" dirty="0"/>
              <a:t>Dr. Jeffery </a:t>
            </a:r>
            <a:r>
              <a:rPr lang="en-US" dirty="0" err="1"/>
              <a:t>Neyhart</a:t>
            </a:r>
            <a:endParaRPr lang="en-US" dirty="0"/>
          </a:p>
          <a:p>
            <a:pPr lvl="1"/>
            <a:r>
              <a:rPr lang="en-US" dirty="0"/>
              <a:t>Joe </a:t>
            </a:r>
            <a:r>
              <a:rPr lang="en-US" dirty="0" err="1"/>
              <a:t>Kawash</a:t>
            </a:r>
            <a:endParaRPr lang="en-US" dirty="0"/>
          </a:p>
          <a:p>
            <a:pPr lvl="1"/>
            <a:r>
              <a:rPr lang="en-US" dirty="0" err="1"/>
              <a:t>Kristia</a:t>
            </a:r>
            <a:r>
              <a:rPr lang="en-US" dirty="0"/>
              <a:t> Adams</a:t>
            </a:r>
          </a:p>
          <a:p>
            <a:r>
              <a:rPr lang="en-US" dirty="0"/>
              <a:t>North Carolina State University</a:t>
            </a:r>
          </a:p>
          <a:p>
            <a:pPr lvl="1"/>
            <a:r>
              <a:rPr lang="en-US" dirty="0"/>
              <a:t>Dr. Massimo </a:t>
            </a:r>
            <a:r>
              <a:rPr lang="en-US" dirty="0" err="1"/>
              <a:t>Iorizzo</a:t>
            </a:r>
            <a:endParaRPr lang="en-US" dirty="0"/>
          </a:p>
          <a:p>
            <a:pPr lvl="1"/>
            <a:r>
              <a:rPr lang="en-US" dirty="0"/>
              <a:t>Dr. Hamed </a:t>
            </a:r>
            <a:r>
              <a:rPr lang="en-US" dirty="0" err="1"/>
              <a:t>Bostan</a:t>
            </a:r>
            <a:endParaRPr lang="en-US" dirty="0"/>
          </a:p>
          <a:p>
            <a:pPr lvl="1"/>
            <a:r>
              <a:rPr lang="en-US" dirty="0"/>
              <a:t>Dr. Marti </a:t>
            </a:r>
            <a:r>
              <a:rPr lang="en-US" dirty="0" err="1"/>
              <a:t>Pottorf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E1CF38-3E8C-4AAA-A0AE-885A93E09028}"/>
              </a:ext>
            </a:extLst>
          </p:cNvPr>
          <p:cNvSpPr txBox="1">
            <a:spLocks/>
          </p:cNvSpPr>
          <p:nvPr/>
        </p:nvSpPr>
        <p:spPr>
          <a:xfrm>
            <a:off x="6096000" y="365125"/>
            <a:ext cx="5773057" cy="482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Contact me: ira.herniter@rutgers.edu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629A27-5151-4451-849F-39A60572B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1"/>
    </mc:Choice>
    <mc:Fallback>
      <p:transition spd="slow" advTm="2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870</Words>
  <Application>Microsoft Office PowerPoint</Application>
  <PresentationFormat>Widescreen</PresentationFormat>
  <Paragraphs>140</Paragraphs>
  <Slides>9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Developing resources for research and breeding in blueberry (Vaccinium sect. Cyanococcus)</vt:lpstr>
      <vt:lpstr>What, exactly, is a blueberry?</vt:lpstr>
      <vt:lpstr>PowerPoint Presentation</vt:lpstr>
      <vt:lpstr>PowerPoint Presentation</vt:lpstr>
      <vt:lpstr>Interspecific F2 populations</vt:lpstr>
      <vt:lpstr>BNJ16 Phenotypic variation</vt:lpstr>
      <vt:lpstr>BNJ16 Phenotypic variation II</vt:lpstr>
      <vt:lpstr>QTL mapping of leaf Feret Ratio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resources for research and breeding in blueberry (Vaccinium sect. Cyanococcus)</dc:title>
  <dc:creator>Ira Herniter</dc:creator>
  <cp:lastModifiedBy>Ira Herniter</cp:lastModifiedBy>
  <cp:revision>3</cp:revision>
  <dcterms:created xsi:type="dcterms:W3CDTF">2022-01-09T18:49:07Z</dcterms:created>
  <dcterms:modified xsi:type="dcterms:W3CDTF">2022-01-10T21:25:02Z</dcterms:modified>
</cp:coreProperties>
</file>