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286" r:id="rId3"/>
    <p:sldId id="288" r:id="rId4"/>
    <p:sldId id="311" r:id="rId5"/>
    <p:sldId id="312" r:id="rId6"/>
    <p:sldId id="314" r:id="rId7"/>
    <p:sldId id="310" r:id="rId8"/>
    <p:sldId id="332" r:id="rId9"/>
    <p:sldId id="330" r:id="rId10"/>
    <p:sldId id="331" r:id="rId11"/>
    <p:sldId id="333" r:id="rId12"/>
    <p:sldId id="329" r:id="rId1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orient="horz" pos="147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6" pos="7257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00"/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0" autoAdjust="0"/>
    <p:restoredTop sz="83079" autoAdjust="0"/>
  </p:normalViewPr>
  <p:slideViewPr>
    <p:cSldViewPr snapToGrid="0" showGuides="1">
      <p:cViewPr varScale="1">
        <p:scale>
          <a:sx n="95" d="100"/>
          <a:sy n="95" d="100"/>
        </p:scale>
        <p:origin x="456" y="90"/>
      </p:cViewPr>
      <p:guideLst>
        <p:guide orient="horz" pos="2205"/>
        <p:guide orient="horz" pos="147"/>
        <p:guide orient="horz" pos="3748"/>
        <p:guide pos="7257"/>
        <p:guide/>
        <p:guide pos="3840"/>
        <p:guide orient="horz" pos="21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471A8-0A16-49F0-9B08-3B264A053445}" type="datetimeFigureOut">
              <a:rPr lang="nl-NL" smtClean="0"/>
              <a:t>4-1-2022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FF1F9-563C-447A-B5FF-C6826F7DA5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3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F1F9-563C-447A-B5FF-C6826F7DA5F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49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F1F9-563C-447A-B5FF-C6826F7DA5F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8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F1F9-563C-447A-B5FF-C6826F7DA5F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74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0821" y="567508"/>
            <a:ext cx="10830592" cy="679774"/>
          </a:xfrm>
        </p:spPr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8061181" y="2293594"/>
            <a:ext cx="3489029" cy="3489029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5607727" y="2293594"/>
            <a:ext cx="3489029" cy="34890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54274" y="2293594"/>
            <a:ext cx="3489029" cy="3489029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 bwMode="auto">
          <a:xfrm>
            <a:off x="691101" y="1477191"/>
            <a:ext cx="10850033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700821" y="2293594"/>
            <a:ext cx="3489029" cy="34890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F544738-2A9A-4657-901F-DCC36C61E2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8675" y="6227551"/>
            <a:ext cx="3082925" cy="365125"/>
          </a:xfrm>
        </p:spPr>
        <p:txBody>
          <a:bodyPr/>
          <a:lstStyle>
            <a:lvl1pPr marL="0" indent="0" algn="r">
              <a:buNone/>
              <a:defRPr sz="1200"/>
            </a:lvl1pPr>
            <a:lvl2pPr marL="696913" indent="0" algn="r">
              <a:spcBef>
                <a:spcPts val="0"/>
              </a:spcBef>
              <a:buNone/>
              <a:defRPr sz="1200"/>
            </a:lvl2pPr>
            <a:lvl3pPr marL="1560512" indent="0" algn="r">
              <a:buNone/>
              <a:defRPr sz="1200"/>
            </a:lvl3pPr>
            <a:lvl4pPr marL="2332037" indent="0" algn="r">
              <a:buNone/>
              <a:defRPr sz="1200"/>
            </a:lvl4pPr>
            <a:lvl5pPr marL="3052763" indent="0" algn="r">
              <a:buNone/>
              <a:defRPr sz="1200"/>
            </a:lvl5pPr>
          </a:lstStyle>
          <a:p>
            <a:pPr lvl="1"/>
            <a:r>
              <a:rPr lang="en-GB" dirty="0"/>
              <a:t>Name and supervisors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058818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93623" y="2870273"/>
            <a:ext cx="3060000" cy="306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8470036" y="2870273"/>
            <a:ext cx="3060000" cy="306000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6344486" y="2870273"/>
            <a:ext cx="3060000" cy="306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4218935" y="2870273"/>
            <a:ext cx="3060000" cy="306000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655523" y="230187"/>
            <a:ext cx="11257061" cy="679774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647700" y="1616401"/>
            <a:ext cx="11262784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35002" y="2262387"/>
            <a:ext cx="11262783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121485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184151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0246817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17" y="230188"/>
            <a:ext cx="4368000" cy="114143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200008" y="226800"/>
            <a:ext cx="672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60403" y="1840012"/>
            <a:ext cx="43688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3" y="230187"/>
            <a:ext cx="11257061" cy="679774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716825" y="1933314"/>
            <a:ext cx="3519547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557616" y="1933314"/>
            <a:ext cx="3519547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8398407" y="1933314"/>
            <a:ext cx="3519547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654051" y="4610101"/>
            <a:ext cx="3670300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4488227" y="4610101"/>
            <a:ext cx="3670300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8322403" y="4610101"/>
            <a:ext cx="3670300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654051" y="4985219"/>
            <a:ext cx="3670300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4487567" y="4985219"/>
            <a:ext cx="3670300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8322403" y="4985219"/>
            <a:ext cx="3670300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3" y="230187"/>
            <a:ext cx="11257061" cy="679774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715199" y="1929601"/>
            <a:ext cx="5472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6434881" y="1929600"/>
            <a:ext cx="5472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715200" y="1402557"/>
            <a:ext cx="112032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3" y="230187"/>
            <a:ext cx="11257061" cy="679774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715200" y="233362"/>
            <a:ext cx="5348469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6436353" y="233363"/>
            <a:ext cx="5472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3" y="230189"/>
            <a:ext cx="11257061" cy="679774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583095" y="1752601"/>
            <a:ext cx="11469204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600" y="230187"/>
            <a:ext cx="11257061" cy="67977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717551" y="1933575"/>
            <a:ext cx="11197452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2B4F-0A2B-44AA-B6B0-162B65C2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436" y="2858280"/>
            <a:ext cx="5559128" cy="1141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626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600" y="230188"/>
            <a:ext cx="4368000" cy="114143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6311900" y="80090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60401" y="1835250"/>
            <a:ext cx="43688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600" y="230188"/>
            <a:ext cx="4368000" cy="114143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60401" y="1835250"/>
            <a:ext cx="43688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058818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121485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184151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0246817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237BE1AA-CF21-4347-BEFA-A3F7D45F34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5785" y="452850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713118" y="1362975"/>
            <a:ext cx="10807900" cy="4561875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4F712D2-C42B-47FB-ABB1-A24D99FD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7" y="230188"/>
            <a:ext cx="10797680" cy="114143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0985" y="230188"/>
            <a:ext cx="10850033" cy="679774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670984" y="1835249"/>
            <a:ext cx="5410616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6391144" y="1835249"/>
            <a:ext cx="5129875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6498771" y="1835249"/>
            <a:ext cx="5022245" cy="40896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2BD17255-DD04-46F9-89EC-E60373E9CD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0984" y="1835249"/>
            <a:ext cx="5022245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6499016" y="1835249"/>
            <a:ext cx="5022000" cy="40896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971C5D40-B83B-4B99-8BDC-82DAE47CD8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0984" y="1835249"/>
            <a:ext cx="5022245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61600" y="1835249"/>
            <a:ext cx="552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6388100" y="1933575"/>
            <a:ext cx="552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717552" y="1828800"/>
            <a:ext cx="11205633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r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70985" y="230188"/>
            <a:ext cx="10850033" cy="679774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</p:spPr>
        <p:txBody>
          <a:bodyPr vert="horz" wrap="square" lIns="18000" tIns="108000" rIns="9144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670985" y="1526875"/>
            <a:ext cx="10850033" cy="440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32317" y="3929064"/>
            <a:ext cx="10454216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67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68" r:id="rId9"/>
    <p:sldLayoutId id="2147483664" r:id="rId10"/>
    <p:sldLayoutId id="2147483653" r:id="rId11"/>
    <p:sldLayoutId id="2147483655" r:id="rId12"/>
    <p:sldLayoutId id="2147483656" r:id="rId13"/>
    <p:sldLayoutId id="2147483657" r:id="rId14"/>
    <p:sldLayoutId id="2147483659" r:id="rId15"/>
    <p:sldLayoutId id="2147483660" r:id="rId16"/>
    <p:sldLayoutId id="2147483661" r:id="rId17"/>
    <p:sldLayoutId id="2147483663" r:id="rId18"/>
    <p:sldLayoutId id="2147483665" r:id="rId19"/>
    <p:sldLayoutId id="2147483654" r:id="rId20"/>
    <p:sldLayoutId id="2147483666" r:id="rId21"/>
  </p:sldLayoutIdLst>
  <p:txStyles>
    <p:titleStyle>
      <a:lvl1pPr algn="l" rtl="0" fontAlgn="base">
        <a:lnSpc>
          <a:spcPct val="100000"/>
        </a:lnSpc>
        <a:spcBef>
          <a:spcPct val="0"/>
        </a:spcBef>
        <a:spcAft>
          <a:spcPct val="0"/>
        </a:spcAft>
        <a:defRPr sz="3000" b="1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ct val="1140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ct val="1140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ct val="1140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ct val="1140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ct val="1140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57" userDrawn="1">
          <p15:clr>
            <a:srgbClr val="F26B43"/>
          </p15:clr>
        </p15:guide>
        <p15:guide id="2" pos="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33F933A-140F-4011-BB3D-ADF1C26C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18" y="490390"/>
            <a:ext cx="10830592" cy="1387660"/>
          </a:xfrm>
        </p:spPr>
        <p:txBody>
          <a:bodyPr lIns="2160000" rIns="2160000"/>
          <a:lstStyle/>
          <a:p>
            <a:r>
              <a:rPr lang="en-GB" sz="3600" dirty="0"/>
              <a:t>Smooth Descent</a:t>
            </a:r>
            <a:br>
              <a:rPr lang="en-GB" sz="2800" dirty="0"/>
            </a:br>
            <a:r>
              <a:rPr lang="en-GB" sz="2000" b="0" dirty="0"/>
              <a:t>A ploidy-aware algorithm to improve linkage mapping in the presence of genotyping errors</a:t>
            </a:r>
            <a:endParaRPr lang="en-GB" sz="2800" b="0" dirty="0"/>
          </a:p>
        </p:txBody>
      </p:sp>
      <p:pic>
        <p:nvPicPr>
          <p:cNvPr id="5" name="Picture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84135E9C-82BF-40C1-A4FF-1818BC35816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t="34130" r="39385" b="17102"/>
          <a:stretch/>
        </p:blipFill>
        <p:spPr>
          <a:ln w="12700">
            <a:solidFill>
              <a:schemeClr val="tx1"/>
            </a:solidFill>
          </a:ln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32842E7-B14D-4252-BDE4-4C7889C18D9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 t="13748" r="52708" b="24254"/>
          <a:stretch/>
        </p:blipFill>
        <p:spPr>
          <a:xfrm>
            <a:off x="5607727" y="2293594"/>
            <a:ext cx="3489029" cy="3489029"/>
          </a:xfrm>
          <a:ln w="12700">
            <a:solidFill>
              <a:schemeClr val="tx1"/>
            </a:solidFill>
          </a:ln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7465109-2923-4471-A586-BA861385C4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25277" r="43424" b="15921"/>
          <a:stretch/>
        </p:blipFill>
        <p:spPr>
          <a:xfrm>
            <a:off x="3154274" y="2293594"/>
            <a:ext cx="3489029" cy="3489029"/>
          </a:xfrm>
          <a:ln w="12700">
            <a:solidFill>
              <a:schemeClr val="tx1"/>
            </a:solidFill>
          </a:ln>
        </p:spPr>
      </p:pic>
      <p:pic>
        <p:nvPicPr>
          <p:cNvPr id="3" name="Picture Placeholder 2" descr="A pair of strawberries&#10;&#10;Description automatically generated with low confidence">
            <a:extLst>
              <a:ext uri="{FF2B5EF4-FFF2-40B4-BE49-F238E27FC236}">
                <a16:creationId xmlns:a16="http://schemas.microsoft.com/office/drawing/2014/main" id="{59698AEB-3826-4500-919B-49B14FA0C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8" r="13546"/>
          <a:stretch/>
        </p:blipFill>
        <p:spPr/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BB8B481-F872-4F00-BC0B-3A9438432575}"/>
              </a:ext>
            </a:extLst>
          </p:cNvPr>
          <p:cNvSpPr txBox="1"/>
          <p:nvPr/>
        </p:nvSpPr>
        <p:spPr>
          <a:xfrm>
            <a:off x="7263733" y="6006888"/>
            <a:ext cx="4286477" cy="52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Alejandro Thérèse Navarro</a:t>
            </a:r>
          </a:p>
          <a:p>
            <a:pPr algn="r">
              <a:lnSpc>
                <a:spcPts val="1800"/>
              </a:lnSpc>
            </a:pPr>
            <a:r>
              <a:rPr lang="en-GB" sz="1200" dirty="0">
                <a:latin typeface="Verdana" pitchFamily="34" charset="0"/>
              </a:rPr>
              <a:t>December 2021</a:t>
            </a:r>
          </a:p>
        </p:txBody>
      </p:sp>
    </p:spTree>
    <p:extLst>
      <p:ext uri="{BB962C8B-B14F-4D97-AF65-F5344CB8AC3E}">
        <p14:creationId xmlns:p14="http://schemas.microsoft.com/office/powerpoint/2010/main" val="99136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AD10EE-D566-47DB-B254-83299DC24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117" y="1517933"/>
            <a:ext cx="2856250" cy="4241834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Map reconstruction is also improved.</a:t>
            </a:r>
          </a:p>
          <a:p>
            <a:pPr marL="0" indent="0">
              <a:buNone/>
            </a:pPr>
            <a:r>
              <a:rPr lang="en-GB" sz="1800" dirty="0"/>
              <a:t>Genotype correctness is also improved.</a:t>
            </a:r>
          </a:p>
          <a:p>
            <a:pPr marL="0" indent="0">
              <a:buNone/>
            </a:pPr>
            <a:r>
              <a:rPr lang="en-GB" sz="1800" dirty="0"/>
              <a:t>Less effective as ploidy increases:</a:t>
            </a:r>
          </a:p>
          <a:p>
            <a:pPr marL="457200" indent="-457200">
              <a:buSzPct val="110000"/>
              <a:buAutoNum type="arabicPeriod"/>
            </a:pPr>
            <a:r>
              <a:rPr lang="en-GB" sz="1800" dirty="0"/>
              <a:t>Genotyping errors affect order more</a:t>
            </a:r>
          </a:p>
          <a:p>
            <a:pPr marL="457200" indent="-457200">
              <a:buSzPct val="110000"/>
              <a:buAutoNum type="arabicPeriod"/>
            </a:pPr>
            <a:r>
              <a:rPr lang="en-GB" sz="1800" dirty="0"/>
              <a:t>Less corrections can be made due to IBD uncertainty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3DA9DF-4330-42C1-8D62-95ACA682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7" y="230188"/>
            <a:ext cx="10797680" cy="679774"/>
          </a:xfrm>
        </p:spPr>
        <p:txBody>
          <a:bodyPr/>
          <a:lstStyle/>
          <a:p>
            <a:r>
              <a:rPr lang="en-GB" dirty="0"/>
              <a:t>Simulation tests in autopolyploids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CA30E0F-8AA5-4EB8-8B7A-47FDAD7EA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68" y="1352850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1DF04E-F298-43BC-9C62-1EC9769F2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5541" y="2895131"/>
            <a:ext cx="7648829" cy="1065477"/>
          </a:xfrm>
        </p:spPr>
        <p:txBody>
          <a:bodyPr/>
          <a:lstStyle/>
          <a:p>
            <a:r>
              <a:rPr lang="en-GB" sz="2000" dirty="0"/>
              <a:t>Simple IBD estimation and genotype correction</a:t>
            </a:r>
          </a:p>
          <a:p>
            <a:r>
              <a:rPr lang="en-GB" sz="2000" dirty="0"/>
              <a:t>Estimate error rates, </a:t>
            </a:r>
            <a:r>
              <a:rPr lang="en-GB" sz="2000" dirty="0" err="1"/>
              <a:t>recombinations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905548-6BBE-44BA-801F-BC88B82E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7" y="230188"/>
            <a:ext cx="10797680" cy="679774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051C0-3DFE-40D5-B7FD-9420CAB26A98}"/>
              </a:ext>
            </a:extLst>
          </p:cNvPr>
          <p:cNvSpPr txBox="1"/>
          <p:nvPr/>
        </p:nvSpPr>
        <p:spPr>
          <a:xfrm>
            <a:off x="2878553" y="1322129"/>
            <a:ext cx="6782804" cy="1382736"/>
          </a:xfrm>
          <a:prstGeom prst="rect">
            <a:avLst/>
          </a:prstGeom>
          <a:solidFill>
            <a:schemeClr val="tx1"/>
          </a:solidFill>
        </p:spPr>
        <p:txBody>
          <a:bodyPr wrap="square" lIns="360000" rIns="360000" anchor="ctr">
            <a:noAutofit/>
          </a:bodyPr>
          <a:lstStyle>
            <a:defPPr>
              <a:defRPr lang="nl-NL"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Smooth Descent is an iterative algorithm for mapping in the presence of genotyping errors.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52595-632F-4BAE-9137-AD13C822A367}"/>
              </a:ext>
            </a:extLst>
          </p:cNvPr>
          <p:cNvSpPr txBox="1"/>
          <p:nvPr/>
        </p:nvSpPr>
        <p:spPr>
          <a:xfrm>
            <a:off x="1312975" y="4341140"/>
            <a:ext cx="95660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800" b="1" dirty="0">
                <a:latin typeface="+mn-lt"/>
              </a:rPr>
              <a:t>Software</a:t>
            </a:r>
            <a:r>
              <a:rPr lang="en-GB" sz="2800" dirty="0">
                <a:latin typeface="+mn-lt"/>
              </a:rPr>
              <a:t>: github.com/</a:t>
            </a:r>
            <a:r>
              <a:rPr lang="en-GB" sz="2800" dirty="0" err="1">
                <a:latin typeface="+mn-lt"/>
              </a:rPr>
              <a:t>alethere</a:t>
            </a:r>
            <a:r>
              <a:rPr lang="en-GB" sz="2800" dirty="0">
                <a:latin typeface="+mn-lt"/>
              </a:rPr>
              <a:t>/</a:t>
            </a:r>
            <a:r>
              <a:rPr lang="en-GB" sz="2800" dirty="0" err="1">
                <a:latin typeface="+mn-lt"/>
              </a:rPr>
              <a:t>smoothdescent</a:t>
            </a:r>
            <a:endParaRPr lang="en-GB" sz="2800" dirty="0">
              <a:latin typeface="+mn-lt"/>
            </a:endParaRPr>
          </a:p>
          <a:p>
            <a:pPr marL="0" indent="0" algn="ctr">
              <a:buNone/>
            </a:pPr>
            <a:r>
              <a:rPr lang="en-GB" sz="2800" b="1" dirty="0">
                <a:latin typeface="+mn-lt"/>
              </a:rPr>
              <a:t>Article</a:t>
            </a:r>
            <a:r>
              <a:rPr lang="en-GB" sz="2800" dirty="0">
                <a:latin typeface="+mn-lt"/>
              </a:rPr>
              <a:t>: preprint Theoretical Applied Genetics</a:t>
            </a:r>
          </a:p>
        </p:txBody>
      </p:sp>
    </p:spTree>
    <p:extLst>
      <p:ext uri="{BB962C8B-B14F-4D97-AF65-F5344CB8AC3E}">
        <p14:creationId xmlns:p14="http://schemas.microsoft.com/office/powerpoint/2010/main" val="374053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AB490E8-C5FE-45B1-A760-CF3FE53C18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117" y="1048558"/>
            <a:ext cx="3731292" cy="312627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Peter Bourke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Eric van de Weg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Chris Maliepaard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Fernanda Alves Freitas Guesdes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Natascha van Lieshout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Paul Arens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Richard Finkers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Herman van Eck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Johan Willemsen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Thijs van Dijk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E39B5D8-3EDA-4CEF-B45C-5168B854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7" y="230188"/>
            <a:ext cx="4351252" cy="679774"/>
          </a:xfrm>
        </p:spPr>
        <p:txBody>
          <a:bodyPr/>
          <a:lstStyle/>
          <a:p>
            <a:r>
              <a:rPr lang="en-GB" dirty="0"/>
              <a:t>Acknowledgements</a:t>
            </a:r>
          </a:p>
        </p:txBody>
      </p:sp>
      <p:pic>
        <p:nvPicPr>
          <p:cNvPr id="5" name="Imagen 4" descr="Un pastel con fresas&#10;&#10;Descripción generada automáticamente">
            <a:extLst>
              <a:ext uri="{FF2B5EF4-FFF2-40B4-BE49-F238E27FC236}">
                <a16:creationId xmlns:a16="http://schemas.microsoft.com/office/drawing/2014/main" id="{3D526804-D3F1-4F12-B56D-FFCC09154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48" y="570075"/>
            <a:ext cx="5004395" cy="435882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CEE4285-CA39-4D6D-8761-DF5F50487E4D}"/>
              </a:ext>
            </a:extLst>
          </p:cNvPr>
          <p:cNvSpPr txBox="1"/>
          <p:nvPr/>
        </p:nvSpPr>
        <p:spPr>
          <a:xfrm>
            <a:off x="4347587" y="5134468"/>
            <a:ext cx="3496825" cy="1134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dirty="0">
                <a:latin typeface="Verdana" pitchFamily="34" charset="0"/>
              </a:rPr>
              <a:t>Thanks for your attention </a:t>
            </a:r>
          </a:p>
          <a:p>
            <a:pPr algn="ctr">
              <a:lnSpc>
                <a:spcPct val="150000"/>
              </a:lnSpc>
            </a:pPr>
            <a:r>
              <a:rPr lang="en-GB" sz="3600" b="1" dirty="0">
                <a:latin typeface="Verdana" pitchFamily="34" charset="0"/>
              </a:rPr>
              <a:t>Questions?</a:t>
            </a:r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A15E2E8-409C-4B57-9061-DE880FEAF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1" b="20774"/>
          <a:stretch/>
        </p:blipFill>
        <p:spPr>
          <a:xfrm>
            <a:off x="1064188" y="4511633"/>
            <a:ext cx="2054159" cy="11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4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ABA0A-E6A1-4F0A-9C70-32B780FEB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117" y="2742325"/>
            <a:ext cx="10797680" cy="3106805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SMOOTH</a:t>
            </a:r>
            <a:r>
              <a:rPr lang="en-GB" sz="2000" dirty="0"/>
              <a:t> (van Os et al. 2005) genotyping error detection based on map order.</a:t>
            </a:r>
          </a:p>
          <a:p>
            <a:r>
              <a:rPr lang="en-GB" sz="2000" dirty="0"/>
              <a:t>Eliminate genotyping errors iteratively to improve map order.</a:t>
            </a:r>
          </a:p>
          <a:p>
            <a:r>
              <a:rPr lang="en-GB" sz="2000" dirty="0"/>
              <a:t>Applicable 1x0 or 0x1 markers in diploids. </a:t>
            </a:r>
          </a:p>
          <a:p>
            <a:pPr marL="0" indent="0">
              <a:buNone/>
            </a:pPr>
            <a:r>
              <a:rPr lang="en-GB" sz="2000" dirty="0"/>
              <a:t>Implementation in R and some changes:</a:t>
            </a:r>
          </a:p>
          <a:p>
            <a:r>
              <a:rPr lang="en-GB" sz="2000" dirty="0"/>
              <a:t>All marker types used, all (even) ploidies accepted, improved prediction method.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77AF4-F596-47F3-820B-9725A665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7" y="230188"/>
            <a:ext cx="10797680" cy="67977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A76DB-3F15-4C03-B024-55B2B202A319}"/>
              </a:ext>
            </a:extLst>
          </p:cNvPr>
          <p:cNvSpPr txBox="1"/>
          <p:nvPr/>
        </p:nvSpPr>
        <p:spPr>
          <a:xfrm>
            <a:off x="2650200" y="1245971"/>
            <a:ext cx="6770526" cy="1160345"/>
          </a:xfrm>
          <a:prstGeom prst="rect">
            <a:avLst/>
          </a:prstGeom>
          <a:solidFill>
            <a:schemeClr val="tx1"/>
          </a:solidFill>
        </p:spPr>
        <p:txBody>
          <a:bodyPr wrap="square" lIns="720000" rIns="720000" anchor="ctr"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bg1"/>
                </a:solidFill>
                <a:latin typeface="+mj-lt"/>
              </a:rPr>
              <a:t>Genetic mapping in strawberry using genotypes with high error rate</a:t>
            </a:r>
          </a:p>
        </p:txBody>
      </p:sp>
    </p:spTree>
    <p:extLst>
      <p:ext uri="{BB962C8B-B14F-4D97-AF65-F5344CB8AC3E}">
        <p14:creationId xmlns:p14="http://schemas.microsoft.com/office/powerpoint/2010/main" val="185204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upo 93">
            <a:extLst>
              <a:ext uri="{FF2B5EF4-FFF2-40B4-BE49-F238E27FC236}">
                <a16:creationId xmlns:a16="http://schemas.microsoft.com/office/drawing/2014/main" id="{0B1CCF02-DFB6-4A85-9018-795DD9116673}"/>
              </a:ext>
            </a:extLst>
          </p:cNvPr>
          <p:cNvGrpSpPr/>
          <p:nvPr/>
        </p:nvGrpSpPr>
        <p:grpSpPr>
          <a:xfrm>
            <a:off x="1005574" y="1529510"/>
            <a:ext cx="3039397" cy="4486035"/>
            <a:chOff x="794559" y="1244655"/>
            <a:chExt cx="3039397" cy="448603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79BC8318-B2A8-45C8-BDF8-B25F1D53D647}"/>
                </a:ext>
              </a:extLst>
            </p:cNvPr>
            <p:cNvGrpSpPr/>
            <p:nvPr/>
          </p:nvGrpSpPr>
          <p:grpSpPr>
            <a:xfrm>
              <a:off x="879317" y="1852026"/>
              <a:ext cx="1053812" cy="3878664"/>
              <a:chOff x="6955444" y="2178949"/>
              <a:chExt cx="1053812" cy="3878664"/>
            </a:xfrm>
          </p:grpSpPr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6E036478-0BA0-4143-8293-2C6DE18222CC}"/>
                  </a:ext>
                </a:extLst>
              </p:cNvPr>
              <p:cNvSpPr/>
              <p:nvPr/>
            </p:nvSpPr>
            <p:spPr>
              <a:xfrm>
                <a:off x="6955444" y="2178949"/>
                <a:ext cx="455864" cy="387866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id="{FFB24365-62A6-4875-B1EC-46AB782D6AFE}"/>
                  </a:ext>
                </a:extLst>
              </p:cNvPr>
              <p:cNvSpPr/>
              <p:nvPr/>
            </p:nvSpPr>
            <p:spPr>
              <a:xfrm>
                <a:off x="7553392" y="2178949"/>
                <a:ext cx="455864" cy="387866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E576D51E-D721-43B1-BCCF-DD92CE0F3CD5}"/>
                </a:ext>
              </a:extLst>
            </p:cNvPr>
            <p:cNvGrpSpPr/>
            <p:nvPr/>
          </p:nvGrpSpPr>
          <p:grpSpPr>
            <a:xfrm>
              <a:off x="2654633" y="1848433"/>
              <a:ext cx="1053812" cy="3878664"/>
              <a:chOff x="6955444" y="2178949"/>
              <a:chExt cx="1053812" cy="3878664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0FBE49DA-C0C3-456C-9527-140818FC0AE4}"/>
                  </a:ext>
                </a:extLst>
              </p:cNvPr>
              <p:cNvSpPr/>
              <p:nvPr/>
            </p:nvSpPr>
            <p:spPr>
              <a:xfrm>
                <a:off x="6955444" y="2178949"/>
                <a:ext cx="455864" cy="387866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Rectángulo: esquinas redondeadas 25">
                <a:extLst>
                  <a:ext uri="{FF2B5EF4-FFF2-40B4-BE49-F238E27FC236}">
                    <a16:creationId xmlns:a16="http://schemas.microsoft.com/office/drawing/2014/main" id="{36F72207-97D7-495F-BC4A-DD53FAF33B80}"/>
                  </a:ext>
                </a:extLst>
              </p:cNvPr>
              <p:cNvSpPr/>
              <p:nvPr/>
            </p:nvSpPr>
            <p:spPr>
              <a:xfrm>
                <a:off x="7553392" y="2178949"/>
                <a:ext cx="455864" cy="387866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1551D064-CBC4-49AE-8098-F39B99BC64AE}"/>
                </a:ext>
              </a:extLst>
            </p:cNvPr>
            <p:cNvSpPr txBox="1"/>
            <p:nvPr/>
          </p:nvSpPr>
          <p:spPr>
            <a:xfrm>
              <a:off x="966572" y="1244655"/>
              <a:ext cx="87914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 dirty="0">
                  <a:latin typeface="Verdana" pitchFamily="34" charset="0"/>
                </a:rPr>
                <a:t>P1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5CAED42A-8A6B-4E59-9522-A3F81DC16F74}"/>
                </a:ext>
              </a:extLst>
            </p:cNvPr>
            <p:cNvSpPr txBox="1"/>
            <p:nvPr/>
          </p:nvSpPr>
          <p:spPr>
            <a:xfrm>
              <a:off x="2741888" y="1244655"/>
              <a:ext cx="87914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2000" b="1" dirty="0">
                  <a:latin typeface="Verdana" pitchFamily="34" charset="0"/>
                </a:rPr>
                <a:t>P2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C89F3E40-ADB4-48B2-A2DB-E2409EAF2562}"/>
                </a:ext>
              </a:extLst>
            </p:cNvPr>
            <p:cNvSpPr txBox="1"/>
            <p:nvPr/>
          </p:nvSpPr>
          <p:spPr>
            <a:xfrm>
              <a:off x="794559" y="1466872"/>
              <a:ext cx="696024" cy="313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14000"/>
                </a:lnSpc>
                <a:spcBef>
                  <a:spcPts val="1200"/>
                </a:spcBef>
              </a:pPr>
              <a:r>
                <a:rPr lang="en-GB" sz="1400" dirty="0">
                  <a:latin typeface="Verdana" pitchFamily="34" charset="0"/>
                </a:rPr>
                <a:t>hom1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62EA074F-47F8-44A1-B6FA-9D13FB2098A3}"/>
                </a:ext>
              </a:extLst>
            </p:cNvPr>
            <p:cNvSpPr txBox="1"/>
            <p:nvPr/>
          </p:nvSpPr>
          <p:spPr>
            <a:xfrm>
              <a:off x="1360582" y="1466872"/>
              <a:ext cx="696024" cy="313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14000"/>
                </a:lnSpc>
                <a:spcBef>
                  <a:spcPts val="1200"/>
                </a:spcBef>
              </a:pPr>
              <a:r>
                <a:rPr lang="en-GB" sz="1400" dirty="0">
                  <a:latin typeface="Verdana" pitchFamily="34" charset="0"/>
                </a:rPr>
                <a:t>hom2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3426F3EF-FE15-4F2C-9A50-8D972CF24528}"/>
                </a:ext>
              </a:extLst>
            </p:cNvPr>
            <p:cNvSpPr txBox="1"/>
            <p:nvPr/>
          </p:nvSpPr>
          <p:spPr>
            <a:xfrm>
              <a:off x="2528460" y="1466872"/>
              <a:ext cx="696024" cy="313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14000"/>
                </a:lnSpc>
                <a:spcBef>
                  <a:spcPts val="1200"/>
                </a:spcBef>
              </a:pPr>
              <a:r>
                <a:rPr lang="en-GB" sz="1400" dirty="0">
                  <a:latin typeface="Verdana" pitchFamily="34" charset="0"/>
                </a:rPr>
                <a:t>hom3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E2085909-7E81-4446-93CE-54BD35521641}"/>
                </a:ext>
              </a:extLst>
            </p:cNvPr>
            <p:cNvSpPr txBox="1"/>
            <p:nvPr/>
          </p:nvSpPr>
          <p:spPr>
            <a:xfrm>
              <a:off x="3137932" y="1466872"/>
              <a:ext cx="696024" cy="313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14000"/>
                </a:lnSpc>
                <a:spcBef>
                  <a:spcPts val="1200"/>
                </a:spcBef>
              </a:pPr>
              <a:r>
                <a:rPr lang="en-GB" sz="1400" dirty="0">
                  <a:latin typeface="Verdana" pitchFamily="34" charset="0"/>
                </a:rPr>
                <a:t>hom4</a:t>
              </a: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AF3139F5-2655-42FE-8147-27A94091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7" y="230188"/>
            <a:ext cx="10797680" cy="679774"/>
          </a:xfrm>
        </p:spPr>
        <p:txBody>
          <a:bodyPr/>
          <a:lstStyle/>
          <a:p>
            <a:r>
              <a:rPr lang="en-GB" dirty="0"/>
              <a:t>Smooth Descent: naïve IBD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167E9B1F-3681-44E0-93B5-9687E141E593}"/>
              </a:ext>
            </a:extLst>
          </p:cNvPr>
          <p:cNvGrpSpPr/>
          <p:nvPr/>
        </p:nvGrpSpPr>
        <p:grpSpPr>
          <a:xfrm>
            <a:off x="1179967" y="2138580"/>
            <a:ext cx="2597078" cy="471924"/>
            <a:chOff x="966572" y="1853725"/>
            <a:chExt cx="2597078" cy="471924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733B72FB-64A4-454A-8338-CF363C46314A}"/>
                </a:ext>
              </a:extLst>
            </p:cNvPr>
            <p:cNvSpPr txBox="1"/>
            <p:nvPr/>
          </p:nvSpPr>
          <p:spPr>
            <a:xfrm>
              <a:off x="966572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A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84A060D0-D443-4765-93EF-EFDB850C0F0D}"/>
                </a:ext>
              </a:extLst>
            </p:cNvPr>
            <p:cNvSpPr txBox="1"/>
            <p:nvPr/>
          </p:nvSpPr>
          <p:spPr>
            <a:xfrm>
              <a:off x="1563895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C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86CD7E46-5FB9-420D-BD59-3082C7B8A7C9}"/>
                </a:ext>
              </a:extLst>
            </p:cNvPr>
            <p:cNvSpPr txBox="1"/>
            <p:nvPr/>
          </p:nvSpPr>
          <p:spPr>
            <a:xfrm>
              <a:off x="2741841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7966AEB6-0E5B-4E82-A444-5C19C00A043A}"/>
                </a:ext>
              </a:extLst>
            </p:cNvPr>
            <p:cNvSpPr txBox="1"/>
            <p:nvPr/>
          </p:nvSpPr>
          <p:spPr>
            <a:xfrm>
              <a:off x="3385404" y="1853725"/>
              <a:ext cx="178246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</a:p>
          </p:txBody>
        </p:sp>
      </p:grpSp>
      <p:graphicFrame>
        <p:nvGraphicFramePr>
          <p:cNvPr id="33" name="Tabla 33">
            <a:extLst>
              <a:ext uri="{FF2B5EF4-FFF2-40B4-BE49-F238E27FC236}">
                <a16:creationId xmlns:a16="http://schemas.microsoft.com/office/drawing/2014/main" id="{C9402851-5FF8-471B-B101-7313E2B28471}"/>
              </a:ext>
            </a:extLst>
          </p:cNvPr>
          <p:cNvGraphicFramePr>
            <a:graphicFrameLocks noGrp="1"/>
          </p:cNvGraphicFramePr>
          <p:nvPr/>
        </p:nvGraphicFramePr>
        <p:xfrm>
          <a:off x="5785666" y="1751727"/>
          <a:ext cx="5566789" cy="42614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17433">
                  <a:extLst>
                    <a:ext uri="{9D8B030D-6E8A-4147-A177-3AD203B41FA5}">
                      <a16:colId xmlns:a16="http://schemas.microsoft.com/office/drawing/2014/main" val="2841482214"/>
                    </a:ext>
                  </a:extLst>
                </a:gridCol>
                <a:gridCol w="1062339">
                  <a:extLst>
                    <a:ext uri="{9D8B030D-6E8A-4147-A177-3AD203B41FA5}">
                      <a16:colId xmlns:a16="http://schemas.microsoft.com/office/drawing/2014/main" val="3013430987"/>
                    </a:ext>
                  </a:extLst>
                </a:gridCol>
                <a:gridCol w="1062339">
                  <a:extLst>
                    <a:ext uri="{9D8B030D-6E8A-4147-A177-3AD203B41FA5}">
                      <a16:colId xmlns:a16="http://schemas.microsoft.com/office/drawing/2014/main" val="1620662179"/>
                    </a:ext>
                  </a:extLst>
                </a:gridCol>
                <a:gridCol w="1062339">
                  <a:extLst>
                    <a:ext uri="{9D8B030D-6E8A-4147-A177-3AD203B41FA5}">
                      <a16:colId xmlns:a16="http://schemas.microsoft.com/office/drawing/2014/main" val="312538082"/>
                    </a:ext>
                  </a:extLst>
                </a:gridCol>
                <a:gridCol w="1062339">
                  <a:extLst>
                    <a:ext uri="{9D8B030D-6E8A-4147-A177-3AD203B41FA5}">
                      <a16:colId xmlns:a16="http://schemas.microsoft.com/office/drawing/2014/main" val="3899257418"/>
                    </a:ext>
                  </a:extLst>
                </a:gridCol>
              </a:tblGrid>
              <a:tr h="38238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genotype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Hom</a:t>
                      </a:r>
                      <a:r>
                        <a:rPr lang="en-GB" sz="1600" dirty="0"/>
                        <a:t>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Hom</a:t>
                      </a:r>
                      <a:r>
                        <a:rPr lang="en-GB" sz="1600" dirty="0"/>
                        <a:t>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Hom</a:t>
                      </a:r>
                      <a:r>
                        <a:rPr lang="en-GB" sz="1600" dirty="0"/>
                        <a:t> 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Hom</a:t>
                      </a:r>
                      <a:r>
                        <a:rPr lang="en-GB" sz="1600" dirty="0"/>
                        <a:t>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217650"/>
                  </a:ext>
                </a:extLst>
              </a:tr>
              <a:tr h="48488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831430"/>
                  </a:ext>
                </a:extLst>
              </a:tr>
              <a:tr h="48488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8731688"/>
                  </a:ext>
                </a:extLst>
              </a:tr>
              <a:tr h="48488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5231871"/>
                  </a:ext>
                </a:extLst>
              </a:tr>
              <a:tr h="48488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9302576"/>
                  </a:ext>
                </a:extLst>
              </a:tr>
              <a:tr h="48488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274141"/>
                  </a:ext>
                </a:extLst>
              </a:tr>
              <a:tr h="48488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56557"/>
                  </a:ext>
                </a:extLst>
              </a:tr>
              <a:tr h="48488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3662117"/>
                  </a:ext>
                </a:extLst>
              </a:tr>
              <a:tr h="48488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060894"/>
                  </a:ext>
                </a:extLst>
              </a:tr>
            </a:tbl>
          </a:graphicData>
        </a:graphic>
      </p:graphicFrame>
      <p:grpSp>
        <p:nvGrpSpPr>
          <p:cNvPr id="44" name="Grupo 43">
            <a:extLst>
              <a:ext uri="{FF2B5EF4-FFF2-40B4-BE49-F238E27FC236}">
                <a16:creationId xmlns:a16="http://schemas.microsoft.com/office/drawing/2014/main" id="{CB4CDC42-1A4B-4C51-8582-2EF1840128BD}"/>
              </a:ext>
            </a:extLst>
          </p:cNvPr>
          <p:cNvGrpSpPr/>
          <p:nvPr/>
        </p:nvGrpSpPr>
        <p:grpSpPr>
          <a:xfrm>
            <a:off x="1179967" y="2620319"/>
            <a:ext cx="2597078" cy="471924"/>
            <a:chOff x="966572" y="1853725"/>
            <a:chExt cx="2597078" cy="471924"/>
          </a:xfrm>
        </p:grpSpPr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C61CADFE-782D-4647-93EC-98D57F11DF20}"/>
                </a:ext>
              </a:extLst>
            </p:cNvPr>
            <p:cNvSpPr txBox="1"/>
            <p:nvPr/>
          </p:nvSpPr>
          <p:spPr>
            <a:xfrm>
              <a:off x="966572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T</a:t>
              </a: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C59093B0-3FA3-4245-8DB8-0EC8DF95BD2E}"/>
                </a:ext>
              </a:extLst>
            </p:cNvPr>
            <p:cNvSpPr txBox="1"/>
            <p:nvPr/>
          </p:nvSpPr>
          <p:spPr>
            <a:xfrm>
              <a:off x="1563895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A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A5293297-15A0-41F0-A034-411109755331}"/>
                </a:ext>
              </a:extLst>
            </p:cNvPr>
            <p:cNvSpPr txBox="1"/>
            <p:nvPr/>
          </p:nvSpPr>
          <p:spPr>
            <a:xfrm>
              <a:off x="2741841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T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E77D5DAE-594F-4D49-A266-2CCBD9228C8B}"/>
                </a:ext>
              </a:extLst>
            </p:cNvPr>
            <p:cNvSpPr txBox="1"/>
            <p:nvPr/>
          </p:nvSpPr>
          <p:spPr>
            <a:xfrm>
              <a:off x="3385404" y="1853725"/>
              <a:ext cx="178246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A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7E70067F-88DA-4E86-AC97-C1A164661052}"/>
              </a:ext>
            </a:extLst>
          </p:cNvPr>
          <p:cNvGrpSpPr/>
          <p:nvPr/>
        </p:nvGrpSpPr>
        <p:grpSpPr>
          <a:xfrm>
            <a:off x="1179967" y="3102058"/>
            <a:ext cx="2597078" cy="471924"/>
            <a:chOff x="966572" y="1853725"/>
            <a:chExt cx="2597078" cy="471924"/>
          </a:xfrm>
        </p:grpSpPr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412735B5-2C8C-4A2E-BFA9-1BA1025CA52B}"/>
                </a:ext>
              </a:extLst>
            </p:cNvPr>
            <p:cNvSpPr txBox="1"/>
            <p:nvPr/>
          </p:nvSpPr>
          <p:spPr>
            <a:xfrm>
              <a:off x="966572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A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EFAC22A7-AD3A-4BC7-9DB4-0068E5A0F003}"/>
                </a:ext>
              </a:extLst>
            </p:cNvPr>
            <p:cNvSpPr txBox="1"/>
            <p:nvPr/>
          </p:nvSpPr>
          <p:spPr>
            <a:xfrm>
              <a:off x="1563895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A</a:t>
              </a: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15F4BFCF-F176-4D2F-B261-8416D6EAE21D}"/>
                </a:ext>
              </a:extLst>
            </p:cNvPr>
            <p:cNvSpPr txBox="1"/>
            <p:nvPr/>
          </p:nvSpPr>
          <p:spPr>
            <a:xfrm>
              <a:off x="2741841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G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49A38AB1-5EE4-4AA8-8C87-E41A76E812BB}"/>
                </a:ext>
              </a:extLst>
            </p:cNvPr>
            <p:cNvSpPr txBox="1"/>
            <p:nvPr/>
          </p:nvSpPr>
          <p:spPr>
            <a:xfrm>
              <a:off x="3385404" y="1853725"/>
              <a:ext cx="178246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A</a:t>
              </a: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5702491D-11ED-4A6A-9DC3-47F4E854EC5A}"/>
              </a:ext>
            </a:extLst>
          </p:cNvPr>
          <p:cNvGrpSpPr/>
          <p:nvPr/>
        </p:nvGrpSpPr>
        <p:grpSpPr>
          <a:xfrm>
            <a:off x="1179967" y="3583797"/>
            <a:ext cx="2597078" cy="471924"/>
            <a:chOff x="966572" y="1853725"/>
            <a:chExt cx="2597078" cy="471924"/>
          </a:xfrm>
        </p:grpSpPr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6E3F387F-EC96-4D4E-9E6F-BD600C87658A}"/>
                </a:ext>
              </a:extLst>
            </p:cNvPr>
            <p:cNvSpPr txBox="1"/>
            <p:nvPr/>
          </p:nvSpPr>
          <p:spPr>
            <a:xfrm>
              <a:off x="966572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A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8BDE5D52-C949-4504-A89D-2BBA4201A226}"/>
                </a:ext>
              </a:extLst>
            </p:cNvPr>
            <p:cNvSpPr txBox="1"/>
            <p:nvPr/>
          </p:nvSpPr>
          <p:spPr>
            <a:xfrm>
              <a:off x="1563895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G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C62E01D1-121D-4E83-8E94-434B5A72A1E3}"/>
                </a:ext>
              </a:extLst>
            </p:cNvPr>
            <p:cNvSpPr txBox="1"/>
            <p:nvPr/>
          </p:nvSpPr>
          <p:spPr>
            <a:xfrm>
              <a:off x="2741841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G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18AEA229-565B-41EE-B6C7-BF51EEAB8532}"/>
                </a:ext>
              </a:extLst>
            </p:cNvPr>
            <p:cNvSpPr txBox="1"/>
            <p:nvPr/>
          </p:nvSpPr>
          <p:spPr>
            <a:xfrm>
              <a:off x="3385404" y="1853725"/>
              <a:ext cx="178246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G</a:t>
              </a: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F794603B-FE5F-46B8-B664-0914EB2BDA12}"/>
              </a:ext>
            </a:extLst>
          </p:cNvPr>
          <p:cNvGrpSpPr/>
          <p:nvPr/>
        </p:nvGrpSpPr>
        <p:grpSpPr>
          <a:xfrm>
            <a:off x="1179967" y="5029014"/>
            <a:ext cx="2597078" cy="471924"/>
            <a:chOff x="966572" y="1853725"/>
            <a:chExt cx="2597078" cy="471924"/>
          </a:xfrm>
        </p:grpSpPr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20C0AF9B-502F-4F57-BCED-F7BF7EB32061}"/>
                </a:ext>
              </a:extLst>
            </p:cNvPr>
            <p:cNvSpPr txBox="1"/>
            <p:nvPr/>
          </p:nvSpPr>
          <p:spPr>
            <a:xfrm>
              <a:off x="966572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A</a:t>
              </a: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8C66168C-7AA9-40E3-87F8-6B4F890CAFC5}"/>
                </a:ext>
              </a:extLst>
            </p:cNvPr>
            <p:cNvSpPr txBox="1"/>
            <p:nvPr/>
          </p:nvSpPr>
          <p:spPr>
            <a:xfrm>
              <a:off x="1563895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A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B5E065DF-AEF9-43CC-B615-8B71F685563A}"/>
                </a:ext>
              </a:extLst>
            </p:cNvPr>
            <p:cNvSpPr txBox="1"/>
            <p:nvPr/>
          </p:nvSpPr>
          <p:spPr>
            <a:xfrm>
              <a:off x="2741841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643FB38C-6902-404F-BB42-EE6E626CF049}"/>
                </a:ext>
              </a:extLst>
            </p:cNvPr>
            <p:cNvSpPr txBox="1"/>
            <p:nvPr/>
          </p:nvSpPr>
          <p:spPr>
            <a:xfrm>
              <a:off x="3385404" y="1853725"/>
              <a:ext cx="178246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A</a:t>
              </a:r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9392E9B2-BE00-4D67-B1D9-9ED69B0E36EA}"/>
              </a:ext>
            </a:extLst>
          </p:cNvPr>
          <p:cNvGrpSpPr/>
          <p:nvPr/>
        </p:nvGrpSpPr>
        <p:grpSpPr>
          <a:xfrm>
            <a:off x="1179967" y="5510753"/>
            <a:ext cx="2597078" cy="471924"/>
            <a:chOff x="966572" y="1853725"/>
            <a:chExt cx="2597078" cy="471924"/>
          </a:xfrm>
        </p:grpSpPr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8CB27281-8AE1-4B4A-B101-E7FBFDC1CF47}"/>
                </a:ext>
              </a:extLst>
            </p:cNvPr>
            <p:cNvSpPr txBox="1"/>
            <p:nvPr/>
          </p:nvSpPr>
          <p:spPr>
            <a:xfrm>
              <a:off x="966572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A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443D74BB-AB73-4359-AD8D-08BABECCC814}"/>
                </a:ext>
              </a:extLst>
            </p:cNvPr>
            <p:cNvSpPr txBox="1"/>
            <p:nvPr/>
          </p:nvSpPr>
          <p:spPr>
            <a:xfrm>
              <a:off x="1563895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T</a:t>
              </a: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2F0A2EE4-3D03-4147-970E-70E092BFF8E9}"/>
                </a:ext>
              </a:extLst>
            </p:cNvPr>
            <p:cNvSpPr txBox="1"/>
            <p:nvPr/>
          </p:nvSpPr>
          <p:spPr>
            <a:xfrm>
              <a:off x="2741841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A</a:t>
              </a:r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858190EB-9337-49A4-973D-1AADE301DF4F}"/>
                </a:ext>
              </a:extLst>
            </p:cNvPr>
            <p:cNvSpPr txBox="1"/>
            <p:nvPr/>
          </p:nvSpPr>
          <p:spPr>
            <a:xfrm>
              <a:off x="3385404" y="1853725"/>
              <a:ext cx="178246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98FFAC2-828E-41F3-877F-4DBD3A247D3D}"/>
              </a:ext>
            </a:extLst>
          </p:cNvPr>
          <p:cNvGrpSpPr/>
          <p:nvPr/>
        </p:nvGrpSpPr>
        <p:grpSpPr>
          <a:xfrm>
            <a:off x="1179967" y="4065536"/>
            <a:ext cx="2597078" cy="471924"/>
            <a:chOff x="966572" y="1853725"/>
            <a:chExt cx="2597078" cy="471924"/>
          </a:xfrm>
        </p:grpSpPr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828EFA93-219D-4591-AE45-8249535FFEFD}"/>
                </a:ext>
              </a:extLst>
            </p:cNvPr>
            <p:cNvSpPr txBox="1"/>
            <p:nvPr/>
          </p:nvSpPr>
          <p:spPr>
            <a:xfrm>
              <a:off x="966572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C</a:t>
              </a: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1F82B307-B3D9-4035-8038-7EA298D90F46}"/>
                </a:ext>
              </a:extLst>
            </p:cNvPr>
            <p:cNvSpPr txBox="1"/>
            <p:nvPr/>
          </p:nvSpPr>
          <p:spPr>
            <a:xfrm>
              <a:off x="1563895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T</a:t>
              </a:r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ACC6431B-7F33-435D-B3C0-65F2EABBDE79}"/>
                </a:ext>
              </a:extLst>
            </p:cNvPr>
            <p:cNvSpPr txBox="1"/>
            <p:nvPr/>
          </p:nvSpPr>
          <p:spPr>
            <a:xfrm>
              <a:off x="2741841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18DA7B82-BD70-4C28-90AD-B290F01D4A7B}"/>
                </a:ext>
              </a:extLst>
            </p:cNvPr>
            <p:cNvSpPr txBox="1"/>
            <p:nvPr/>
          </p:nvSpPr>
          <p:spPr>
            <a:xfrm>
              <a:off x="3385404" y="1853725"/>
              <a:ext cx="178246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3BD361DF-8DFB-4BC9-98D3-C67F49B096CB}"/>
              </a:ext>
            </a:extLst>
          </p:cNvPr>
          <p:cNvGrpSpPr/>
          <p:nvPr/>
        </p:nvGrpSpPr>
        <p:grpSpPr>
          <a:xfrm>
            <a:off x="1179967" y="4547275"/>
            <a:ext cx="2597078" cy="471924"/>
            <a:chOff x="966572" y="1853725"/>
            <a:chExt cx="2597078" cy="471924"/>
          </a:xfrm>
        </p:grpSpPr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26BE1F86-3C24-4321-A830-06F4EED922CF}"/>
                </a:ext>
              </a:extLst>
            </p:cNvPr>
            <p:cNvSpPr txBox="1"/>
            <p:nvPr/>
          </p:nvSpPr>
          <p:spPr>
            <a:xfrm>
              <a:off x="966572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C</a:t>
              </a:r>
            </a:p>
          </p:txBody>
        </p: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10A3DCB9-03BC-4D2F-9F95-CD01C243B877}"/>
                </a:ext>
              </a:extLst>
            </p:cNvPr>
            <p:cNvSpPr txBox="1"/>
            <p:nvPr/>
          </p:nvSpPr>
          <p:spPr>
            <a:xfrm>
              <a:off x="1563895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latin typeface="Verdana" pitchFamily="34" charset="0"/>
                </a:rPr>
                <a:t>A</a:t>
              </a:r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E11D72C8-8072-494F-B150-905EDDFF7921}"/>
                </a:ext>
              </a:extLst>
            </p:cNvPr>
            <p:cNvSpPr txBox="1"/>
            <p:nvPr/>
          </p:nvSpPr>
          <p:spPr>
            <a:xfrm>
              <a:off x="2741841" y="1853725"/>
              <a:ext cx="28135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B686D18A-D320-4627-9FF8-48DF081672AD}"/>
                </a:ext>
              </a:extLst>
            </p:cNvPr>
            <p:cNvSpPr txBox="1"/>
            <p:nvPr/>
          </p:nvSpPr>
          <p:spPr>
            <a:xfrm>
              <a:off x="3385404" y="1853725"/>
              <a:ext cx="178246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Verdana" pitchFamily="34" charset="0"/>
                </a:rPr>
                <a:t>C</a:t>
              </a:r>
            </a:p>
          </p:txBody>
        </p:sp>
      </p:grpSp>
      <p:sp>
        <p:nvSpPr>
          <p:cNvPr id="79" name="CuadroTexto 78">
            <a:extLst>
              <a:ext uri="{FF2B5EF4-FFF2-40B4-BE49-F238E27FC236}">
                <a16:creationId xmlns:a16="http://schemas.microsoft.com/office/drawing/2014/main" id="{2BC3C774-E61F-44E4-8B60-0B2E1C490FD5}"/>
              </a:ext>
            </a:extLst>
          </p:cNvPr>
          <p:cNvSpPr txBox="1"/>
          <p:nvPr/>
        </p:nvSpPr>
        <p:spPr>
          <a:xfrm>
            <a:off x="6142084" y="6282333"/>
            <a:ext cx="4848310" cy="345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</a:pPr>
            <a:r>
              <a:rPr lang="en-GB" sz="1600" dirty="0">
                <a:latin typeface="Verdana" pitchFamily="34" charset="0"/>
              </a:rPr>
              <a:t>Identity by Descent (IBD) probability matrix</a:t>
            </a:r>
          </a:p>
        </p:txBody>
      </p:sp>
      <p:graphicFrame>
        <p:nvGraphicFramePr>
          <p:cNvPr id="81" name="Tabla 81">
            <a:extLst>
              <a:ext uri="{FF2B5EF4-FFF2-40B4-BE49-F238E27FC236}">
                <a16:creationId xmlns:a16="http://schemas.microsoft.com/office/drawing/2014/main" id="{341CEF4C-D56F-4304-AA8A-64F93027D863}"/>
              </a:ext>
            </a:extLst>
          </p:cNvPr>
          <p:cNvGraphicFramePr>
            <a:graphicFrameLocks noGrp="1"/>
          </p:cNvGraphicFramePr>
          <p:nvPr/>
        </p:nvGraphicFramePr>
        <p:xfrm>
          <a:off x="7111702" y="2210396"/>
          <a:ext cx="4247480" cy="3708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061870">
                  <a:extLst>
                    <a:ext uri="{9D8B030D-6E8A-4147-A177-3AD203B41FA5}">
                      <a16:colId xmlns:a16="http://schemas.microsoft.com/office/drawing/2014/main" val="2277201108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26931599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06481055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1976129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19936"/>
                  </a:ext>
                </a:extLst>
              </a:tr>
            </a:tbl>
          </a:graphicData>
        </a:graphic>
      </p:graphicFrame>
      <p:graphicFrame>
        <p:nvGraphicFramePr>
          <p:cNvPr id="83" name="Tabla 81">
            <a:extLst>
              <a:ext uri="{FF2B5EF4-FFF2-40B4-BE49-F238E27FC236}">
                <a16:creationId xmlns:a16="http://schemas.microsoft.com/office/drawing/2014/main" id="{648F7B67-E33B-45C9-9208-5E9DB7547A68}"/>
              </a:ext>
            </a:extLst>
          </p:cNvPr>
          <p:cNvGraphicFramePr>
            <a:graphicFrameLocks noGrp="1"/>
          </p:cNvGraphicFramePr>
          <p:nvPr/>
        </p:nvGraphicFramePr>
        <p:xfrm>
          <a:off x="5782845" y="3152600"/>
          <a:ext cx="5566789" cy="3708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9309">
                  <a:extLst>
                    <a:ext uri="{9D8B030D-6E8A-4147-A177-3AD203B41FA5}">
                      <a16:colId xmlns:a16="http://schemas.microsoft.com/office/drawing/2014/main" val="308761089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277201108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26931599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06481055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1976129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19936"/>
                  </a:ext>
                </a:extLst>
              </a:tr>
            </a:tbl>
          </a:graphicData>
        </a:graphic>
      </p:graphicFrame>
      <p:graphicFrame>
        <p:nvGraphicFramePr>
          <p:cNvPr id="84" name="Tabla 81">
            <a:extLst>
              <a:ext uri="{FF2B5EF4-FFF2-40B4-BE49-F238E27FC236}">
                <a16:creationId xmlns:a16="http://schemas.microsoft.com/office/drawing/2014/main" id="{BF0F230D-3C21-4027-B702-E4901E343CDF}"/>
              </a:ext>
            </a:extLst>
          </p:cNvPr>
          <p:cNvGraphicFramePr>
            <a:graphicFrameLocks noGrp="1"/>
          </p:cNvGraphicFramePr>
          <p:nvPr/>
        </p:nvGraphicFramePr>
        <p:xfrm>
          <a:off x="5782845" y="3634339"/>
          <a:ext cx="5566789" cy="3708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9309">
                  <a:extLst>
                    <a:ext uri="{9D8B030D-6E8A-4147-A177-3AD203B41FA5}">
                      <a16:colId xmlns:a16="http://schemas.microsoft.com/office/drawing/2014/main" val="308761089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277201108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26931599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06481055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1976129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19936"/>
                  </a:ext>
                </a:extLst>
              </a:tr>
            </a:tbl>
          </a:graphicData>
        </a:graphic>
      </p:graphicFrame>
      <p:graphicFrame>
        <p:nvGraphicFramePr>
          <p:cNvPr id="86" name="Tabla 81">
            <a:extLst>
              <a:ext uri="{FF2B5EF4-FFF2-40B4-BE49-F238E27FC236}">
                <a16:creationId xmlns:a16="http://schemas.microsoft.com/office/drawing/2014/main" id="{EA571442-C36C-4644-809D-0E65469E20FD}"/>
              </a:ext>
            </a:extLst>
          </p:cNvPr>
          <p:cNvGraphicFramePr>
            <a:graphicFrameLocks noGrp="1"/>
          </p:cNvGraphicFramePr>
          <p:nvPr/>
        </p:nvGraphicFramePr>
        <p:xfrm>
          <a:off x="5782845" y="4116078"/>
          <a:ext cx="5566789" cy="3708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9309">
                  <a:extLst>
                    <a:ext uri="{9D8B030D-6E8A-4147-A177-3AD203B41FA5}">
                      <a16:colId xmlns:a16="http://schemas.microsoft.com/office/drawing/2014/main" val="308761089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277201108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26931599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06481055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1976129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19936"/>
                  </a:ext>
                </a:extLst>
              </a:tr>
            </a:tbl>
          </a:graphicData>
        </a:graphic>
      </p:graphicFrame>
      <p:graphicFrame>
        <p:nvGraphicFramePr>
          <p:cNvPr id="87" name="Tabla 81">
            <a:extLst>
              <a:ext uri="{FF2B5EF4-FFF2-40B4-BE49-F238E27FC236}">
                <a16:creationId xmlns:a16="http://schemas.microsoft.com/office/drawing/2014/main" id="{AEFCA788-2195-4A1D-BA8A-6380E03397CF}"/>
              </a:ext>
            </a:extLst>
          </p:cNvPr>
          <p:cNvGraphicFramePr>
            <a:graphicFrameLocks noGrp="1"/>
          </p:cNvGraphicFramePr>
          <p:nvPr/>
        </p:nvGraphicFramePr>
        <p:xfrm>
          <a:off x="5782845" y="4597817"/>
          <a:ext cx="5566789" cy="3708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9309">
                  <a:extLst>
                    <a:ext uri="{9D8B030D-6E8A-4147-A177-3AD203B41FA5}">
                      <a16:colId xmlns:a16="http://schemas.microsoft.com/office/drawing/2014/main" val="308761089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277201108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26931599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06481055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1976129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19936"/>
                  </a:ext>
                </a:extLst>
              </a:tr>
            </a:tbl>
          </a:graphicData>
        </a:graphic>
      </p:graphicFrame>
      <p:graphicFrame>
        <p:nvGraphicFramePr>
          <p:cNvPr id="88" name="Tabla 81">
            <a:extLst>
              <a:ext uri="{FF2B5EF4-FFF2-40B4-BE49-F238E27FC236}">
                <a16:creationId xmlns:a16="http://schemas.microsoft.com/office/drawing/2014/main" id="{8A9721A1-92AF-4436-8687-2E1A523A1EED}"/>
              </a:ext>
            </a:extLst>
          </p:cNvPr>
          <p:cNvGraphicFramePr>
            <a:graphicFrameLocks noGrp="1"/>
          </p:cNvGraphicFramePr>
          <p:nvPr/>
        </p:nvGraphicFramePr>
        <p:xfrm>
          <a:off x="5782845" y="5079556"/>
          <a:ext cx="5566789" cy="3708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9309">
                  <a:extLst>
                    <a:ext uri="{9D8B030D-6E8A-4147-A177-3AD203B41FA5}">
                      <a16:colId xmlns:a16="http://schemas.microsoft.com/office/drawing/2014/main" val="308761089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277201108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26931599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06481055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1976129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19936"/>
                  </a:ext>
                </a:extLst>
              </a:tr>
            </a:tbl>
          </a:graphicData>
        </a:graphic>
      </p:graphicFrame>
      <p:graphicFrame>
        <p:nvGraphicFramePr>
          <p:cNvPr id="89" name="Tabla 81">
            <a:extLst>
              <a:ext uri="{FF2B5EF4-FFF2-40B4-BE49-F238E27FC236}">
                <a16:creationId xmlns:a16="http://schemas.microsoft.com/office/drawing/2014/main" id="{BA678CAB-3425-4FC7-9A83-756233382AF1}"/>
              </a:ext>
            </a:extLst>
          </p:cNvPr>
          <p:cNvGraphicFramePr>
            <a:graphicFrameLocks noGrp="1"/>
          </p:cNvGraphicFramePr>
          <p:nvPr/>
        </p:nvGraphicFramePr>
        <p:xfrm>
          <a:off x="5782845" y="5561295"/>
          <a:ext cx="5566789" cy="3708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9309">
                  <a:extLst>
                    <a:ext uri="{9D8B030D-6E8A-4147-A177-3AD203B41FA5}">
                      <a16:colId xmlns:a16="http://schemas.microsoft.com/office/drawing/2014/main" val="308761089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277201108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26931599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06481055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1976129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19936"/>
                  </a:ext>
                </a:extLst>
              </a:tr>
            </a:tbl>
          </a:graphicData>
        </a:graphic>
      </p:graphicFrame>
      <p:graphicFrame>
        <p:nvGraphicFramePr>
          <p:cNvPr id="90" name="Tabla 81">
            <a:extLst>
              <a:ext uri="{FF2B5EF4-FFF2-40B4-BE49-F238E27FC236}">
                <a16:creationId xmlns:a16="http://schemas.microsoft.com/office/drawing/2014/main" id="{C50E4785-D89F-4556-B65E-F4EB8DA27F74}"/>
              </a:ext>
            </a:extLst>
          </p:cNvPr>
          <p:cNvGraphicFramePr>
            <a:graphicFrameLocks noGrp="1"/>
          </p:cNvGraphicFramePr>
          <p:nvPr/>
        </p:nvGraphicFramePr>
        <p:xfrm>
          <a:off x="7111702" y="2681498"/>
          <a:ext cx="4247480" cy="3708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061870">
                  <a:extLst>
                    <a:ext uri="{9D8B030D-6E8A-4147-A177-3AD203B41FA5}">
                      <a16:colId xmlns:a16="http://schemas.microsoft.com/office/drawing/2014/main" val="2277201108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26931599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2806481055"/>
                    </a:ext>
                  </a:extLst>
                </a:gridCol>
                <a:gridCol w="1061870">
                  <a:extLst>
                    <a:ext uri="{9D8B030D-6E8A-4147-A177-3AD203B41FA5}">
                      <a16:colId xmlns:a16="http://schemas.microsoft.com/office/drawing/2014/main" val="1976129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19936"/>
                  </a:ext>
                </a:extLst>
              </a:tr>
            </a:tbl>
          </a:graphicData>
        </a:graphic>
      </p:graphicFrame>
      <p:sp>
        <p:nvSpPr>
          <p:cNvPr id="92" name="CuadroTexto 91">
            <a:extLst>
              <a:ext uri="{FF2B5EF4-FFF2-40B4-BE49-F238E27FC236}">
                <a16:creationId xmlns:a16="http://schemas.microsoft.com/office/drawing/2014/main" id="{1D010AB6-7637-4651-94D0-C1870B3699B7}"/>
              </a:ext>
            </a:extLst>
          </p:cNvPr>
          <p:cNvSpPr txBox="1"/>
          <p:nvPr/>
        </p:nvSpPr>
        <p:spPr>
          <a:xfrm>
            <a:off x="6009467" y="2193574"/>
            <a:ext cx="868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dirty="0">
                <a:solidFill>
                  <a:schemeClr val="tx1"/>
                </a:solidFill>
                <a:latin typeface="+mj-lt"/>
              </a:rPr>
              <a:t>AC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290A10DE-0F01-4893-A77D-ED2454A8ADF4}"/>
              </a:ext>
            </a:extLst>
          </p:cNvPr>
          <p:cNvSpPr txBox="1"/>
          <p:nvPr/>
        </p:nvSpPr>
        <p:spPr>
          <a:xfrm>
            <a:off x="5990758" y="2652531"/>
            <a:ext cx="868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dirty="0">
                <a:solidFill>
                  <a:schemeClr val="tx1"/>
                </a:solidFill>
                <a:latin typeface="+mj-lt"/>
              </a:rPr>
              <a:t>TT</a:t>
            </a:r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276830C8-F336-41A3-975C-9E9305AA5A98}"/>
              </a:ext>
            </a:extLst>
          </p:cNvPr>
          <p:cNvSpPr/>
          <p:nvPr/>
        </p:nvSpPr>
        <p:spPr>
          <a:xfrm>
            <a:off x="7320658" y="4035768"/>
            <a:ext cx="1627957" cy="542096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407AFDA-B9EE-480A-B78D-6AF5E667CFE9}"/>
              </a:ext>
            </a:extLst>
          </p:cNvPr>
          <p:cNvSpPr txBox="1"/>
          <p:nvPr/>
        </p:nvSpPr>
        <p:spPr>
          <a:xfrm>
            <a:off x="713117" y="957822"/>
            <a:ext cx="6069803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  <a:spcBef>
                <a:spcPts val="1200"/>
              </a:spcBef>
            </a:pPr>
            <a:r>
              <a:rPr lang="en-GB" dirty="0">
                <a:latin typeface="Verdana" pitchFamily="34" charset="0"/>
              </a:rPr>
              <a:t>Given a genetic map (marker order and distances)</a:t>
            </a:r>
          </a:p>
        </p:txBody>
      </p:sp>
    </p:spTree>
    <p:extLst>
      <p:ext uri="{BB962C8B-B14F-4D97-AF65-F5344CB8AC3E}">
        <p14:creationId xmlns:p14="http://schemas.microsoft.com/office/powerpoint/2010/main" val="36505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92" grpId="0"/>
      <p:bldP spid="93" grpId="0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6E30DA-7ADD-4A55-B827-37D7C13A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7" y="230188"/>
            <a:ext cx="10797680" cy="679774"/>
          </a:xfrm>
        </p:spPr>
        <p:txBody>
          <a:bodyPr/>
          <a:lstStyle/>
          <a:p>
            <a:r>
              <a:rPr lang="en-GB" dirty="0"/>
              <a:t>Smooth Descent: prediction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DC7E42E3-0633-4754-BF4D-5748D3DEF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2" r="81639" b="13505"/>
          <a:stretch/>
        </p:blipFill>
        <p:spPr>
          <a:xfrm>
            <a:off x="978789" y="1092220"/>
            <a:ext cx="1878711" cy="46948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25BC9D-099C-43A4-89FC-BB64CABCC15F}"/>
              </a:ext>
            </a:extLst>
          </p:cNvPr>
          <p:cNvGrpSpPr/>
          <p:nvPr/>
        </p:nvGrpSpPr>
        <p:grpSpPr>
          <a:xfrm>
            <a:off x="2857500" y="1092220"/>
            <a:ext cx="4896204" cy="5190893"/>
            <a:chOff x="2857500" y="1092220"/>
            <a:chExt cx="4896204" cy="51908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FCF9FC-DC16-454F-A359-FA85E5ED0E28}"/>
                </a:ext>
              </a:extLst>
            </p:cNvPr>
            <p:cNvSpPr txBox="1"/>
            <p:nvPr/>
          </p:nvSpPr>
          <p:spPr>
            <a:xfrm>
              <a:off x="3039686" y="5948037"/>
              <a:ext cx="2308628" cy="313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4000"/>
                </a:lnSpc>
                <a:spcBef>
                  <a:spcPts val="1200"/>
                </a:spcBef>
              </a:pPr>
              <a:r>
                <a:rPr lang="en-GB" sz="1400" dirty="0">
                  <a:latin typeface="Verdana" pitchFamily="34" charset="0"/>
                </a:rPr>
                <a:t>IBD probabilities: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B63A1F-E532-4C69-AF00-6BAC757BBBC4}"/>
                </a:ext>
              </a:extLst>
            </p:cNvPr>
            <p:cNvGrpSpPr/>
            <p:nvPr/>
          </p:nvGrpSpPr>
          <p:grpSpPr>
            <a:xfrm>
              <a:off x="5639293" y="5955366"/>
              <a:ext cx="538977" cy="313804"/>
              <a:chOff x="3901404" y="5748529"/>
              <a:chExt cx="538977" cy="31380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812EFB-809D-4133-B251-D04E307A1AB4}"/>
                  </a:ext>
                </a:extLst>
              </p:cNvPr>
              <p:cNvSpPr/>
              <p:nvPr/>
            </p:nvSpPr>
            <p:spPr>
              <a:xfrm>
                <a:off x="3901404" y="5805852"/>
                <a:ext cx="205117" cy="205117"/>
              </a:xfrm>
              <a:prstGeom prst="rect">
                <a:avLst/>
              </a:prstGeom>
              <a:solidFill>
                <a:srgbClr val="704D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C630BA-AF49-4507-9FA8-26F435288F8A}"/>
                  </a:ext>
                </a:extLst>
              </p:cNvPr>
              <p:cNvSpPr txBox="1"/>
              <p:nvPr/>
            </p:nvSpPr>
            <p:spPr>
              <a:xfrm>
                <a:off x="4107872" y="5748529"/>
                <a:ext cx="332509" cy="31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GB" sz="1400" dirty="0">
                    <a:latin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4DC133-94E0-4585-8BBB-705CF434CE96}"/>
                </a:ext>
              </a:extLst>
            </p:cNvPr>
            <p:cNvGrpSpPr/>
            <p:nvPr/>
          </p:nvGrpSpPr>
          <p:grpSpPr>
            <a:xfrm>
              <a:off x="6340059" y="5969309"/>
              <a:ext cx="731079" cy="313804"/>
              <a:chOff x="5106750" y="5751807"/>
              <a:chExt cx="731079" cy="31380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65B8FF-43C4-48F4-ACA8-3C42C9AEF56E}"/>
                  </a:ext>
                </a:extLst>
              </p:cNvPr>
              <p:cNvSpPr/>
              <p:nvPr/>
            </p:nvSpPr>
            <p:spPr>
              <a:xfrm>
                <a:off x="5106750" y="5805852"/>
                <a:ext cx="205117" cy="205117"/>
              </a:xfrm>
              <a:prstGeom prst="rect">
                <a:avLst/>
              </a:prstGeom>
              <a:solidFill>
                <a:srgbClr val="ED7C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45930B-7E73-4551-9554-18619FD0D9E1}"/>
                  </a:ext>
                </a:extLst>
              </p:cNvPr>
              <p:cNvSpPr txBox="1"/>
              <p:nvPr/>
            </p:nvSpPr>
            <p:spPr>
              <a:xfrm>
                <a:off x="5293480" y="5751807"/>
                <a:ext cx="544349" cy="31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GB" sz="1400" dirty="0">
                    <a:latin typeface="Verdana" pitchFamily="34" charset="0"/>
                  </a:rPr>
                  <a:t>0.5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0DF6FB0-E4EC-4607-A59A-CAF1F84FF5AF}"/>
                </a:ext>
              </a:extLst>
            </p:cNvPr>
            <p:cNvGrpSpPr/>
            <p:nvPr/>
          </p:nvGrpSpPr>
          <p:grpSpPr>
            <a:xfrm>
              <a:off x="7170855" y="5969309"/>
              <a:ext cx="582849" cy="313804"/>
              <a:chOff x="6312096" y="5748529"/>
              <a:chExt cx="582849" cy="3138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A970D9-CA29-4D95-A89D-722E5D7C413A}"/>
                  </a:ext>
                </a:extLst>
              </p:cNvPr>
              <p:cNvSpPr/>
              <p:nvPr/>
            </p:nvSpPr>
            <p:spPr>
              <a:xfrm>
                <a:off x="6312096" y="5805852"/>
                <a:ext cx="205117" cy="205117"/>
              </a:xfrm>
              <a:prstGeom prst="rect">
                <a:avLst/>
              </a:prstGeom>
              <a:solidFill>
                <a:srgbClr val="F3E7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B8114D-02F9-49B8-BDE4-4E365B637610}"/>
                  </a:ext>
                </a:extLst>
              </p:cNvPr>
              <p:cNvSpPr txBox="1"/>
              <p:nvPr/>
            </p:nvSpPr>
            <p:spPr>
              <a:xfrm>
                <a:off x="6503358" y="5748529"/>
                <a:ext cx="391587" cy="31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GB" sz="1400" dirty="0">
                    <a:latin typeface="Verdana" pitchFamily="34" charset="0"/>
                  </a:rPr>
                  <a:t>0</a:t>
                </a:r>
              </a:p>
            </p:txBody>
          </p:sp>
        </p:grpSp>
        <p:pic>
          <p:nvPicPr>
            <p:cNvPr id="10" name="Picture 9" descr="Chart, bar chart&#10;&#10;Description automatically generated">
              <a:extLst>
                <a:ext uri="{FF2B5EF4-FFF2-40B4-BE49-F238E27FC236}">
                  <a16:creationId xmlns:a16="http://schemas.microsoft.com/office/drawing/2014/main" id="{B4BB7DD9-4039-40AD-8CE5-B57799D87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1" t="8701" r="59632" b="13066"/>
            <a:stretch/>
          </p:blipFill>
          <p:spPr>
            <a:xfrm>
              <a:off x="2857500" y="1092220"/>
              <a:ext cx="2251710" cy="4694831"/>
            </a:xfrm>
            <a:prstGeom prst="rect">
              <a:avLst/>
            </a:prstGeom>
          </p:spPr>
        </p:pic>
      </p:grpSp>
      <p:pic>
        <p:nvPicPr>
          <p:cNvPr id="17" name="Picture 16" descr="Chart, bar chart&#10;&#10;Description automatically generated">
            <a:extLst>
              <a:ext uri="{FF2B5EF4-FFF2-40B4-BE49-F238E27FC236}">
                <a16:creationId xmlns:a16="http://schemas.microsoft.com/office/drawing/2014/main" id="{180CB8CB-9595-4451-A333-E560E26735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8" t="8262" r="42094" b="82856"/>
          <a:stretch/>
        </p:blipFill>
        <p:spPr>
          <a:xfrm>
            <a:off x="5287001" y="1043927"/>
            <a:ext cx="1794510" cy="533026"/>
          </a:xfrm>
          <a:prstGeom prst="rect">
            <a:avLst/>
          </a:prstGeom>
        </p:spPr>
      </p:pic>
      <p:sp>
        <p:nvSpPr>
          <p:cNvPr id="35" name="Right Brace 34">
            <a:extLst>
              <a:ext uri="{FF2B5EF4-FFF2-40B4-BE49-F238E27FC236}">
                <a16:creationId xmlns:a16="http://schemas.microsoft.com/office/drawing/2014/main" id="{7D03B6C1-7B85-4D44-933B-0616FDE800F9}"/>
              </a:ext>
            </a:extLst>
          </p:cNvPr>
          <p:cNvSpPr/>
          <p:nvPr/>
        </p:nvSpPr>
        <p:spPr>
          <a:xfrm>
            <a:off x="5057461" y="1376766"/>
            <a:ext cx="177790" cy="412466"/>
          </a:xfrm>
          <a:prstGeom prst="rightBrace">
            <a:avLst>
              <a:gd name="adj1" fmla="val 44126"/>
              <a:gd name="adj2" fmla="val 49952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D5F39C3-389C-45ED-B5D5-265942A5B7BA}"/>
              </a:ext>
            </a:extLst>
          </p:cNvPr>
          <p:cNvSpPr/>
          <p:nvPr/>
        </p:nvSpPr>
        <p:spPr>
          <a:xfrm>
            <a:off x="5064734" y="1576952"/>
            <a:ext cx="177790" cy="412466"/>
          </a:xfrm>
          <a:prstGeom prst="rightBrace">
            <a:avLst>
              <a:gd name="adj1" fmla="val 44126"/>
              <a:gd name="adj2" fmla="val 49952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88F6A021-220A-4BBE-AB20-D868C3AC0E63}"/>
              </a:ext>
            </a:extLst>
          </p:cNvPr>
          <p:cNvSpPr/>
          <p:nvPr/>
        </p:nvSpPr>
        <p:spPr>
          <a:xfrm>
            <a:off x="5064734" y="1792279"/>
            <a:ext cx="177790" cy="412466"/>
          </a:xfrm>
          <a:prstGeom prst="rightBrace">
            <a:avLst>
              <a:gd name="adj1" fmla="val 44126"/>
              <a:gd name="adj2" fmla="val 49952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 descr="Chart, bar chart&#10;&#10;Description automatically generated">
            <a:extLst>
              <a:ext uri="{FF2B5EF4-FFF2-40B4-BE49-F238E27FC236}">
                <a16:creationId xmlns:a16="http://schemas.microsoft.com/office/drawing/2014/main" id="{BE3E1A33-99FA-46FD-9E69-6315165FC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8" t="8260" r="42094" b="12961"/>
          <a:stretch/>
        </p:blipFill>
        <p:spPr>
          <a:xfrm>
            <a:off x="5287001" y="1043927"/>
            <a:ext cx="1794510" cy="472768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C256EAE-4BFC-4FB2-A091-97B668E8CCC9}"/>
              </a:ext>
            </a:extLst>
          </p:cNvPr>
          <p:cNvSpPr txBox="1"/>
          <p:nvPr/>
        </p:nvSpPr>
        <p:spPr>
          <a:xfrm>
            <a:off x="9245714" y="1465985"/>
            <a:ext cx="2492799" cy="400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14000"/>
              </a:lnSpc>
              <a:spcBef>
                <a:spcPts val="1200"/>
              </a:spcBef>
              <a:buAutoNum type="arabicPeriod"/>
            </a:pPr>
            <a:r>
              <a:rPr lang="en-GB" b="1" dirty="0">
                <a:latin typeface="Verdana" pitchFamily="34" charset="0"/>
              </a:rPr>
              <a:t>Prediction: </a:t>
            </a:r>
            <a:r>
              <a:rPr lang="en-GB" dirty="0">
                <a:latin typeface="Verdana" pitchFamily="34" charset="0"/>
              </a:rPr>
              <a:t>local, weighted average of informative probabilities.</a:t>
            </a:r>
          </a:p>
          <a:p>
            <a:pPr marL="342900" indent="-342900" algn="l">
              <a:lnSpc>
                <a:spcPct val="114000"/>
              </a:lnSpc>
              <a:spcBef>
                <a:spcPts val="1200"/>
              </a:spcBef>
              <a:buAutoNum type="arabicPeriod"/>
            </a:pPr>
            <a:r>
              <a:rPr lang="en-GB" b="1" dirty="0">
                <a:latin typeface="Verdana" pitchFamily="34" charset="0"/>
              </a:rPr>
              <a:t>Error detection: </a:t>
            </a:r>
            <a:r>
              <a:rPr lang="en-GB" dirty="0">
                <a:latin typeface="Verdana" pitchFamily="34" charset="0"/>
              </a:rPr>
              <a:t>difference between observed and predicted IBDs above threshold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97C833C-F3C2-4728-A138-63DF5F291E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6" t="8926" r="23933" b="12105"/>
          <a:stretch/>
        </p:blipFill>
        <p:spPr>
          <a:xfrm>
            <a:off x="7262396" y="1104453"/>
            <a:ext cx="1794510" cy="47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6E30DA-7ADD-4A55-B827-37D7C13A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7" y="230188"/>
            <a:ext cx="10797680" cy="679774"/>
          </a:xfrm>
        </p:spPr>
        <p:txBody>
          <a:bodyPr/>
          <a:lstStyle/>
          <a:p>
            <a:r>
              <a:rPr lang="en-GB" dirty="0"/>
              <a:t>Smooth Descent: prediction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DC7E42E3-0633-4754-BF4D-5748D3DEF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2" r="81639" b="13505"/>
          <a:stretch/>
        </p:blipFill>
        <p:spPr>
          <a:xfrm>
            <a:off x="978789" y="1092220"/>
            <a:ext cx="1878711" cy="46948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25BC9D-099C-43A4-89FC-BB64CABCC15F}"/>
              </a:ext>
            </a:extLst>
          </p:cNvPr>
          <p:cNvGrpSpPr/>
          <p:nvPr/>
        </p:nvGrpSpPr>
        <p:grpSpPr>
          <a:xfrm>
            <a:off x="2857500" y="1092220"/>
            <a:ext cx="4896204" cy="5190893"/>
            <a:chOff x="2857500" y="1092220"/>
            <a:chExt cx="4896204" cy="51908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FCF9FC-DC16-454F-A359-FA85E5ED0E28}"/>
                </a:ext>
              </a:extLst>
            </p:cNvPr>
            <p:cNvSpPr txBox="1"/>
            <p:nvPr/>
          </p:nvSpPr>
          <p:spPr>
            <a:xfrm>
              <a:off x="3039686" y="5948037"/>
              <a:ext cx="2308628" cy="313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4000"/>
                </a:lnSpc>
                <a:spcBef>
                  <a:spcPts val="1200"/>
                </a:spcBef>
              </a:pPr>
              <a:r>
                <a:rPr lang="en-GB" sz="1400" dirty="0">
                  <a:latin typeface="Verdana" pitchFamily="34" charset="0"/>
                </a:rPr>
                <a:t>IBD probabilities: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B63A1F-E532-4C69-AF00-6BAC757BBBC4}"/>
                </a:ext>
              </a:extLst>
            </p:cNvPr>
            <p:cNvGrpSpPr/>
            <p:nvPr/>
          </p:nvGrpSpPr>
          <p:grpSpPr>
            <a:xfrm>
              <a:off x="5639293" y="5955366"/>
              <a:ext cx="538977" cy="313804"/>
              <a:chOff x="3901404" y="5748529"/>
              <a:chExt cx="538977" cy="31380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812EFB-809D-4133-B251-D04E307A1AB4}"/>
                  </a:ext>
                </a:extLst>
              </p:cNvPr>
              <p:cNvSpPr/>
              <p:nvPr/>
            </p:nvSpPr>
            <p:spPr>
              <a:xfrm>
                <a:off x="3901404" y="5805852"/>
                <a:ext cx="205117" cy="205117"/>
              </a:xfrm>
              <a:prstGeom prst="rect">
                <a:avLst/>
              </a:prstGeom>
              <a:solidFill>
                <a:srgbClr val="704D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C630BA-AF49-4507-9FA8-26F435288F8A}"/>
                  </a:ext>
                </a:extLst>
              </p:cNvPr>
              <p:cNvSpPr txBox="1"/>
              <p:nvPr/>
            </p:nvSpPr>
            <p:spPr>
              <a:xfrm>
                <a:off x="4107872" y="5748529"/>
                <a:ext cx="332509" cy="31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GB" sz="1400" dirty="0">
                    <a:latin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4DC133-94E0-4585-8BBB-705CF434CE96}"/>
                </a:ext>
              </a:extLst>
            </p:cNvPr>
            <p:cNvGrpSpPr/>
            <p:nvPr/>
          </p:nvGrpSpPr>
          <p:grpSpPr>
            <a:xfrm>
              <a:off x="6340059" y="5969309"/>
              <a:ext cx="731079" cy="313804"/>
              <a:chOff x="5106750" y="5751807"/>
              <a:chExt cx="731079" cy="31380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65B8FF-43C4-48F4-ACA8-3C42C9AEF56E}"/>
                  </a:ext>
                </a:extLst>
              </p:cNvPr>
              <p:cNvSpPr/>
              <p:nvPr/>
            </p:nvSpPr>
            <p:spPr>
              <a:xfrm>
                <a:off x="5106750" y="5805852"/>
                <a:ext cx="205117" cy="205117"/>
              </a:xfrm>
              <a:prstGeom prst="rect">
                <a:avLst/>
              </a:prstGeom>
              <a:solidFill>
                <a:srgbClr val="ED7C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45930B-7E73-4551-9554-18619FD0D9E1}"/>
                  </a:ext>
                </a:extLst>
              </p:cNvPr>
              <p:cNvSpPr txBox="1"/>
              <p:nvPr/>
            </p:nvSpPr>
            <p:spPr>
              <a:xfrm>
                <a:off x="5293480" y="5751807"/>
                <a:ext cx="544349" cy="31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GB" sz="1400" dirty="0">
                    <a:latin typeface="Verdana" pitchFamily="34" charset="0"/>
                  </a:rPr>
                  <a:t>0.5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0DF6FB0-E4EC-4607-A59A-CAF1F84FF5AF}"/>
                </a:ext>
              </a:extLst>
            </p:cNvPr>
            <p:cNvGrpSpPr/>
            <p:nvPr/>
          </p:nvGrpSpPr>
          <p:grpSpPr>
            <a:xfrm>
              <a:off x="7170855" y="5969309"/>
              <a:ext cx="582849" cy="313804"/>
              <a:chOff x="6312096" y="5748529"/>
              <a:chExt cx="582849" cy="3138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A970D9-CA29-4D95-A89D-722E5D7C413A}"/>
                  </a:ext>
                </a:extLst>
              </p:cNvPr>
              <p:cNvSpPr/>
              <p:nvPr/>
            </p:nvSpPr>
            <p:spPr>
              <a:xfrm>
                <a:off x="6312096" y="5805852"/>
                <a:ext cx="205117" cy="205117"/>
              </a:xfrm>
              <a:prstGeom prst="rect">
                <a:avLst/>
              </a:prstGeom>
              <a:solidFill>
                <a:srgbClr val="F3E7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B8114D-02F9-49B8-BDE4-4E365B637610}"/>
                  </a:ext>
                </a:extLst>
              </p:cNvPr>
              <p:cNvSpPr txBox="1"/>
              <p:nvPr/>
            </p:nvSpPr>
            <p:spPr>
              <a:xfrm>
                <a:off x="6503358" y="5748529"/>
                <a:ext cx="391587" cy="31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GB" sz="1400" dirty="0">
                    <a:latin typeface="Verdana" pitchFamily="34" charset="0"/>
                  </a:rPr>
                  <a:t>0</a:t>
                </a:r>
              </a:p>
            </p:txBody>
          </p:sp>
        </p:grpSp>
        <p:pic>
          <p:nvPicPr>
            <p:cNvPr id="10" name="Picture 9" descr="Chart, bar chart&#10;&#10;Description automatically generated">
              <a:extLst>
                <a:ext uri="{FF2B5EF4-FFF2-40B4-BE49-F238E27FC236}">
                  <a16:creationId xmlns:a16="http://schemas.microsoft.com/office/drawing/2014/main" id="{B4BB7DD9-4039-40AD-8CE5-B57799D87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1" t="8701" r="59632" b="13066"/>
            <a:stretch/>
          </p:blipFill>
          <p:spPr>
            <a:xfrm>
              <a:off x="2857500" y="1092220"/>
              <a:ext cx="2251710" cy="4694831"/>
            </a:xfrm>
            <a:prstGeom prst="rect">
              <a:avLst/>
            </a:prstGeom>
          </p:spPr>
        </p:pic>
      </p:grpSp>
      <p:pic>
        <p:nvPicPr>
          <p:cNvPr id="17" name="Picture 16" descr="Chart, bar chart&#10;&#10;Description automatically generated">
            <a:extLst>
              <a:ext uri="{FF2B5EF4-FFF2-40B4-BE49-F238E27FC236}">
                <a16:creationId xmlns:a16="http://schemas.microsoft.com/office/drawing/2014/main" id="{180CB8CB-9595-4451-A333-E560E26735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8" t="8262" r="42094" b="82856"/>
          <a:stretch/>
        </p:blipFill>
        <p:spPr>
          <a:xfrm>
            <a:off x="5287001" y="1043927"/>
            <a:ext cx="1794510" cy="533026"/>
          </a:xfrm>
          <a:prstGeom prst="rect">
            <a:avLst/>
          </a:prstGeom>
        </p:spPr>
      </p:pic>
      <p:sp>
        <p:nvSpPr>
          <p:cNvPr id="35" name="Right Brace 34">
            <a:extLst>
              <a:ext uri="{FF2B5EF4-FFF2-40B4-BE49-F238E27FC236}">
                <a16:creationId xmlns:a16="http://schemas.microsoft.com/office/drawing/2014/main" id="{7D03B6C1-7B85-4D44-933B-0616FDE800F9}"/>
              </a:ext>
            </a:extLst>
          </p:cNvPr>
          <p:cNvSpPr/>
          <p:nvPr/>
        </p:nvSpPr>
        <p:spPr>
          <a:xfrm>
            <a:off x="5057461" y="1376766"/>
            <a:ext cx="177790" cy="412466"/>
          </a:xfrm>
          <a:prstGeom prst="rightBrace">
            <a:avLst>
              <a:gd name="adj1" fmla="val 44126"/>
              <a:gd name="adj2" fmla="val 49952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D5F39C3-389C-45ED-B5D5-265942A5B7BA}"/>
              </a:ext>
            </a:extLst>
          </p:cNvPr>
          <p:cNvSpPr/>
          <p:nvPr/>
        </p:nvSpPr>
        <p:spPr>
          <a:xfrm>
            <a:off x="5064734" y="1576952"/>
            <a:ext cx="177790" cy="412466"/>
          </a:xfrm>
          <a:prstGeom prst="rightBrace">
            <a:avLst>
              <a:gd name="adj1" fmla="val 44126"/>
              <a:gd name="adj2" fmla="val 49952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88F6A021-220A-4BBE-AB20-D868C3AC0E63}"/>
              </a:ext>
            </a:extLst>
          </p:cNvPr>
          <p:cNvSpPr/>
          <p:nvPr/>
        </p:nvSpPr>
        <p:spPr>
          <a:xfrm>
            <a:off x="5064734" y="1792279"/>
            <a:ext cx="177790" cy="412466"/>
          </a:xfrm>
          <a:prstGeom prst="rightBrace">
            <a:avLst>
              <a:gd name="adj1" fmla="val 44126"/>
              <a:gd name="adj2" fmla="val 49952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 descr="Chart, bar chart&#10;&#10;Description automatically generated">
            <a:extLst>
              <a:ext uri="{FF2B5EF4-FFF2-40B4-BE49-F238E27FC236}">
                <a16:creationId xmlns:a16="http://schemas.microsoft.com/office/drawing/2014/main" id="{BE3E1A33-99FA-46FD-9E69-6315165FC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8" t="8260" r="42094" b="12961"/>
          <a:stretch/>
        </p:blipFill>
        <p:spPr>
          <a:xfrm>
            <a:off x="5287001" y="1043927"/>
            <a:ext cx="1794510" cy="472768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C256EAE-4BFC-4FB2-A091-97B668E8CCC9}"/>
              </a:ext>
            </a:extLst>
          </p:cNvPr>
          <p:cNvSpPr txBox="1"/>
          <p:nvPr/>
        </p:nvSpPr>
        <p:spPr>
          <a:xfrm>
            <a:off x="9245714" y="1465985"/>
            <a:ext cx="2492799" cy="400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14000"/>
              </a:lnSpc>
              <a:spcBef>
                <a:spcPts val="1200"/>
              </a:spcBef>
              <a:buAutoNum type="arabicPeriod"/>
            </a:pPr>
            <a:r>
              <a:rPr lang="en-GB" b="1" dirty="0">
                <a:latin typeface="Verdana" pitchFamily="34" charset="0"/>
              </a:rPr>
              <a:t>Prediction: </a:t>
            </a:r>
            <a:r>
              <a:rPr lang="en-GB" dirty="0">
                <a:latin typeface="Verdana" pitchFamily="34" charset="0"/>
              </a:rPr>
              <a:t>local, weighted average of informative probabilities.</a:t>
            </a:r>
          </a:p>
          <a:p>
            <a:pPr marL="342900" indent="-342900" algn="l">
              <a:lnSpc>
                <a:spcPct val="114000"/>
              </a:lnSpc>
              <a:spcBef>
                <a:spcPts val="1200"/>
              </a:spcBef>
              <a:buAutoNum type="arabicPeriod"/>
            </a:pPr>
            <a:r>
              <a:rPr lang="en-GB" b="1" dirty="0">
                <a:latin typeface="Verdana" pitchFamily="34" charset="0"/>
              </a:rPr>
              <a:t>Error detection: </a:t>
            </a:r>
            <a:r>
              <a:rPr lang="en-GB" dirty="0">
                <a:latin typeface="Verdana" pitchFamily="34" charset="0"/>
              </a:rPr>
              <a:t>difference between observed and predicted IBDs above threshold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97C833C-F3C2-4728-A138-63DF5F291E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6" t="9209" r="5716" b="12505"/>
          <a:stretch/>
        </p:blipFill>
        <p:spPr>
          <a:xfrm>
            <a:off x="7273413" y="1104453"/>
            <a:ext cx="1794510" cy="47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2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6E30DA-7ADD-4A55-B827-37D7C13A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7" y="230188"/>
            <a:ext cx="10797680" cy="679774"/>
          </a:xfrm>
        </p:spPr>
        <p:txBody>
          <a:bodyPr/>
          <a:lstStyle/>
          <a:p>
            <a:r>
              <a:rPr lang="en-GB" dirty="0"/>
              <a:t>Smooth Descent: prediction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DC7E42E3-0633-4754-BF4D-5748D3DEF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2" r="81639" b="13505"/>
          <a:stretch/>
        </p:blipFill>
        <p:spPr>
          <a:xfrm>
            <a:off x="978789" y="1092220"/>
            <a:ext cx="1878711" cy="46948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25BC9D-099C-43A4-89FC-BB64CABCC15F}"/>
              </a:ext>
            </a:extLst>
          </p:cNvPr>
          <p:cNvGrpSpPr/>
          <p:nvPr/>
        </p:nvGrpSpPr>
        <p:grpSpPr>
          <a:xfrm>
            <a:off x="2857500" y="1092220"/>
            <a:ext cx="4896204" cy="5190893"/>
            <a:chOff x="2857500" y="1092220"/>
            <a:chExt cx="4896204" cy="51908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FCF9FC-DC16-454F-A359-FA85E5ED0E28}"/>
                </a:ext>
              </a:extLst>
            </p:cNvPr>
            <p:cNvSpPr txBox="1"/>
            <p:nvPr/>
          </p:nvSpPr>
          <p:spPr>
            <a:xfrm>
              <a:off x="3039686" y="5948037"/>
              <a:ext cx="2308628" cy="313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4000"/>
                </a:lnSpc>
                <a:spcBef>
                  <a:spcPts val="1200"/>
                </a:spcBef>
              </a:pPr>
              <a:r>
                <a:rPr lang="en-GB" sz="1400" dirty="0">
                  <a:latin typeface="Verdana" pitchFamily="34" charset="0"/>
                </a:rPr>
                <a:t>IBD probabilities: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B63A1F-E532-4C69-AF00-6BAC757BBBC4}"/>
                </a:ext>
              </a:extLst>
            </p:cNvPr>
            <p:cNvGrpSpPr/>
            <p:nvPr/>
          </p:nvGrpSpPr>
          <p:grpSpPr>
            <a:xfrm>
              <a:off x="5639293" y="5955366"/>
              <a:ext cx="538977" cy="313804"/>
              <a:chOff x="3901404" y="5748529"/>
              <a:chExt cx="538977" cy="31380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812EFB-809D-4133-B251-D04E307A1AB4}"/>
                  </a:ext>
                </a:extLst>
              </p:cNvPr>
              <p:cNvSpPr/>
              <p:nvPr/>
            </p:nvSpPr>
            <p:spPr>
              <a:xfrm>
                <a:off x="3901404" y="5805852"/>
                <a:ext cx="205117" cy="205117"/>
              </a:xfrm>
              <a:prstGeom prst="rect">
                <a:avLst/>
              </a:prstGeom>
              <a:solidFill>
                <a:srgbClr val="704D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C630BA-AF49-4507-9FA8-26F435288F8A}"/>
                  </a:ext>
                </a:extLst>
              </p:cNvPr>
              <p:cNvSpPr txBox="1"/>
              <p:nvPr/>
            </p:nvSpPr>
            <p:spPr>
              <a:xfrm>
                <a:off x="4107872" y="5748529"/>
                <a:ext cx="332509" cy="31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GB" sz="1400" dirty="0">
                    <a:latin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4DC133-94E0-4585-8BBB-705CF434CE96}"/>
                </a:ext>
              </a:extLst>
            </p:cNvPr>
            <p:cNvGrpSpPr/>
            <p:nvPr/>
          </p:nvGrpSpPr>
          <p:grpSpPr>
            <a:xfrm>
              <a:off x="6340059" y="5969309"/>
              <a:ext cx="731079" cy="313804"/>
              <a:chOff x="5106750" y="5751807"/>
              <a:chExt cx="731079" cy="31380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65B8FF-43C4-48F4-ACA8-3C42C9AEF56E}"/>
                  </a:ext>
                </a:extLst>
              </p:cNvPr>
              <p:cNvSpPr/>
              <p:nvPr/>
            </p:nvSpPr>
            <p:spPr>
              <a:xfrm>
                <a:off x="5106750" y="5805852"/>
                <a:ext cx="205117" cy="205117"/>
              </a:xfrm>
              <a:prstGeom prst="rect">
                <a:avLst/>
              </a:prstGeom>
              <a:solidFill>
                <a:srgbClr val="ED7C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45930B-7E73-4551-9554-18619FD0D9E1}"/>
                  </a:ext>
                </a:extLst>
              </p:cNvPr>
              <p:cNvSpPr txBox="1"/>
              <p:nvPr/>
            </p:nvSpPr>
            <p:spPr>
              <a:xfrm>
                <a:off x="5293480" y="5751807"/>
                <a:ext cx="544349" cy="31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GB" sz="1400" dirty="0">
                    <a:latin typeface="Verdana" pitchFamily="34" charset="0"/>
                  </a:rPr>
                  <a:t>0.5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0DF6FB0-E4EC-4607-A59A-CAF1F84FF5AF}"/>
                </a:ext>
              </a:extLst>
            </p:cNvPr>
            <p:cNvGrpSpPr/>
            <p:nvPr/>
          </p:nvGrpSpPr>
          <p:grpSpPr>
            <a:xfrm>
              <a:off x="7170855" y="5969309"/>
              <a:ext cx="582849" cy="313804"/>
              <a:chOff x="6312096" y="5748529"/>
              <a:chExt cx="582849" cy="3138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A970D9-CA29-4D95-A89D-722E5D7C413A}"/>
                  </a:ext>
                </a:extLst>
              </p:cNvPr>
              <p:cNvSpPr/>
              <p:nvPr/>
            </p:nvSpPr>
            <p:spPr>
              <a:xfrm>
                <a:off x="6312096" y="5805852"/>
                <a:ext cx="205117" cy="205117"/>
              </a:xfrm>
              <a:prstGeom prst="rect">
                <a:avLst/>
              </a:prstGeom>
              <a:solidFill>
                <a:srgbClr val="F3E7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B8114D-02F9-49B8-BDE4-4E365B637610}"/>
                  </a:ext>
                </a:extLst>
              </p:cNvPr>
              <p:cNvSpPr txBox="1"/>
              <p:nvPr/>
            </p:nvSpPr>
            <p:spPr>
              <a:xfrm>
                <a:off x="6503358" y="5748529"/>
                <a:ext cx="391587" cy="31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GB" sz="1400" dirty="0">
                    <a:latin typeface="Verdana" pitchFamily="34" charset="0"/>
                  </a:rPr>
                  <a:t>0</a:t>
                </a:r>
              </a:p>
            </p:txBody>
          </p:sp>
        </p:grpSp>
        <p:pic>
          <p:nvPicPr>
            <p:cNvPr id="10" name="Picture 9" descr="Chart, bar chart&#10;&#10;Description automatically generated">
              <a:extLst>
                <a:ext uri="{FF2B5EF4-FFF2-40B4-BE49-F238E27FC236}">
                  <a16:creationId xmlns:a16="http://schemas.microsoft.com/office/drawing/2014/main" id="{B4BB7DD9-4039-40AD-8CE5-B57799D87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1" t="8701" r="59632" b="13066"/>
            <a:stretch/>
          </p:blipFill>
          <p:spPr>
            <a:xfrm>
              <a:off x="2857500" y="1092220"/>
              <a:ext cx="2251710" cy="4694831"/>
            </a:xfrm>
            <a:prstGeom prst="rect">
              <a:avLst/>
            </a:prstGeom>
          </p:spPr>
        </p:pic>
      </p:grpSp>
      <p:pic>
        <p:nvPicPr>
          <p:cNvPr id="17" name="Picture 16" descr="Chart, bar chart&#10;&#10;Description automatically generated">
            <a:extLst>
              <a:ext uri="{FF2B5EF4-FFF2-40B4-BE49-F238E27FC236}">
                <a16:creationId xmlns:a16="http://schemas.microsoft.com/office/drawing/2014/main" id="{180CB8CB-9595-4451-A333-E560E26735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8" t="8262" r="42094" b="82856"/>
          <a:stretch/>
        </p:blipFill>
        <p:spPr>
          <a:xfrm>
            <a:off x="5287001" y="1043927"/>
            <a:ext cx="1794510" cy="533026"/>
          </a:xfrm>
          <a:prstGeom prst="rect">
            <a:avLst/>
          </a:prstGeom>
        </p:spPr>
      </p:pic>
      <p:sp>
        <p:nvSpPr>
          <p:cNvPr id="35" name="Right Brace 34">
            <a:extLst>
              <a:ext uri="{FF2B5EF4-FFF2-40B4-BE49-F238E27FC236}">
                <a16:creationId xmlns:a16="http://schemas.microsoft.com/office/drawing/2014/main" id="{7D03B6C1-7B85-4D44-933B-0616FDE800F9}"/>
              </a:ext>
            </a:extLst>
          </p:cNvPr>
          <p:cNvSpPr/>
          <p:nvPr/>
        </p:nvSpPr>
        <p:spPr>
          <a:xfrm>
            <a:off x="5057461" y="1376766"/>
            <a:ext cx="177790" cy="412466"/>
          </a:xfrm>
          <a:prstGeom prst="rightBrace">
            <a:avLst>
              <a:gd name="adj1" fmla="val 44126"/>
              <a:gd name="adj2" fmla="val 49952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D5F39C3-389C-45ED-B5D5-265942A5B7BA}"/>
              </a:ext>
            </a:extLst>
          </p:cNvPr>
          <p:cNvSpPr/>
          <p:nvPr/>
        </p:nvSpPr>
        <p:spPr>
          <a:xfrm>
            <a:off x="5064734" y="1576952"/>
            <a:ext cx="177790" cy="412466"/>
          </a:xfrm>
          <a:prstGeom prst="rightBrace">
            <a:avLst>
              <a:gd name="adj1" fmla="val 44126"/>
              <a:gd name="adj2" fmla="val 49952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88F6A021-220A-4BBE-AB20-D868C3AC0E63}"/>
              </a:ext>
            </a:extLst>
          </p:cNvPr>
          <p:cNvSpPr/>
          <p:nvPr/>
        </p:nvSpPr>
        <p:spPr>
          <a:xfrm>
            <a:off x="5064734" y="1792279"/>
            <a:ext cx="177790" cy="412466"/>
          </a:xfrm>
          <a:prstGeom prst="rightBrace">
            <a:avLst>
              <a:gd name="adj1" fmla="val 44126"/>
              <a:gd name="adj2" fmla="val 49952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 descr="Chart, bar chart&#10;&#10;Description automatically generated">
            <a:extLst>
              <a:ext uri="{FF2B5EF4-FFF2-40B4-BE49-F238E27FC236}">
                <a16:creationId xmlns:a16="http://schemas.microsoft.com/office/drawing/2014/main" id="{BE3E1A33-99FA-46FD-9E69-6315165FC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8" t="8260" r="42094" b="12961"/>
          <a:stretch/>
        </p:blipFill>
        <p:spPr>
          <a:xfrm>
            <a:off x="5287001" y="1043927"/>
            <a:ext cx="1794510" cy="47276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97C833C-F3C2-4728-A138-63DF5F291E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6" t="9209" r="5716" b="12505"/>
          <a:stretch/>
        </p:blipFill>
        <p:spPr>
          <a:xfrm>
            <a:off x="7273413" y="1104453"/>
            <a:ext cx="1794510" cy="4727687"/>
          </a:xfrm>
          <a:prstGeom prst="rect">
            <a:avLst/>
          </a:prstGeom>
        </p:spPr>
      </p:pic>
      <p:pic>
        <p:nvPicPr>
          <p:cNvPr id="23" name="Picture 22" descr="Chart, bar chart&#10;&#10;Description automatically generated">
            <a:extLst>
              <a:ext uri="{FF2B5EF4-FFF2-40B4-BE49-F238E27FC236}">
                <a16:creationId xmlns:a16="http://schemas.microsoft.com/office/drawing/2014/main" id="{3BB4638C-D02F-455A-A125-C2B1EED92F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9" t="8260" r="5813" b="12961"/>
          <a:stretch/>
        </p:blipFill>
        <p:spPr>
          <a:xfrm>
            <a:off x="9259825" y="1043926"/>
            <a:ext cx="1794510" cy="47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1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F310E6-6EC2-4838-811D-EB07971D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7" y="230188"/>
            <a:ext cx="10797680" cy="679774"/>
          </a:xfrm>
        </p:spPr>
        <p:txBody>
          <a:bodyPr/>
          <a:lstStyle/>
          <a:p>
            <a:r>
              <a:rPr lang="en-GB" dirty="0"/>
              <a:t>Smooth Descent: iterative mapping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0AA3793-634B-4591-B4DE-B5569388C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>
          <a:xfrm>
            <a:off x="516808" y="946920"/>
            <a:ext cx="8173797" cy="4940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41431A-8843-4928-85DF-8A4C317A6E3E}"/>
              </a:ext>
            </a:extLst>
          </p:cNvPr>
          <p:cNvSpPr txBox="1"/>
          <p:nvPr/>
        </p:nvSpPr>
        <p:spPr>
          <a:xfrm>
            <a:off x="8470232" y="2493487"/>
            <a:ext cx="3040565" cy="187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  <a:spcBef>
                <a:spcPts val="600"/>
              </a:spcBef>
            </a:pPr>
            <a:r>
              <a:rPr lang="en-GB" dirty="0">
                <a:latin typeface="Verdana" pitchFamily="34" charset="0"/>
              </a:rPr>
              <a:t>Smooth Descent is applied </a:t>
            </a:r>
            <a:r>
              <a:rPr lang="en-GB" b="1" dirty="0">
                <a:latin typeface="Verdana" pitchFamily="34" charset="0"/>
              </a:rPr>
              <a:t>iteratively</a:t>
            </a:r>
            <a:r>
              <a:rPr lang="en-GB" dirty="0">
                <a:latin typeface="Verdana" pitchFamily="34" charset="0"/>
              </a:rPr>
              <a:t>:</a:t>
            </a:r>
          </a:p>
          <a:p>
            <a:pPr marL="342900" indent="-342900" algn="l">
              <a:lnSpc>
                <a:spcPct val="114000"/>
              </a:lnSpc>
              <a:spcBef>
                <a:spcPts val="600"/>
              </a:spcBef>
              <a:buAutoNum type="arabicPeriod"/>
            </a:pPr>
            <a:r>
              <a:rPr lang="en-GB" dirty="0">
                <a:latin typeface="Verdana" pitchFamily="34" charset="0"/>
              </a:rPr>
              <a:t>Correct genotypes</a:t>
            </a:r>
          </a:p>
          <a:p>
            <a:pPr marL="342900" indent="-342900" algn="l">
              <a:lnSpc>
                <a:spcPct val="114000"/>
              </a:lnSpc>
              <a:spcBef>
                <a:spcPts val="600"/>
              </a:spcBef>
              <a:buAutoNum type="arabicPeriod"/>
            </a:pPr>
            <a:r>
              <a:rPr lang="en-GB" dirty="0">
                <a:latin typeface="Verdana" pitchFamily="34" charset="0"/>
              </a:rPr>
              <a:t>Estimate linkage map</a:t>
            </a:r>
          </a:p>
          <a:p>
            <a:pPr marL="342900" indent="-342900" algn="l">
              <a:lnSpc>
                <a:spcPct val="114000"/>
              </a:lnSpc>
              <a:spcBef>
                <a:spcPts val="600"/>
              </a:spcBef>
              <a:buAutoNum type="arabicPeriod"/>
            </a:pPr>
            <a:r>
              <a:rPr lang="en-GB" dirty="0">
                <a:latin typeface="Verdana" pitchFamily="34" charset="0"/>
              </a:rPr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40833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99DFF-B640-4FF7-98E5-1F4B69954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117" y="1029012"/>
            <a:ext cx="10807900" cy="47620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Smooth Descent used with strawberry sequence marker data.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A15B1F-3B6E-473F-8768-27B43F32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7" y="230188"/>
            <a:ext cx="10797680" cy="679774"/>
          </a:xfrm>
        </p:spPr>
        <p:txBody>
          <a:bodyPr/>
          <a:lstStyle/>
          <a:p>
            <a:r>
              <a:rPr lang="en-GB" dirty="0"/>
              <a:t>Real data strawberry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37E37F8D-5D6F-4F99-A92F-B19CF1000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7"/>
          <a:stretch/>
        </p:blipFill>
        <p:spPr>
          <a:xfrm>
            <a:off x="1572116" y="1624263"/>
            <a:ext cx="9569126" cy="45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69F4E1-3419-4800-84AA-5B51FAF5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330202"/>
            <a:ext cx="4719387" cy="587441"/>
          </a:xfrm>
        </p:spPr>
        <p:txBody>
          <a:bodyPr/>
          <a:lstStyle/>
          <a:p>
            <a:pPr algn="ctr"/>
            <a:r>
              <a:rPr lang="en-GB" sz="2400" dirty="0"/>
              <a:t>Simulation tests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E6912-7A38-4746-B166-F9E19CFD9622}"/>
              </a:ext>
            </a:extLst>
          </p:cNvPr>
          <p:cNvSpPr txBox="1"/>
          <p:nvPr/>
        </p:nvSpPr>
        <p:spPr>
          <a:xfrm>
            <a:off x="514349" y="1256158"/>
            <a:ext cx="4719385" cy="2579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  <a:spcBef>
                <a:spcPts val="1200"/>
              </a:spcBef>
            </a:pPr>
            <a:r>
              <a:rPr lang="en-GB" dirty="0">
                <a:latin typeface="Verdana" pitchFamily="34" charset="0"/>
              </a:rPr>
              <a:t>Simulated 10 diploid populations 100 individuals. Added error rates to test SD efficacy.</a:t>
            </a:r>
          </a:p>
          <a:p>
            <a:pPr algn="l">
              <a:lnSpc>
                <a:spcPct val="114000"/>
              </a:lnSpc>
              <a:spcBef>
                <a:spcPts val="1200"/>
              </a:spcBef>
            </a:pPr>
            <a:r>
              <a:rPr lang="en-GB" b="1" dirty="0">
                <a:latin typeface="Verdana" pitchFamily="34" charset="0"/>
              </a:rPr>
              <a:t>Special A: </a:t>
            </a:r>
            <a:r>
              <a:rPr lang="en-GB" dirty="0">
                <a:latin typeface="Verdana" pitchFamily="34" charset="0"/>
              </a:rPr>
              <a:t>heterogeneous rate across individuals</a:t>
            </a:r>
          </a:p>
          <a:p>
            <a:pPr algn="l">
              <a:lnSpc>
                <a:spcPct val="114000"/>
              </a:lnSpc>
              <a:spcBef>
                <a:spcPts val="1200"/>
              </a:spcBef>
            </a:pPr>
            <a:r>
              <a:rPr lang="en-GB" b="1" dirty="0">
                <a:latin typeface="Verdana" pitchFamily="34" charset="0"/>
              </a:rPr>
              <a:t>Special B: </a:t>
            </a:r>
            <a:r>
              <a:rPr lang="en-GB" dirty="0">
                <a:latin typeface="Verdana" pitchFamily="34" charset="0"/>
              </a:rPr>
              <a:t>heterogeneous rate along 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76549-B28B-492D-8A08-8E61DC3B6B1A}"/>
              </a:ext>
            </a:extLst>
          </p:cNvPr>
          <p:cNvSpPr txBox="1"/>
          <p:nvPr/>
        </p:nvSpPr>
        <p:spPr>
          <a:xfrm>
            <a:off x="1435320" y="4234947"/>
            <a:ext cx="2807246" cy="1160345"/>
          </a:xfrm>
          <a:prstGeom prst="rect">
            <a:avLst/>
          </a:prstGeom>
          <a:solidFill>
            <a:schemeClr val="tx1"/>
          </a:solidFill>
        </p:spPr>
        <p:txBody>
          <a:bodyPr wrap="square" lIns="360000" rIns="360000" anchor="ctr"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bg1"/>
                </a:solidFill>
                <a:latin typeface="+mj-lt"/>
              </a:rPr>
              <a:t>Optimal with few iterations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7A84B-6FB0-47D6-A2D3-B13F29FAD92C}"/>
              </a:ext>
            </a:extLst>
          </p:cNvPr>
          <p:cNvGrpSpPr/>
          <p:nvPr/>
        </p:nvGrpSpPr>
        <p:grpSpPr>
          <a:xfrm>
            <a:off x="5612598" y="330202"/>
            <a:ext cx="5456456" cy="6287789"/>
            <a:chOff x="5335871" y="330201"/>
            <a:chExt cx="5456456" cy="6287789"/>
          </a:xfrm>
        </p:grpSpPr>
        <p:pic>
          <p:nvPicPr>
            <p:cNvPr id="9" name="Picture 8" descr="Graphical user interface, chart, line chart&#10;&#10;Description automatically generated">
              <a:extLst>
                <a:ext uri="{FF2B5EF4-FFF2-40B4-BE49-F238E27FC236}">
                  <a16:creationId xmlns:a16="http://schemas.microsoft.com/office/drawing/2014/main" id="{AD56C1E2-83B5-4D4D-958F-CBA0F1B98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271" r="66449"/>
            <a:stretch/>
          </p:blipFill>
          <p:spPr>
            <a:xfrm>
              <a:off x="8035834" y="330202"/>
              <a:ext cx="2756493" cy="3125846"/>
            </a:xfrm>
            <a:prstGeom prst="rect">
              <a:avLst/>
            </a:prstGeom>
          </p:spPr>
        </p:pic>
        <p:pic>
          <p:nvPicPr>
            <p:cNvPr id="6" name="Picture 5" descr="Graphical user interface, chart, line chart&#10;&#10;Description automatically generated">
              <a:extLst>
                <a:ext uri="{FF2B5EF4-FFF2-40B4-BE49-F238E27FC236}">
                  <a16:creationId xmlns:a16="http://schemas.microsoft.com/office/drawing/2014/main" id="{2D9C813B-B1FB-44F7-9565-D984482F9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19" t="261" r="-771" b="49010"/>
            <a:stretch/>
          </p:blipFill>
          <p:spPr>
            <a:xfrm>
              <a:off x="5335871" y="402561"/>
              <a:ext cx="2756494" cy="3125846"/>
            </a:xfrm>
            <a:prstGeom prst="rect">
              <a:avLst/>
            </a:prstGeom>
          </p:spPr>
        </p:pic>
        <p:pic>
          <p:nvPicPr>
            <p:cNvPr id="7" name="Picture 6" descr="Graphical user interface, chart, line chart&#10;&#10;Description automatically generated">
              <a:extLst>
                <a:ext uri="{FF2B5EF4-FFF2-40B4-BE49-F238E27FC236}">
                  <a16:creationId xmlns:a16="http://schemas.microsoft.com/office/drawing/2014/main" id="{829AC123-94EF-4C76-BEAB-2CBAC8D84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1" t="49271"/>
            <a:stretch/>
          </p:blipFill>
          <p:spPr>
            <a:xfrm>
              <a:off x="5370090" y="3492144"/>
              <a:ext cx="5422237" cy="312584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499B111-D7F5-4E96-9B7D-41D8DEA2B395}"/>
                </a:ext>
              </a:extLst>
            </p:cNvPr>
            <p:cNvSpPr/>
            <p:nvPr/>
          </p:nvSpPr>
          <p:spPr>
            <a:xfrm>
              <a:off x="5335871" y="330202"/>
              <a:ext cx="760129" cy="379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C30C53-CF19-4211-9F5C-94DE0016FA3F}"/>
                </a:ext>
              </a:extLst>
            </p:cNvPr>
            <p:cNvSpPr/>
            <p:nvPr/>
          </p:nvSpPr>
          <p:spPr>
            <a:xfrm>
              <a:off x="8092365" y="330201"/>
              <a:ext cx="760129" cy="379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33ACD2-77D3-4D7B-BA0B-9E6ED0DEA105}"/>
                </a:ext>
              </a:extLst>
            </p:cNvPr>
            <p:cNvSpPr/>
            <p:nvPr/>
          </p:nvSpPr>
          <p:spPr>
            <a:xfrm>
              <a:off x="5368834" y="3456048"/>
              <a:ext cx="760129" cy="379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17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14000"/>
          </a:lnSpc>
          <a:spcBef>
            <a:spcPts val="1200"/>
          </a:spcBef>
          <a:defRPr sz="1400" dirty="0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15325</TotalTime>
  <Words>450</Words>
  <Application>Microsoft Office PowerPoint</Application>
  <PresentationFormat>Widescreen</PresentationFormat>
  <Paragraphs>157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Wageningen UR</vt:lpstr>
      <vt:lpstr>Smooth Descent A ploidy-aware algorithm to improve linkage mapping in the presence of genotyping errors</vt:lpstr>
      <vt:lpstr>Introduction</vt:lpstr>
      <vt:lpstr>Smooth Descent: naïve IBD</vt:lpstr>
      <vt:lpstr>Smooth Descent: prediction</vt:lpstr>
      <vt:lpstr>Smooth Descent: prediction</vt:lpstr>
      <vt:lpstr>Smooth Descent: prediction</vt:lpstr>
      <vt:lpstr>Smooth Descent: iterative mapping</vt:lpstr>
      <vt:lpstr>Real data strawberry</vt:lpstr>
      <vt:lpstr>Simulation tests</vt:lpstr>
      <vt:lpstr>Simulation tests in autopolyploids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Therese Navarro, Alejandro</cp:lastModifiedBy>
  <cp:revision>428</cp:revision>
  <dcterms:created xsi:type="dcterms:W3CDTF">2011-09-29T08:30:03Z</dcterms:created>
  <dcterms:modified xsi:type="dcterms:W3CDTF">2022-01-04T08:28:21Z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