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70" r:id="rId6"/>
    <p:sldId id="269" r:id="rId7"/>
    <p:sldId id="267" r:id="rId8"/>
    <p:sldId id="271" r:id="rId9"/>
    <p:sldId id="272" r:id="rId10"/>
    <p:sldId id="273" r:id="rId11"/>
    <p:sldId id="268" r:id="rId12"/>
    <p:sldId id="264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23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E8C9-83AD-45A4-81E9-450787AA782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068EA-2E62-4975-B74B-866ED30BB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8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1721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2167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6602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02392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2723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3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3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A65-C063-4A9B-8B82-1D75DAA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8D10-5C12-4CB0-8C80-816E363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749" y="6178922"/>
            <a:ext cx="5000501" cy="427512"/>
          </a:xfrm>
        </p:spPr>
        <p:txBody>
          <a:bodyPr/>
          <a:lstStyle>
            <a:lvl1pPr>
              <a:defRPr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F6997-20F9-4CB3-BB90-9F5EE3FBF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11338"/>
            <a:ext cx="10515600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75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502C-82CD-44CB-B0E7-5E97E47F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224C1-676C-49DA-9D5A-402493F7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7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A65-C063-4A9B-8B82-1D75DAA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8D10-5C12-4CB0-8C80-816E363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749" y="6178922"/>
            <a:ext cx="5000501" cy="427512"/>
          </a:xfrm>
        </p:spPr>
        <p:txBody>
          <a:bodyPr/>
          <a:lstStyle>
            <a:lvl1pPr>
              <a:defRPr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F6997-20F9-4CB3-BB90-9F5EE3FBF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11338"/>
            <a:ext cx="10515600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73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36979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A65-C063-4A9B-8B82-1D75DAA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8D10-5C12-4CB0-8C80-816E363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749" y="6178922"/>
            <a:ext cx="5000501" cy="427512"/>
          </a:xfrm>
        </p:spPr>
        <p:txBody>
          <a:bodyPr/>
          <a:lstStyle>
            <a:lvl1pPr>
              <a:defRPr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F6997-20F9-4CB3-BB90-9F5EE3FBF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11338"/>
            <a:ext cx="10515600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786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A65-C063-4A9B-8B82-1D75DAA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8D10-5C12-4CB0-8C80-816E363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749" y="6178922"/>
            <a:ext cx="5000501" cy="427512"/>
          </a:xfrm>
        </p:spPr>
        <p:txBody>
          <a:bodyPr/>
          <a:lstStyle>
            <a:lvl1pPr>
              <a:defRPr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F6997-20F9-4CB3-BB90-9F5EE3FBF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11338"/>
            <a:ext cx="10515600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74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A65-C063-4A9B-8B82-1D75DAA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8D10-5C12-4CB0-8C80-816E363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749" y="6178922"/>
            <a:ext cx="5000501" cy="427512"/>
          </a:xfrm>
        </p:spPr>
        <p:txBody>
          <a:bodyPr/>
          <a:lstStyle>
            <a:lvl1pPr>
              <a:defRPr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F6997-20F9-4CB3-BB90-9F5EE3FBF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11338"/>
            <a:ext cx="10515600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024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A65-C063-4A9B-8B82-1D75DAA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8D10-5C12-4CB0-8C80-816E363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749" y="6178922"/>
            <a:ext cx="5000501" cy="427512"/>
          </a:xfrm>
        </p:spPr>
        <p:txBody>
          <a:bodyPr/>
          <a:lstStyle>
            <a:lvl1pPr>
              <a:defRPr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F6997-20F9-4CB3-BB90-9F5EE3FBF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11338"/>
            <a:ext cx="10515600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165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4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2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2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2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9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9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1/7/2022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482C09-FF63-4329-BED2-5F3A69B99E99}"/>
              </a:ext>
            </a:extLst>
          </p:cNvPr>
          <p:cNvSpPr/>
          <p:nvPr userDrawn="1"/>
        </p:nvSpPr>
        <p:spPr>
          <a:xfrm>
            <a:off x="0" y="5974081"/>
            <a:ext cx="12192000" cy="883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A412C2F1-3473-44A7-B7D9-C7C2DD3F0A3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69" y="5937542"/>
            <a:ext cx="1887310" cy="9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3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32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31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AA5E-E8C6-4A8A-9B68-38DE3161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87" y="446843"/>
            <a:ext cx="4109767" cy="2377440"/>
          </a:xfrm>
        </p:spPr>
        <p:txBody>
          <a:bodyPr anchor="b">
            <a:normAutofit/>
          </a:bodyPr>
          <a:lstStyle/>
          <a:p>
            <a:r>
              <a:rPr lang="en-US" sz="6000" dirty="0"/>
              <a:t>Reads2Map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34664-4440-446C-A5B7-37E5C0B7E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6516" y="3152163"/>
            <a:ext cx="3379926" cy="2546848"/>
          </a:xfrm>
        </p:spPr>
        <p:txBody>
          <a:bodyPr>
            <a:normAutofit fontScale="40000" lnSpcReduction="20000"/>
          </a:bodyPr>
          <a:lstStyle/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Cristiane Taniguti 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Lucas Taniguti</a:t>
            </a:r>
            <a:endParaRPr lang="en-US" sz="290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Gabriel </a:t>
            </a:r>
            <a:r>
              <a:rPr lang="en-US" sz="2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Gesteira</a:t>
            </a:r>
            <a:endParaRPr lang="en-US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dirty="0">
                <a:solidFill>
                  <a:srgbClr val="000000"/>
                </a:solidFill>
                <a:latin typeface="Times New Roman" panose="02020603050405020304" pitchFamily="18" charset="0"/>
              </a:rPr>
              <a:t>Thiago Oliveira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Jeekin</a:t>
            </a: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Lau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Getúlio</a:t>
            </a: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Ferreira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Rodrigo </a:t>
            </a:r>
            <a:r>
              <a:rPr lang="en-US" sz="2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Amadeu</a:t>
            </a:r>
            <a:endParaRPr lang="en-US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David Byrne 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Oscar </a:t>
            </a:r>
            <a:r>
              <a:rPr lang="en-US" sz="2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Riera</a:t>
            </a: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-Lizarazu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Guilherme Pereira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Marcelo </a:t>
            </a:r>
            <a:r>
              <a:rPr lang="en-US" sz="2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Mollinari</a:t>
            </a:r>
            <a:endParaRPr lang="en-US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Augusto Garcia</a:t>
            </a:r>
            <a:endParaRPr lang="en-US" sz="29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8BEFA3-C00B-4D5B-AC8D-8D48570A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2463" y="6587443"/>
            <a:ext cx="6459537" cy="27055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This project is funded by USDA NIFA Specialty Crop Research Initiative Award # 2020-51181-32156 (09/01/20 - 08/31/24)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292F7-C377-4CDC-A588-11B61E624ED6}"/>
              </a:ext>
            </a:extLst>
          </p:cNvPr>
          <p:cNvSpPr txBox="1"/>
          <p:nvPr/>
        </p:nvSpPr>
        <p:spPr>
          <a:xfrm>
            <a:off x="344787" y="1972657"/>
            <a:ext cx="7943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Practical and Reproducible Workflows to Build Linkage Maps from Sequencing Data</a:t>
            </a: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E09A0EB-B604-4BB2-A2B2-95FA89364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11" y="3336311"/>
            <a:ext cx="3091103" cy="1141889"/>
          </a:xfrm>
          <a:prstGeom prst="rect">
            <a:avLst/>
          </a:prstGeom>
        </p:spPr>
      </p:pic>
      <p:pic>
        <p:nvPicPr>
          <p:cNvPr id="8" name="Picture 12" descr="Downloads | University Brand Guide | Texas A&amp;amp;M University">
            <a:extLst>
              <a:ext uri="{FF2B5EF4-FFF2-40B4-BE49-F238E27FC236}">
                <a16:creationId xmlns:a16="http://schemas.microsoft.com/office/drawing/2014/main" id="{FE220916-EB0E-4B9C-991E-922C2FAD3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36204" r="10413" b="37282"/>
          <a:stretch/>
        </p:blipFill>
        <p:spPr bwMode="auto">
          <a:xfrm>
            <a:off x="6316818" y="4696209"/>
            <a:ext cx="3432437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8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0BB47F-0E7F-4CBB-B049-E4430332870D}"/>
              </a:ext>
            </a:extLst>
          </p:cNvPr>
          <p:cNvSpPr/>
          <p:nvPr/>
        </p:nvSpPr>
        <p:spPr>
          <a:xfrm>
            <a:off x="4409016" y="439490"/>
            <a:ext cx="7384180" cy="5181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A74C-1D4C-4539-A9D7-9D6CE86DDF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70000"/>
            <a:ext cx="3409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Outputted maps:</a:t>
            </a:r>
          </a:p>
          <a:p>
            <a:pPr lvl="1"/>
            <a:r>
              <a:rPr lang="en-US" dirty="0"/>
              <a:t>Empirical: 34</a:t>
            </a:r>
          </a:p>
          <a:p>
            <a:pPr lvl="1"/>
            <a:r>
              <a:rPr lang="en-US" dirty="0"/>
              <a:t>Simulated: 68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Test only a subset of one group and repeat the pipeline to others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7DAB5-2881-4708-B52D-293C21FD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609600"/>
            <a:ext cx="7105652" cy="486929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99B1E07-3766-4DFF-A90D-C4C37563B978}"/>
              </a:ext>
            </a:extLst>
          </p:cNvPr>
          <p:cNvSpPr/>
          <p:nvPr/>
        </p:nvSpPr>
        <p:spPr>
          <a:xfrm>
            <a:off x="7790391" y="4927601"/>
            <a:ext cx="781050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A74C-1D4C-4539-A9D7-9D6CE86DDF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83630"/>
            <a:ext cx="10515600" cy="42879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The WDL + Docker  + Cromwell + Shiny structure makes the Reads2Map multi-platform,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pratical</a:t>
            </a:r>
            <a:r>
              <a:rPr lang="en-US" dirty="0"/>
              <a:t>, user-friendly and reproducible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Updates in upstream software can be easily implemented and tested</a:t>
            </a:r>
          </a:p>
          <a:p>
            <a:endParaRPr lang="en-US" dirty="0"/>
          </a:p>
          <a:p>
            <a:r>
              <a:rPr lang="en-US" dirty="0"/>
              <a:t>Reads2Map points to the best combinations of upstream software and parameters </a:t>
            </a:r>
          </a:p>
          <a:p>
            <a:pPr marL="0" indent="0">
              <a:buNone/>
            </a:pPr>
            <a:r>
              <a:rPr lang="en-US" dirty="0"/>
              <a:t>	evaluating the quality of the built genetic maps quality</a:t>
            </a:r>
          </a:p>
          <a:p>
            <a:endParaRPr lang="en-US" dirty="0"/>
          </a:p>
          <a:p>
            <a:r>
              <a:rPr lang="en-US" dirty="0"/>
              <a:t>Next </a:t>
            </a:r>
            <a:r>
              <a:rPr lang="en-US" b="1" i="1" dirty="0"/>
              <a:t>Reads2Map</a:t>
            </a:r>
            <a:r>
              <a:rPr lang="en-US" dirty="0"/>
              <a:t> updates will be focused in adding </a:t>
            </a:r>
            <a:r>
              <a:rPr lang="en-US" b="1" i="1" dirty="0" err="1"/>
              <a:t>MAPpoly</a:t>
            </a:r>
            <a:r>
              <a:rPr lang="en-US" dirty="0"/>
              <a:t> and </a:t>
            </a:r>
            <a:r>
              <a:rPr lang="en-US" b="1" i="1" dirty="0" err="1"/>
              <a:t>polymapR</a:t>
            </a:r>
            <a:endParaRPr lang="en-US" b="1" i="1" dirty="0"/>
          </a:p>
          <a:p>
            <a:pPr marL="0" indent="0">
              <a:buNone/>
            </a:pPr>
            <a:r>
              <a:rPr lang="en-US" dirty="0"/>
              <a:t>	for downstream linkage map construction of autopolyploid species.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OneMap</a:t>
            </a:r>
            <a:r>
              <a:rPr lang="en-US" dirty="0"/>
              <a:t> package updates – new version on CRAN (2.8.0)</a:t>
            </a:r>
          </a:p>
        </p:txBody>
      </p:sp>
    </p:spTree>
    <p:extLst>
      <p:ext uri="{BB962C8B-B14F-4D97-AF65-F5344CB8AC3E}">
        <p14:creationId xmlns:p14="http://schemas.microsoft.com/office/powerpoint/2010/main" val="240453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4DAC-4EDE-439B-959E-0A5A3409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046" y="155830"/>
            <a:ext cx="4294163" cy="1325563"/>
          </a:xfrm>
        </p:spPr>
        <p:txBody>
          <a:bodyPr/>
          <a:lstStyle/>
          <a:p>
            <a:pPr algn="ctr"/>
            <a:r>
              <a:rPr lang="en-US" dirty="0"/>
              <a:t>Project Members</a:t>
            </a:r>
          </a:p>
        </p:txBody>
      </p:sp>
      <p:pic>
        <p:nvPicPr>
          <p:cNvPr id="1036" name="Picture 12" descr="Downloads | University Brand Guide | Texas A&amp;amp;M University">
            <a:extLst>
              <a:ext uri="{FF2B5EF4-FFF2-40B4-BE49-F238E27FC236}">
                <a16:creationId xmlns:a16="http://schemas.microsoft.com/office/drawing/2014/main" id="{11BE3A0D-BFBD-490E-B852-1C49DE7A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36204" r="10413" b="37282"/>
          <a:stretch/>
        </p:blipFill>
        <p:spPr bwMode="auto">
          <a:xfrm>
            <a:off x="3691064" y="1639888"/>
            <a:ext cx="3432437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Downloads :: NC State Brand">
            <a:extLst>
              <a:ext uri="{FF2B5EF4-FFF2-40B4-BE49-F238E27FC236}">
                <a16:creationId xmlns:a16="http://schemas.microsoft.com/office/drawing/2014/main" id="{D56D11AD-B28B-43DA-86E5-66E0D743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93" y="3390024"/>
            <a:ext cx="2094728" cy="10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80D58DC-54FF-4187-ADFF-45DFAD39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2463" y="6587443"/>
            <a:ext cx="6459537" cy="27055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This project is funded by USDA NIFA Specialty Crop Research Initiative Award # 2020-51181-32156 (09/01/20 - 08/31/24)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D61-F894-46C3-BEFA-53EEFE9ED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46" y="1325563"/>
            <a:ext cx="1177925" cy="1747471"/>
          </a:xfrm>
          <a:prstGeom prst="rect">
            <a:avLst/>
          </a:prstGeom>
        </p:spPr>
      </p:pic>
      <p:pic>
        <p:nvPicPr>
          <p:cNvPr id="1026" name="Picture 2" descr="I Semana Acadêmica da Licenciatura em Ciências Biológicas da UFV - Campus  Florestal - Biologia na Rede">
            <a:extLst>
              <a:ext uri="{FF2B5EF4-FFF2-40B4-BE49-F238E27FC236}">
                <a16:creationId xmlns:a16="http://schemas.microsoft.com/office/drawing/2014/main" id="{887D2AB1-874B-4991-9798-B64AEE47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34" y="3173073"/>
            <a:ext cx="335465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ew start-up firm boosts animal welfare science - The Oban Times">
            <a:extLst>
              <a:ext uri="{FF2B5EF4-FFF2-40B4-BE49-F238E27FC236}">
                <a16:creationId xmlns:a16="http://schemas.microsoft.com/office/drawing/2014/main" id="{DA76073D-990D-4ACB-B6B7-BFC0DF2E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12" y="380648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delics: Nossa missão é democratizar o diagnóstico genético, tornando-o  cada vez mais acessível : SBAC">
            <a:extLst>
              <a:ext uri="{FF2B5EF4-FFF2-40B4-BE49-F238E27FC236}">
                <a16:creationId xmlns:a16="http://schemas.microsoft.com/office/drawing/2014/main" id="{23058524-795D-4C81-B427-412BE0CF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28" y="4885924"/>
            <a:ext cx="2738362" cy="5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4BD552-579E-419F-8B7B-625C8D9BE7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82" y="4812298"/>
            <a:ext cx="1903323" cy="81309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1C4F2F9-FC49-42CB-8B63-030207F163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40" y="1693830"/>
            <a:ext cx="969789" cy="897899"/>
          </a:xfrm>
          <a:prstGeom prst="rect">
            <a:avLst/>
          </a:prstGeom>
        </p:spPr>
      </p:pic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106BD39-AF8E-4D80-A521-D033A2773A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82" y="3390024"/>
            <a:ext cx="2045307" cy="43942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0DC2873-7B1F-41FE-ACA1-81589D83BE1F}"/>
              </a:ext>
            </a:extLst>
          </p:cNvPr>
          <p:cNvSpPr txBox="1">
            <a:spLocks/>
          </p:cNvSpPr>
          <p:nvPr/>
        </p:nvSpPr>
        <p:spPr>
          <a:xfrm>
            <a:off x="6955352" y="155829"/>
            <a:ext cx="429416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Other funding agencies</a:t>
            </a:r>
          </a:p>
        </p:txBody>
      </p:sp>
    </p:spTree>
    <p:extLst>
      <p:ext uri="{BB962C8B-B14F-4D97-AF65-F5344CB8AC3E}">
        <p14:creationId xmlns:p14="http://schemas.microsoft.com/office/powerpoint/2010/main" val="407418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ogos for Print – Brand and Visual Identity – UW–Madison">
            <a:extLst>
              <a:ext uri="{FF2B5EF4-FFF2-40B4-BE49-F238E27FC236}">
                <a16:creationId xmlns:a16="http://schemas.microsoft.com/office/drawing/2014/main" id="{4C1CBE3A-9C6F-478E-AF78-C6877E79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963" y="1027217"/>
            <a:ext cx="2623850" cy="15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9584011-313A-4567-B9A1-495269B42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09" y="1406978"/>
            <a:ext cx="2546042" cy="908878"/>
          </a:xfrm>
          <a:prstGeom prst="rect">
            <a:avLst/>
          </a:prstGeom>
        </p:spPr>
      </p:pic>
      <p:pic>
        <p:nvPicPr>
          <p:cNvPr id="1052" name="Picture 28" descr="Penn State Logo — Office of the Vice Provost for Educational Equity">
            <a:extLst>
              <a:ext uri="{FF2B5EF4-FFF2-40B4-BE49-F238E27FC236}">
                <a16:creationId xmlns:a16="http://schemas.microsoft.com/office/drawing/2014/main" id="{B36C4764-AFE2-4AA4-9FDB-29449AA7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6" y="3075298"/>
            <a:ext cx="2311785" cy="7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Logos | Brand | Washington State University">
            <a:extLst>
              <a:ext uri="{FF2B5EF4-FFF2-40B4-BE49-F238E27FC236}">
                <a16:creationId xmlns:a16="http://schemas.microsoft.com/office/drawing/2014/main" id="{39E9FC50-7EA9-4B45-A0EC-87C8F1CA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53" y="2809123"/>
            <a:ext cx="2546043" cy="10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WUR Campus — STARTHUB WAGENINGEN">
            <a:extLst>
              <a:ext uri="{FF2B5EF4-FFF2-40B4-BE49-F238E27FC236}">
                <a16:creationId xmlns:a16="http://schemas.microsoft.com/office/drawing/2014/main" id="{4845F357-4AEB-4E61-A369-E671A3B9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91" y="3135452"/>
            <a:ext cx="2250533" cy="5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FB22A6AE-09CB-47FB-AB97-1FC102CF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53" y="4646494"/>
            <a:ext cx="1964922" cy="5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OSU Logo [Oregon State University] Download Vector">
            <a:extLst>
              <a:ext uri="{FF2B5EF4-FFF2-40B4-BE49-F238E27FC236}">
                <a16:creationId xmlns:a16="http://schemas.microsoft.com/office/drawing/2014/main" id="{5EE870EB-123D-4274-9D7B-064A5C4E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79" y="4468631"/>
            <a:ext cx="2406722" cy="7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Logos &amp;amp; Wordmarks | Style Guides and Logos | University of Arkansas">
            <a:extLst>
              <a:ext uri="{FF2B5EF4-FFF2-40B4-BE49-F238E27FC236}">
                <a16:creationId xmlns:a16="http://schemas.microsoft.com/office/drawing/2014/main" id="{758EAC15-809E-4548-BF04-DA3F0A41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60" y="4019884"/>
            <a:ext cx="1601927" cy="12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lant &amp;amp; Food Research - Wikipedia">
            <a:extLst>
              <a:ext uri="{FF2B5EF4-FFF2-40B4-BE49-F238E27FC236}">
                <a16:creationId xmlns:a16="http://schemas.microsoft.com/office/drawing/2014/main" id="{A08A0913-3544-4C73-B897-56DBC335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20" y="1544874"/>
            <a:ext cx="2175210" cy="7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Minnesota Hybrid Education Partnership | 2U">
            <a:extLst>
              <a:ext uri="{FF2B5EF4-FFF2-40B4-BE49-F238E27FC236}">
                <a16:creationId xmlns:a16="http://schemas.microsoft.com/office/drawing/2014/main" id="{206FE4A2-472B-428C-859A-F840800A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09" y="3174101"/>
            <a:ext cx="2472046" cy="33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80D58DC-54FF-4187-ADFF-45DFAD39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2463" y="6587443"/>
            <a:ext cx="6459537" cy="27055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This project is funded by USDA NIFA Specialty Crop Research Initiative Award # 2020-51181-32156 (09/01/20 - 08/31/24)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D2FB928-7A46-462E-81D6-E2E0801C630A}"/>
              </a:ext>
            </a:extLst>
          </p:cNvPr>
          <p:cNvSpPr txBox="1">
            <a:spLocks/>
          </p:cNvSpPr>
          <p:nvPr/>
        </p:nvSpPr>
        <p:spPr>
          <a:xfrm>
            <a:off x="3036816" y="0"/>
            <a:ext cx="543606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Other Project Members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318029-91D8-4A75-8B57-AB9F4598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654DFE-41F3-4C77-A1D0-152F61555297}"/>
              </a:ext>
            </a:extLst>
          </p:cNvPr>
          <p:cNvSpPr txBox="1">
            <a:spLocks/>
          </p:cNvSpPr>
          <p:nvPr/>
        </p:nvSpPr>
        <p:spPr>
          <a:xfrm>
            <a:off x="3153145" y="0"/>
            <a:ext cx="5885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Other Collaborators</a:t>
            </a:r>
          </a:p>
        </p:txBody>
      </p:sp>
      <p:pic>
        <p:nvPicPr>
          <p:cNvPr id="1026" name="Picture 2" descr="File Download – Daicel Arbor Biosciences">
            <a:extLst>
              <a:ext uri="{FF2B5EF4-FFF2-40B4-BE49-F238E27FC236}">
                <a16:creationId xmlns:a16="http://schemas.microsoft.com/office/drawing/2014/main" id="{CFB1CDD3-ED8F-4251-A8F4-E69597D0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41" y="1335457"/>
            <a:ext cx="1703015" cy="5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erican Garden Rose Selections - Home">
            <a:extLst>
              <a:ext uri="{FF2B5EF4-FFF2-40B4-BE49-F238E27FC236}">
                <a16:creationId xmlns:a16="http://schemas.microsoft.com/office/drawing/2014/main" id="{B9DBB109-20FB-4A32-920C-D88C2C5C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766" y="2177683"/>
            <a:ext cx="1813268" cy="7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 descr="Welcome to Bailey Nurseries | Growing What&amp;#39;s Next">
            <a:extLst>
              <a:ext uri="{FF2B5EF4-FFF2-40B4-BE49-F238E27FC236}">
                <a16:creationId xmlns:a16="http://schemas.microsoft.com/office/drawing/2014/main" id="{5D4B8E6A-40B1-4A2E-B2DF-FF6BA01680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842682"/>
            <a:ext cx="4424082" cy="44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Welcome to Bailey Nurseries | Growing What&amp;#39;s Next">
            <a:extLst>
              <a:ext uri="{FF2B5EF4-FFF2-40B4-BE49-F238E27FC236}">
                <a16:creationId xmlns:a16="http://schemas.microsoft.com/office/drawing/2014/main" id="{2B8C887F-7FE4-43DA-9D06-CB37E44A8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105" y="2581835"/>
            <a:ext cx="5806295" cy="9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7CBA2FB4-366A-4F79-92F0-A426B9B02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7" y="3804865"/>
            <a:ext cx="2129401" cy="1197788"/>
          </a:xfrm>
          <a:prstGeom prst="rect">
            <a:avLst/>
          </a:prstGeom>
        </p:spPr>
      </p:pic>
      <p:pic>
        <p:nvPicPr>
          <p:cNvPr id="1044" name="Picture 20" descr="Bejo Seeds Inc - Organic Seed Alliance">
            <a:extLst>
              <a:ext uri="{FF2B5EF4-FFF2-40B4-BE49-F238E27FC236}">
                <a16:creationId xmlns:a16="http://schemas.microsoft.com/office/drawing/2014/main" id="{A508A22B-284C-4213-BD11-96642274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632" y="1026112"/>
            <a:ext cx="512280" cy="10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iat Logo [ Download - Logo - icon ] png svg">
            <a:extLst>
              <a:ext uri="{FF2B5EF4-FFF2-40B4-BE49-F238E27FC236}">
                <a16:creationId xmlns:a16="http://schemas.microsoft.com/office/drawing/2014/main" id="{4E4C4E41-5D07-4333-A1BB-B637D207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9" y="1711050"/>
            <a:ext cx="1679163" cy="1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nternational Potato Center (CIP) - CGIAR">
            <a:extLst>
              <a:ext uri="{FF2B5EF4-FFF2-40B4-BE49-F238E27FC236}">
                <a16:creationId xmlns:a16="http://schemas.microsoft.com/office/drawing/2014/main" id="{ED16C9F0-1F04-4B09-BD2A-5A5CC4C6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31" y="3223459"/>
            <a:ext cx="1679163" cy="6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634C70-E0DA-4AB5-8B51-0D3E0CDCF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82" y="4142670"/>
            <a:ext cx="2100448" cy="522178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D79EE8BE-92FC-4A82-862E-9519EEB85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5" y="3608536"/>
            <a:ext cx="2118122" cy="1425496"/>
          </a:xfrm>
          <a:prstGeom prst="rect">
            <a:avLst/>
          </a:prstGeom>
        </p:spPr>
      </p:pic>
      <p:pic>
        <p:nvPicPr>
          <p:cNvPr id="1052" name="Picture 28" descr="Beekenkamp Groep">
            <a:extLst>
              <a:ext uri="{FF2B5EF4-FFF2-40B4-BE49-F238E27FC236}">
                <a16:creationId xmlns:a16="http://schemas.microsoft.com/office/drawing/2014/main" id="{F63B3655-1357-4A09-8936-591467F55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27051" r="5301" b="24680"/>
          <a:stretch/>
        </p:blipFill>
        <p:spPr bwMode="auto">
          <a:xfrm>
            <a:off x="5005910" y="4886560"/>
            <a:ext cx="2135310" cy="8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riscoll&amp;#39;s - Sustainable Brands">
            <a:extLst>
              <a:ext uri="{FF2B5EF4-FFF2-40B4-BE49-F238E27FC236}">
                <a16:creationId xmlns:a16="http://schemas.microsoft.com/office/drawing/2014/main" id="{9F34C0F5-E317-452A-B86B-2998EF41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294" y="5010293"/>
            <a:ext cx="1921329" cy="3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ümmen Orange | Dianthus Week">
            <a:extLst>
              <a:ext uri="{FF2B5EF4-FFF2-40B4-BE49-F238E27FC236}">
                <a16:creationId xmlns:a16="http://schemas.microsoft.com/office/drawing/2014/main" id="{70388255-770C-497F-9793-30BE1E576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0" t="33495" r="5749" b="29023"/>
          <a:stretch/>
        </p:blipFill>
        <p:spPr bwMode="auto">
          <a:xfrm>
            <a:off x="9396746" y="4113600"/>
            <a:ext cx="2388534" cy="5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75243175-1089-4953-8E7A-8727C331AF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51" y="4820921"/>
            <a:ext cx="1958862" cy="806147"/>
          </a:xfrm>
          <a:prstGeom prst="rect">
            <a:avLst/>
          </a:prstGeom>
        </p:spPr>
      </p:pic>
      <p:sp>
        <p:nvSpPr>
          <p:cNvPr id="8" name="AutoShape 2" descr="Genetwister Technologies B.V.">
            <a:extLst>
              <a:ext uri="{FF2B5EF4-FFF2-40B4-BE49-F238E27FC236}">
                <a16:creationId xmlns:a16="http://schemas.microsoft.com/office/drawing/2014/main" id="{F9DFB8C9-3A91-49C9-822E-B454FCCE61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009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Genetwister Technologies B.V.">
            <a:extLst>
              <a:ext uri="{FF2B5EF4-FFF2-40B4-BE49-F238E27FC236}">
                <a16:creationId xmlns:a16="http://schemas.microsoft.com/office/drawing/2014/main" id="{EE33CE3B-4EEF-4F89-A7D8-FE2F5F307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Enterprise – ResearchSpace">
            <a:extLst>
              <a:ext uri="{FF2B5EF4-FFF2-40B4-BE49-F238E27FC236}">
                <a16:creationId xmlns:a16="http://schemas.microsoft.com/office/drawing/2014/main" id="{135E2E0C-990D-41FC-BF33-112EDA5FD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r="20538"/>
          <a:stretch/>
        </p:blipFill>
        <p:spPr bwMode="auto">
          <a:xfrm>
            <a:off x="601616" y="1222229"/>
            <a:ext cx="1278976" cy="8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6C123AE-851E-48AC-B83B-E0530A91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8" y="4973776"/>
            <a:ext cx="1958862" cy="4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4FF03D4-3624-4E33-ABE5-9C0DA64FBB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95" y="2257401"/>
            <a:ext cx="1545753" cy="700419"/>
          </a:xfrm>
          <a:prstGeom prst="rect">
            <a:avLst/>
          </a:prstGeom>
        </p:spPr>
      </p:pic>
      <p:pic>
        <p:nvPicPr>
          <p:cNvPr id="18" name="Picture 17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DB42C1AA-9C4D-4187-80DF-96CC454AC4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8" y="4758907"/>
            <a:ext cx="1129673" cy="933009"/>
          </a:xfrm>
          <a:prstGeom prst="rect">
            <a:avLst/>
          </a:prstGeom>
        </p:spPr>
      </p:pic>
      <p:pic>
        <p:nvPicPr>
          <p:cNvPr id="1036" name="Picture 12" descr="Plant Sciences, Inc">
            <a:extLst>
              <a:ext uri="{FF2B5EF4-FFF2-40B4-BE49-F238E27FC236}">
                <a16:creationId xmlns:a16="http://schemas.microsoft.com/office/drawing/2014/main" id="{4682E593-A160-4CBE-BD45-7984223C3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401" y="2291817"/>
            <a:ext cx="1457228" cy="7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me of U.S. Potato Farmers | Potatoes USA">
            <a:extLst>
              <a:ext uri="{FF2B5EF4-FFF2-40B4-BE49-F238E27FC236}">
                <a16:creationId xmlns:a16="http://schemas.microsoft.com/office/drawing/2014/main" id="{F6BA35D2-4756-41B0-B600-00D9863E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22" y="3277936"/>
            <a:ext cx="1599689" cy="6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6A7D589F-346A-46CC-A296-9E0359ECAF5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23585" r="19607" b="23920"/>
          <a:stretch/>
        </p:blipFill>
        <p:spPr>
          <a:xfrm>
            <a:off x="4216494" y="2149393"/>
            <a:ext cx="1405810" cy="845677"/>
          </a:xfrm>
          <a:prstGeom prst="rect">
            <a:avLst/>
          </a:prstGeom>
        </p:spPr>
      </p:pic>
      <p:pic>
        <p:nvPicPr>
          <p:cNvPr id="1040" name="Picture 16" descr="Spring Meadow Nursery">
            <a:extLst>
              <a:ext uri="{FF2B5EF4-FFF2-40B4-BE49-F238E27FC236}">
                <a16:creationId xmlns:a16="http://schemas.microsoft.com/office/drawing/2014/main" id="{F7ABB8BB-F06A-4638-B63E-E6979CF5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29" y="2266669"/>
            <a:ext cx="1807633" cy="5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ome - Star® Roses and Plants">
            <a:extLst>
              <a:ext uri="{FF2B5EF4-FFF2-40B4-BE49-F238E27FC236}">
                <a16:creationId xmlns:a16="http://schemas.microsoft.com/office/drawing/2014/main" id="{906AC51C-4412-4DDB-9285-D2FBA8E4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27" y="3128478"/>
            <a:ext cx="1202613" cy="7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Weeks Roses • Wholesale Rose Grower">
            <a:extLst>
              <a:ext uri="{FF2B5EF4-FFF2-40B4-BE49-F238E27FC236}">
                <a16:creationId xmlns:a16="http://schemas.microsoft.com/office/drawing/2014/main" id="{B6B9584C-FA01-4011-9A80-6F174714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6" y="3948328"/>
            <a:ext cx="1422263" cy="7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ADC737-1A69-4C40-8725-2AF44979500D}"/>
              </a:ext>
            </a:extLst>
          </p:cNvPr>
          <p:cNvSpPr txBox="1"/>
          <p:nvPr/>
        </p:nvSpPr>
        <p:spPr>
          <a:xfrm>
            <a:off x="7804218" y="3211288"/>
            <a:ext cx="214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Woolf Roses L.L.C.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CF2598-1DAC-4890-B1A3-2A92E47F0574}"/>
              </a:ext>
            </a:extLst>
          </p:cNvPr>
          <p:cNvSpPr txBox="1"/>
          <p:nvPr/>
        </p:nvSpPr>
        <p:spPr>
          <a:xfrm>
            <a:off x="7026271" y="1350275"/>
            <a:ext cx="2017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Neuhouse Farms</a:t>
            </a:r>
          </a:p>
        </p:txBody>
      </p:sp>
      <p:pic>
        <p:nvPicPr>
          <p:cNvPr id="34" name="Picture 2" descr="Home">
            <a:extLst>
              <a:ext uri="{FF2B5EF4-FFF2-40B4-BE49-F238E27FC236}">
                <a16:creationId xmlns:a16="http://schemas.microsoft.com/office/drawing/2014/main" id="{92418B83-063C-455D-91B8-5EF944A98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26" y="1495736"/>
            <a:ext cx="1643753" cy="3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D92DD295-E7D5-4218-A1FC-04133D24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2463" y="6587443"/>
            <a:ext cx="6459537" cy="27055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This project is funded by USDA NIFA Specialty Crop Research Initiative Award # 2020-51181-32156 (09/01/20 - 08/31/24)</a:t>
            </a: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3164FF29-03DF-4D60-A811-1DA50EAB191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51" y="4899778"/>
            <a:ext cx="1903323" cy="813099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AB45927A-024C-4976-A7F8-EF1D04D1D83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15" y="1144637"/>
            <a:ext cx="969789" cy="897899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5B272A4-808C-4882-928F-14A4F794EC5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2" y="3185137"/>
            <a:ext cx="2045307" cy="4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8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F149DF-0CEC-45E9-AF8D-8C48DC308339}"/>
              </a:ext>
            </a:extLst>
          </p:cNvPr>
          <p:cNvSpPr/>
          <p:nvPr/>
        </p:nvSpPr>
        <p:spPr>
          <a:xfrm>
            <a:off x="5570290" y="142612"/>
            <a:ext cx="5783510" cy="57212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A74C-1D4C-4539-A9D7-9D6CE86DDF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9481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Sequencing based markers</a:t>
            </a:r>
          </a:p>
          <a:p>
            <a:r>
              <a:rPr lang="en-US" sz="2000" dirty="0">
                <a:solidFill>
                  <a:schemeClr val="tx2"/>
                </a:solidFill>
              </a:rPr>
              <a:t>Characteristics: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Thousands of markers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Different types of libraries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Reliable price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Genotyping errors</a:t>
            </a:r>
          </a:p>
          <a:p>
            <a:r>
              <a:rPr lang="en-US" sz="2000" dirty="0">
                <a:solidFill>
                  <a:schemeClr val="tx2"/>
                </a:solidFill>
              </a:rPr>
              <a:t>Consequences: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Requires bioinformatic skills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Requires computational resources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Wrong number of recombination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   events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91B6DE61-0DA3-41A7-BF37-C6C4E65CC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20" y="574491"/>
            <a:ext cx="2436430" cy="1965316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A6B42E93-48A7-46F8-8408-FD504C355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63" y="564966"/>
            <a:ext cx="2505076" cy="2095500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A18D978A-DB31-4E55-9613-AF22A5B56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3309" y="1841010"/>
            <a:ext cx="543382" cy="2669401"/>
          </a:xfrm>
          <a:prstGeom prst="rect">
            <a:avLst/>
          </a:prstGeom>
        </p:spPr>
      </p:pic>
      <p:pic>
        <p:nvPicPr>
          <p:cNvPr id="21" name="Picture 20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63479DA-FC5C-4B91-8D9F-566FBEB3A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16345" y="1881396"/>
            <a:ext cx="539720" cy="25922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9C8D62-DAB0-4363-9691-A8C30E160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68" y="3803347"/>
            <a:ext cx="2714883" cy="793555"/>
          </a:xfrm>
          <a:prstGeom prst="rect">
            <a:avLst/>
          </a:prstGeom>
        </p:spPr>
      </p:pic>
      <p:pic>
        <p:nvPicPr>
          <p:cNvPr id="25" name="Picture 24" descr="A picture containing chart&#10;&#10;Description automatically generated">
            <a:extLst>
              <a:ext uri="{FF2B5EF4-FFF2-40B4-BE49-F238E27FC236}">
                <a16:creationId xmlns:a16="http://schemas.microsoft.com/office/drawing/2014/main" id="{EECBAF40-6415-438B-87F0-11D3490908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63" y="3856236"/>
            <a:ext cx="2744791" cy="731729"/>
          </a:xfrm>
          <a:prstGeom prst="rect">
            <a:avLst/>
          </a:prstGeom>
        </p:spPr>
      </p:pic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id="{2BF71553-301E-4D23-BB77-D8523D88DB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47" y="4829709"/>
            <a:ext cx="2744792" cy="790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C85E02-5ED6-40C0-9DCA-0745B96C6903}"/>
              </a:ext>
            </a:extLst>
          </p:cNvPr>
          <p:cNvSpPr txBox="1"/>
          <p:nvPr/>
        </p:nvSpPr>
        <p:spPr>
          <a:xfrm>
            <a:off x="7256749" y="207360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Simulations</a:t>
            </a:r>
            <a:r>
              <a:rPr lang="pt-BR" dirty="0"/>
              <a:t> </a:t>
            </a:r>
            <a:r>
              <a:rPr lang="pt-BR" dirty="0" err="1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2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0469B8-52C9-4D6B-AE96-797E11B7B32D}"/>
              </a:ext>
            </a:extLst>
          </p:cNvPr>
          <p:cNvSpPr/>
          <p:nvPr/>
        </p:nvSpPr>
        <p:spPr>
          <a:xfrm>
            <a:off x="4594413" y="763398"/>
            <a:ext cx="7099840" cy="4639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A74C-1D4C-4539-A9D7-9D6CE86DDF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25625"/>
            <a:ext cx="38576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Genetic map quality is related to upstream processes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2AE203E-E90F-4F29-BD29-19EAE819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6" y="943041"/>
            <a:ext cx="6871846" cy="43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A74C-1D4C-4539-A9D7-9D6CE86DDF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0380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Join several bioinformatics and statistical analyses</a:t>
            </a:r>
          </a:p>
          <a:p>
            <a:r>
              <a:rPr lang="en-US" dirty="0"/>
              <a:t>Workflow Description Language (WDL - “</a:t>
            </a:r>
            <a:r>
              <a:rPr lang="en-US" dirty="0" err="1"/>
              <a:t>widdle</a:t>
            </a:r>
            <a:r>
              <a:rPr lang="en-US" dirty="0"/>
              <a:t>”) – Broad Institute (human genome research)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EmpiricalReads2Map</a:t>
            </a:r>
          </a:p>
          <a:p>
            <a:r>
              <a:rPr lang="en-US" dirty="0"/>
              <a:t>SimulatedReads2Map</a:t>
            </a:r>
          </a:p>
          <a:p>
            <a:r>
              <a:rPr lang="en-US" dirty="0"/>
              <a:t>Diploid species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DBEBD24-C5AE-4BB1-A7D6-BEB3C2B75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0002" y="2380243"/>
            <a:ext cx="8319262" cy="37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BD1E209-4A7E-4A9D-9A77-C9C041E877BA}"/>
              </a:ext>
            </a:extLst>
          </p:cNvPr>
          <p:cNvSpPr/>
          <p:nvPr/>
        </p:nvSpPr>
        <p:spPr>
          <a:xfrm>
            <a:off x="3301780" y="1232812"/>
            <a:ext cx="8331837" cy="37643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A74C-1D4C-4539-A9D7-9D6CE86DDF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1022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Workflows</a:t>
            </a:r>
          </a:p>
          <a:p>
            <a:pPr lvl="1"/>
            <a:r>
              <a:rPr lang="en-US" dirty="0"/>
              <a:t>Sub-workflows</a:t>
            </a:r>
          </a:p>
          <a:p>
            <a:pPr lvl="2"/>
            <a:r>
              <a:rPr lang="en-US" dirty="0"/>
              <a:t>Tasks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3B7EDE-5093-46E4-826E-53A81952F83E}"/>
              </a:ext>
            </a:extLst>
          </p:cNvPr>
          <p:cNvSpPr/>
          <p:nvPr/>
        </p:nvSpPr>
        <p:spPr>
          <a:xfrm>
            <a:off x="1409349" y="5127718"/>
            <a:ext cx="9664117" cy="8184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0AB7F-C4ED-4516-9A54-B6111B9AC2E4}"/>
              </a:ext>
            </a:extLst>
          </p:cNvPr>
          <p:cNvSpPr txBox="1"/>
          <p:nvPr/>
        </p:nvSpPr>
        <p:spPr>
          <a:xfrm>
            <a:off x="1409349" y="5243437"/>
            <a:ext cx="1038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9D1D9"/>
                </a:solidFill>
                <a:effectLst/>
                <a:highlight>
                  <a:srgbClr val="000000"/>
                </a:highlight>
                <a:latin typeface="ui-monospace"/>
              </a:rPr>
              <a:t>$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java -jar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/path/to/womtool.jar graph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9D1D9"/>
                </a:solidFill>
                <a:effectLst/>
                <a:highlight>
                  <a:srgbClr val="000000"/>
                </a:highlight>
                <a:latin typeface="ui-monospace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tasks/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SimulatedSingleFamily.wdl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&gt;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highlight>
                  <a:srgbClr val="000000"/>
                </a:highlight>
                <a:latin typeface="ui-monospace"/>
              </a:rPr>
              <a:t>SimulatedSingleFamily.dot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000000"/>
                </a:highlight>
                <a:latin typeface="ui-monospace"/>
              </a:rPr>
              <a:t>$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highlight>
                  <a:srgbClr val="000000"/>
                </a:highlight>
                <a:latin typeface="ui-monospace"/>
              </a:rPr>
              <a:t>dot –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highlight>
                  <a:srgbClr val="000000"/>
                </a:highlight>
                <a:latin typeface="ui-monospace"/>
              </a:rPr>
              <a:t>Tsvg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highlight>
                  <a:srgbClr val="000000"/>
                </a:highlight>
                <a:latin typeface="ui-monospace"/>
              </a:rPr>
              <a:t> </a:t>
            </a:r>
            <a:r>
              <a:rPr lang="en-US" altLang="en-US" dirty="0">
                <a:solidFill>
                  <a:schemeClr val="accent1"/>
                </a:solidFill>
                <a:highlight>
                  <a:srgbClr val="000000"/>
                </a:highlight>
                <a:latin typeface="ui-monospace"/>
              </a:rPr>
              <a:t>SimulatedSingleFamily.dot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highlight>
                  <a:srgbClr val="000000"/>
                </a:highlight>
                <a:latin typeface="ui-monospace"/>
              </a:rPr>
              <a:t>–o</a:t>
            </a:r>
            <a:r>
              <a:rPr lang="en-US" altLang="en-US" dirty="0">
                <a:solidFill>
                  <a:schemeClr val="accent1"/>
                </a:solidFill>
                <a:highlight>
                  <a:srgbClr val="000000"/>
                </a:highlight>
                <a:latin typeface="ui-monospace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highlight>
                  <a:srgbClr val="000000"/>
                </a:highlight>
                <a:latin typeface="ui-monospace"/>
              </a:rPr>
              <a:t>SimulatedSingleFamily.svg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B10E0F-24B4-40E5-A58C-5AD13108E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9720" y="1232812"/>
            <a:ext cx="8185416" cy="3657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BA28DD-1EED-4677-80DA-C23AFAE66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826" y="573223"/>
            <a:ext cx="4662206" cy="5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8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FF76F7-F57B-4650-A2B5-2105DD8F0B8B}"/>
              </a:ext>
            </a:extLst>
          </p:cNvPr>
          <p:cNvSpPr/>
          <p:nvPr/>
        </p:nvSpPr>
        <p:spPr>
          <a:xfrm>
            <a:off x="1568740" y="2675905"/>
            <a:ext cx="9664117" cy="628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A74C-1D4C-4539-A9D7-9D6CE86DDF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0837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Containers</a:t>
            </a:r>
          </a:p>
          <a:p>
            <a:r>
              <a:rPr lang="en-US" dirty="0"/>
              <a:t>High Performance Computing (HPC) or Cloud environments (</a:t>
            </a:r>
            <a:r>
              <a:rPr lang="en-US" dirty="0" err="1"/>
              <a:t>terra.bio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21C6F72-7FD3-4987-92FB-9B73EE057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5371" y="4269227"/>
            <a:ext cx="8596669" cy="1579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A6693F-0DB4-4939-A5D1-0C8A9BBD0461}"/>
              </a:ext>
            </a:extLst>
          </p:cNvPr>
          <p:cNvSpPr txBox="1"/>
          <p:nvPr/>
        </p:nvSpPr>
        <p:spPr>
          <a:xfrm>
            <a:off x="1568740" y="2782448"/>
            <a:ext cx="10380677" cy="37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9D1D9"/>
                </a:solidFill>
                <a:effectLst/>
                <a:highlight>
                  <a:srgbClr val="000000"/>
                </a:highlight>
                <a:latin typeface="ui-monospace"/>
              </a:rPr>
              <a:t>$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java -jar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/path/to/cromwell.jar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9D1D9"/>
                </a:solidFill>
                <a:effectLst/>
                <a:highlight>
                  <a:srgbClr val="000000"/>
                </a:highlight>
                <a:latin typeface="ui-monospace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run -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9D1D9"/>
                </a:solidFill>
                <a:effectLst/>
                <a:highlight>
                  <a:srgbClr val="000000"/>
                </a:highlight>
                <a:latin typeface="ui-monospace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inputs/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EmpiricalSNPCalling.inputs.json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9D1D9"/>
                </a:solidFill>
                <a:effectLst/>
                <a:highlight>
                  <a:srgbClr val="000000"/>
                </a:highlight>
                <a:latin typeface="ui-monospace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ui-monospace"/>
              </a:rPr>
              <a:t>EmpiricalSNPCalling.wd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C9D1D9"/>
                </a:solidFill>
                <a:effectLst/>
                <a:highlight>
                  <a:srgbClr val="000000"/>
                </a:highlight>
                <a:latin typeface="ui-monospace"/>
              </a:rPr>
              <a:t>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3757AC4-3BC6-41B9-9095-8FC15B380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17" y="3680670"/>
            <a:ext cx="1399073" cy="6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A74C-1D4C-4539-A9D7-9D6CE86DDF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70000"/>
            <a:ext cx="3409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Visualization and exploration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AB2CBD3-F96B-450A-B392-9B921EE33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1109" y="228600"/>
            <a:ext cx="779269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6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383E60-8F68-4272-A2CC-E40E14C7E5D4}"/>
              </a:ext>
            </a:extLst>
          </p:cNvPr>
          <p:cNvSpPr/>
          <p:nvPr/>
        </p:nvSpPr>
        <p:spPr>
          <a:xfrm>
            <a:off x="2768366" y="1387555"/>
            <a:ext cx="9336947" cy="43513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SimulatedReads2Map example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A74C-1D4C-4539-A9D7-9D6CE86DDF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70000"/>
            <a:ext cx="20140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Genotype probability's reliability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42A400F-6E99-4F30-8FE8-FC7F0474A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1539162"/>
            <a:ext cx="9045240" cy="40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2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9E8446-2FA8-4E36-9577-2FD85DD164C0}"/>
              </a:ext>
            </a:extLst>
          </p:cNvPr>
          <p:cNvSpPr/>
          <p:nvPr/>
        </p:nvSpPr>
        <p:spPr>
          <a:xfrm>
            <a:off x="2917998" y="1270000"/>
            <a:ext cx="9187316" cy="431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EmpiricalReads2Map example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A74C-1D4C-4539-A9D7-9D6CE86DDF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70000"/>
            <a:ext cx="3409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Diploid roses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6CC94B74-CBAA-41E7-A6CF-BF0D02457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18" y="1410554"/>
            <a:ext cx="8978082" cy="40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241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2031</TotalTime>
  <Words>410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 Neue</vt:lpstr>
      <vt:lpstr>Times New Roman</vt:lpstr>
      <vt:lpstr>Trebuchet MS</vt:lpstr>
      <vt:lpstr>ui-monospace</vt:lpstr>
      <vt:lpstr>Wingdings 3</vt:lpstr>
      <vt:lpstr>Facet</vt:lpstr>
      <vt:lpstr>Reads2Map </vt:lpstr>
      <vt:lpstr>Motivation</vt:lpstr>
      <vt:lpstr>Motivation</vt:lpstr>
      <vt:lpstr>Implementation</vt:lpstr>
      <vt:lpstr>Implementation</vt:lpstr>
      <vt:lpstr>Implementation</vt:lpstr>
      <vt:lpstr>Implementation</vt:lpstr>
      <vt:lpstr>SimulatedReads2Map example results</vt:lpstr>
      <vt:lpstr>EmpiricalReads2Map example results</vt:lpstr>
      <vt:lpstr>Example results</vt:lpstr>
      <vt:lpstr>Conclusion and perspectives</vt:lpstr>
      <vt:lpstr>Project Members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Baum, Delany</dc:creator>
  <cp:lastModifiedBy>Taniguti, Cristiane Hayumi</cp:lastModifiedBy>
  <cp:revision>83</cp:revision>
  <dcterms:created xsi:type="dcterms:W3CDTF">2021-07-08T18:34:46Z</dcterms:created>
  <dcterms:modified xsi:type="dcterms:W3CDTF">2022-01-07T20:18:57Z</dcterms:modified>
</cp:coreProperties>
</file>