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938" r:id="rId3"/>
    <p:sldId id="348" r:id="rId4"/>
    <p:sldId id="319" r:id="rId5"/>
    <p:sldId id="354" r:id="rId6"/>
    <p:sldId id="292" r:id="rId7"/>
    <p:sldId id="939" r:id="rId8"/>
    <p:sldId id="350" r:id="rId9"/>
    <p:sldId id="941" r:id="rId10"/>
    <p:sldId id="942" r:id="rId11"/>
    <p:sldId id="940" r:id="rId12"/>
    <p:sldId id="317" r:id="rId13"/>
    <p:sldId id="323" r:id="rId14"/>
    <p:sldId id="324" r:id="rId15"/>
    <p:sldId id="325" r:id="rId16"/>
    <p:sldId id="344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6" roundtripDataSignature="AMtx7miWw45kxEi35rUGAo+SkOvlHkNG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0209DB-F24B-496F-8A40-E80DF7428460}">
  <a:tblStyle styleId="{AF0209DB-F24B-496F-8A40-E80DF74284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68B2AE4-2AB7-4F6D-B518-B9000328614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5"/>
    <p:restoredTop sz="94711"/>
  </p:normalViewPr>
  <p:slideViewPr>
    <p:cSldViewPr snapToGrid="0" snapToObjects="1">
      <p:cViewPr varScale="1">
        <p:scale>
          <a:sx n="146" d="100"/>
          <a:sy n="146" d="100"/>
        </p:scale>
        <p:origin x="2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6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66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6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772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001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496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456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6553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309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5176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686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831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54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6" name="Google Shape;106;p7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7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7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7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7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7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1" name="Google Shape;131;p7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7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3" name="Google Shape;133;p7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7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7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8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49" name="Google Shape;149;p8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50" name="Google Shape;150;p8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8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8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8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8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57" name="Google Shape;157;p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8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8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8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8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8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6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6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15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60"/>
          <p:cNvSpPr/>
          <p:nvPr/>
        </p:nvSpPr>
        <p:spPr>
          <a:xfrm>
            <a:off x="7162800" y="6563104"/>
            <a:ext cx="1460883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www.iita.org | www.cgiar.org</a:t>
            </a:r>
            <a:endParaRPr/>
          </a:p>
        </p:txBody>
      </p:sp>
      <p:sp>
        <p:nvSpPr>
          <p:cNvPr id="16" name="Google Shape;16;p60"/>
          <p:cNvSpPr/>
          <p:nvPr/>
        </p:nvSpPr>
        <p:spPr>
          <a:xfrm>
            <a:off x="6981091" y="-3454"/>
            <a:ext cx="2162909" cy="40365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0"/>
          <p:cNvSpPr/>
          <p:nvPr/>
        </p:nvSpPr>
        <p:spPr>
          <a:xfrm>
            <a:off x="-2" y="-3038"/>
            <a:ext cx="6981094" cy="40365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6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0074" y="56961"/>
            <a:ext cx="678849" cy="2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60"/>
          <p:cNvSpPr/>
          <p:nvPr/>
        </p:nvSpPr>
        <p:spPr>
          <a:xfrm>
            <a:off x="993008" y="6558632"/>
            <a:ext cx="231986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IITA is a member of the CGIAR System Organization</a:t>
            </a:r>
            <a:r>
              <a:rPr lang="en-US" sz="1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20" name="Google Shape;20;p60" descr="C:\Users\ajuba\Desktop\Open Access logo.png"/>
          <p:cNvPicPr preferRelativeResize="0"/>
          <p:nvPr/>
        </p:nvPicPr>
        <p:blipFill rotWithShape="1">
          <a:blip r:embed="rId12">
            <a:alphaModFix/>
          </a:blip>
          <a:srcRect b="2379"/>
          <a:stretch/>
        </p:blipFill>
        <p:spPr>
          <a:xfrm>
            <a:off x="599845" y="6510020"/>
            <a:ext cx="414386" cy="20101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7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7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72"/>
          <p:cNvPicPr preferRelativeResize="0"/>
          <p:nvPr/>
        </p:nvPicPr>
        <p:blipFill rotWithShape="1">
          <a:blip r:embed="rId13">
            <a:alphaModFix/>
          </a:blip>
          <a:srcRect l="2254" t="-4616" b="4615"/>
          <a:stretch/>
        </p:blipFill>
        <p:spPr>
          <a:xfrm>
            <a:off x="0" y="798698"/>
            <a:ext cx="2936631" cy="603851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2"/>
          <p:cNvSpPr/>
          <p:nvPr/>
        </p:nvSpPr>
        <p:spPr>
          <a:xfrm>
            <a:off x="6725164" y="6586869"/>
            <a:ext cx="2418836" cy="27133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2"/>
          <p:cNvSpPr/>
          <p:nvPr/>
        </p:nvSpPr>
        <p:spPr>
          <a:xfrm>
            <a:off x="0" y="6586869"/>
            <a:ext cx="6725165" cy="27766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2"/>
          <p:cNvSpPr/>
          <p:nvPr/>
        </p:nvSpPr>
        <p:spPr>
          <a:xfrm>
            <a:off x="343098" y="6617150"/>
            <a:ext cx="231986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IITA is a member of the CGIAR System Organization</a:t>
            </a:r>
            <a:r>
              <a:rPr lang="en-US" sz="12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00" name="Google Shape;100;p72"/>
          <p:cNvSpPr/>
          <p:nvPr/>
        </p:nvSpPr>
        <p:spPr>
          <a:xfrm>
            <a:off x="7321870" y="6602924"/>
            <a:ext cx="1521570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www.iita.org | www.cgiar.org</a:t>
            </a:r>
            <a:endParaRPr/>
          </a:p>
        </p:txBody>
      </p:sp>
      <p:sp>
        <p:nvSpPr>
          <p:cNvPr id="101" name="Google Shape;101;p72"/>
          <p:cNvSpPr/>
          <p:nvPr/>
        </p:nvSpPr>
        <p:spPr>
          <a:xfrm>
            <a:off x="0" y="-10991"/>
            <a:ext cx="2936631" cy="1654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7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4324" y="484554"/>
            <a:ext cx="2065076" cy="9104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mailto:p.agre@cigar.or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043DF7AF-4EC0-4C44-B984-C76FFD7BFA56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 descr="logo1.jpg">
              <a:extLst>
                <a:ext uri="{FF2B5EF4-FFF2-40B4-BE49-F238E27FC236}">
                  <a16:creationId xmlns:a16="http://schemas.microsoft.com/office/drawing/2014/main" id="{865B634A-0873-4E34-A9D6-4536D4817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53172"/>
            </a:xfrm>
            <a:prstGeom prst="rect">
              <a:avLst/>
            </a:prstGeom>
          </p:spPr>
        </p:pic>
        <p:pic>
          <p:nvPicPr>
            <p:cNvPr id="10" name="Picture 9" descr="logo2.jpg">
              <a:extLst>
                <a:ext uri="{FF2B5EF4-FFF2-40B4-BE49-F238E27FC236}">
                  <a16:creationId xmlns:a16="http://schemas.microsoft.com/office/drawing/2014/main" id="{33F1679A-1F69-462B-80D1-81E920B22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400800"/>
              <a:ext cx="9144000" cy="457200"/>
            </a:xfrm>
            <a:prstGeom prst="rect">
              <a:avLst/>
            </a:prstGeom>
          </p:spPr>
        </p:pic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C392792-25EE-4F6D-9D1A-1BA7502A5440}"/>
                </a:ext>
              </a:extLst>
            </p:cNvPr>
            <p:cNvSpPr txBox="1">
              <a:spLocks/>
            </p:cNvSpPr>
            <p:nvPr/>
          </p:nvSpPr>
          <p:spPr>
            <a:xfrm>
              <a:off x="533400" y="6553200"/>
              <a:ext cx="2590800" cy="304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 member of CGIAR consortium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3651E0FB-6183-4F73-8A38-8E5E15BA734B}"/>
                </a:ext>
              </a:extLst>
            </p:cNvPr>
            <p:cNvSpPr txBox="1">
              <a:spLocks/>
            </p:cNvSpPr>
            <p:nvPr/>
          </p:nvSpPr>
          <p:spPr>
            <a:xfrm>
              <a:off x="7645400" y="6543040"/>
              <a:ext cx="1219200" cy="304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www.iita.org</a:t>
              </a:r>
            </a:p>
          </p:txBody>
        </p:sp>
      </p:grp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0" y="3259860"/>
            <a:ext cx="4484914" cy="0"/>
          </a:xfrm>
          <a:prstGeom prst="line">
            <a:avLst/>
          </a:prstGeom>
          <a:ln w="4762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04A676D-139F-8B4C-AF3B-42F0075BDCB5}"/>
              </a:ext>
            </a:extLst>
          </p:cNvPr>
          <p:cNvSpPr txBox="1"/>
          <p:nvPr/>
        </p:nvSpPr>
        <p:spPr>
          <a:xfrm>
            <a:off x="135494" y="588259"/>
            <a:ext cx="4689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Adallyn"/>
                <a:cs typeface="Arial" pitchFamily="34" charset="0"/>
              </a:rPr>
              <a:t>Paterne</a:t>
            </a:r>
            <a:r>
              <a:rPr lang="en-US" sz="2400" b="1" dirty="0">
                <a:solidFill>
                  <a:srgbClr val="0070C0"/>
                </a:solidFill>
                <a:latin typeface="Adally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dallyn"/>
                <a:cs typeface="Arial" pitchFamily="34" charset="0"/>
              </a:rPr>
              <a:t>Agre</a:t>
            </a:r>
            <a:r>
              <a:rPr lang="en-US" sz="2400" b="1" dirty="0">
                <a:solidFill>
                  <a:srgbClr val="0070C0"/>
                </a:solidFill>
                <a:latin typeface="Adallyn"/>
                <a:cs typeface="Arial" pitchFamily="34" charset="0"/>
              </a:rPr>
              <a:t>*, Kwabena Darkwa, Bunmi </a:t>
            </a:r>
            <a:r>
              <a:rPr lang="en-US" sz="2400" b="1" dirty="0" err="1">
                <a:solidFill>
                  <a:srgbClr val="0070C0"/>
                </a:solidFill>
                <a:latin typeface="Adallyn"/>
                <a:cs typeface="Arial" pitchFamily="34" charset="0"/>
              </a:rPr>
              <a:t>Olasanmi</a:t>
            </a:r>
            <a:r>
              <a:rPr lang="en-US" sz="2400" b="1" dirty="0">
                <a:solidFill>
                  <a:srgbClr val="0070C0"/>
                </a:solidFill>
                <a:latin typeface="Adallyn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dallyn"/>
                <a:cs typeface="Arial" pitchFamily="34" charset="0"/>
              </a:rPr>
              <a:t>Olufisayo</a:t>
            </a:r>
            <a:r>
              <a:rPr lang="en-US" sz="2400" b="1" dirty="0">
                <a:solidFill>
                  <a:srgbClr val="0070C0"/>
                </a:solidFill>
                <a:latin typeface="Adallyn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dallyn"/>
                <a:cs typeface="Arial" pitchFamily="34" charset="0"/>
              </a:rPr>
              <a:t>Kolade</a:t>
            </a:r>
            <a:r>
              <a:rPr lang="en-US" sz="2400" b="1" dirty="0">
                <a:solidFill>
                  <a:srgbClr val="0070C0"/>
                </a:solidFill>
                <a:latin typeface="Adallyn"/>
                <a:cs typeface="Arial" pitchFamily="34" charset="0"/>
              </a:rPr>
              <a:t>, Pierre </a:t>
            </a:r>
            <a:r>
              <a:rPr lang="en-US" sz="2400" b="1" dirty="0" err="1">
                <a:solidFill>
                  <a:srgbClr val="0070C0"/>
                </a:solidFill>
                <a:latin typeface="Adallyn"/>
                <a:cs typeface="Arial" pitchFamily="34" charset="0"/>
              </a:rPr>
              <a:t>Mournet</a:t>
            </a:r>
            <a:r>
              <a:rPr lang="en-US" sz="2400" b="1" dirty="0">
                <a:solidFill>
                  <a:srgbClr val="0070C0"/>
                </a:solidFill>
                <a:latin typeface="Adallyn"/>
                <a:cs typeface="Arial" pitchFamily="34" charset="0"/>
              </a:rPr>
              <a:t>, Ranjana Bhattacharjee, Antonio Lopez-Montes, David De </a:t>
            </a:r>
            <a:r>
              <a:rPr lang="en-US" sz="2400" b="1" dirty="0" err="1">
                <a:solidFill>
                  <a:srgbClr val="0070C0"/>
                </a:solidFill>
                <a:latin typeface="Adallyn"/>
                <a:cs typeface="Arial" pitchFamily="34" charset="0"/>
              </a:rPr>
              <a:t>Koeyer</a:t>
            </a:r>
            <a:r>
              <a:rPr lang="en-US" sz="2400" b="1" dirty="0">
                <a:solidFill>
                  <a:srgbClr val="0070C0"/>
                </a:solidFill>
                <a:latin typeface="Adallyn"/>
                <a:cs typeface="Arial" pitchFamily="34" charset="0"/>
              </a:rPr>
              <a:t>, Patrick Adebola, P. Lava Kumar, Robert Asiedu and </a:t>
            </a:r>
            <a:r>
              <a:rPr lang="en-US" sz="2400" b="1" dirty="0" err="1">
                <a:solidFill>
                  <a:srgbClr val="0070C0"/>
                </a:solidFill>
                <a:latin typeface="Adallyn"/>
                <a:cs typeface="Arial" pitchFamily="34" charset="0"/>
              </a:rPr>
              <a:t>Asrat</a:t>
            </a:r>
            <a:r>
              <a:rPr lang="en-US" sz="2400" b="1" dirty="0">
                <a:solidFill>
                  <a:srgbClr val="0070C0"/>
                </a:solidFill>
                <a:latin typeface="Adallyn"/>
                <a:cs typeface="Arial" pitchFamily="34" charset="0"/>
              </a:rPr>
              <a:t> Asfaw</a:t>
            </a:r>
            <a:endParaRPr lang="en-US" sz="2400" dirty="0">
              <a:solidFill>
                <a:srgbClr val="0070C0"/>
              </a:solidFill>
              <a:latin typeface="Adallyn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4F8C0D-F0E4-2D4D-B5AF-8479A1865ACC}"/>
              </a:ext>
            </a:extLst>
          </p:cNvPr>
          <p:cNvSpPr/>
          <p:nvPr/>
        </p:nvSpPr>
        <p:spPr>
          <a:xfrm>
            <a:off x="-17417" y="4059502"/>
            <a:ext cx="468905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dallyn"/>
                <a:cs typeface="Arial" pitchFamily="34" charset="0"/>
              </a:rPr>
              <a:t>Identification of QTLs Controlling Resistance to Anthracnose Disease in Water Yam (</a:t>
            </a:r>
            <a:r>
              <a:rPr lang="en-US" sz="2800" dirty="0" err="1">
                <a:solidFill>
                  <a:srgbClr val="002060"/>
                </a:solidFill>
                <a:latin typeface="Adallyn"/>
                <a:cs typeface="Arial" pitchFamily="34" charset="0"/>
              </a:rPr>
              <a:t>Dioscorea</a:t>
            </a:r>
            <a:r>
              <a:rPr lang="en-US" sz="2800" dirty="0">
                <a:solidFill>
                  <a:srgbClr val="002060"/>
                </a:solidFill>
                <a:latin typeface="Adallyn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dallyn"/>
                <a:cs typeface="Arial" pitchFamily="34" charset="0"/>
              </a:rPr>
              <a:t>alata</a:t>
            </a:r>
            <a:r>
              <a:rPr lang="en-US" sz="2800" dirty="0">
                <a:solidFill>
                  <a:srgbClr val="002060"/>
                </a:solidFill>
                <a:latin typeface="Adallyn"/>
                <a:cs typeface="Arial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1459B-C42D-CA45-A036-9CB5481009AE}"/>
              </a:ext>
            </a:extLst>
          </p:cNvPr>
          <p:cNvSpPr txBox="1"/>
          <p:nvPr/>
        </p:nvSpPr>
        <p:spPr>
          <a:xfrm>
            <a:off x="3124200" y="6140776"/>
            <a:ext cx="3417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 Diego, USA, 2021</a:t>
            </a:r>
          </a:p>
        </p:txBody>
      </p:sp>
      <p:pic>
        <p:nvPicPr>
          <p:cNvPr id="13" name="Picture 12" descr="A picture containing grass, outdoor, tea, green&#10;&#10;Description automatically generated">
            <a:extLst>
              <a:ext uri="{FF2B5EF4-FFF2-40B4-BE49-F238E27FC236}">
                <a16:creationId xmlns:a16="http://schemas.microsoft.com/office/drawing/2014/main" id="{12F4D292-ED86-1B4E-B71D-B25665D29E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549" y="646318"/>
            <a:ext cx="4319451" cy="2750656"/>
          </a:xfrm>
          <a:prstGeom prst="rect">
            <a:avLst/>
          </a:prstGeom>
        </p:spPr>
      </p:pic>
      <p:pic>
        <p:nvPicPr>
          <p:cNvPr id="15" name="Picture 2" descr="G:\PICTURE_consider\20160824_135030.jpg">
            <a:extLst>
              <a:ext uri="{FF2B5EF4-FFF2-40B4-BE49-F238E27FC236}">
                <a16:creationId xmlns:a16="http://schemas.microsoft.com/office/drawing/2014/main" id="{6A0D457D-7C33-4741-AB27-B61B4C175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549" y="3429000"/>
            <a:ext cx="414912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ricaYam (@AfricaYam) | Twitter">
            <a:extLst>
              <a:ext uri="{FF2B5EF4-FFF2-40B4-BE49-F238E27FC236}">
                <a16:creationId xmlns:a16="http://schemas.microsoft.com/office/drawing/2014/main" id="{34C93710-FF99-874D-8ACE-86B2957C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77" y="-1"/>
            <a:ext cx="389307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957847-2E08-ED46-B0F7-4622276395FF}"/>
              </a:ext>
            </a:extLst>
          </p:cNvPr>
          <p:cNvSpPr txBox="1"/>
          <p:nvPr/>
        </p:nvSpPr>
        <p:spPr>
          <a:xfrm>
            <a:off x="293616" y="3509554"/>
            <a:ext cx="414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7"/>
              </a:rPr>
              <a:t>p.agre@cigar.org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048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2"/>
          <p:cNvSpPr txBox="1">
            <a:spLocks noGrp="1"/>
          </p:cNvSpPr>
          <p:nvPr>
            <p:ph type="title"/>
          </p:nvPr>
        </p:nvSpPr>
        <p:spPr>
          <a:xfrm>
            <a:off x="395416" y="444843"/>
            <a:ext cx="8433710" cy="61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Linkage analysis for QTL detection </a:t>
            </a:r>
            <a:b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CE272-111B-1A48-8B3A-85AF8C8180C9}"/>
              </a:ext>
            </a:extLst>
          </p:cNvPr>
          <p:cNvSpPr/>
          <p:nvPr/>
        </p:nvSpPr>
        <p:spPr>
          <a:xfrm>
            <a:off x="1283516" y="0"/>
            <a:ext cx="5654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Results and Discussion</a:t>
            </a:r>
            <a:endParaRPr lang="en-US" sz="2800" dirty="0"/>
          </a:p>
        </p:txBody>
      </p:sp>
      <p:pic>
        <p:nvPicPr>
          <p:cNvPr id="8" name="Picture 2" descr="AfricaYam (@AfricaYam) | Twitter">
            <a:extLst>
              <a:ext uri="{FF2B5EF4-FFF2-40B4-BE49-F238E27FC236}">
                <a16:creationId xmlns:a16="http://schemas.microsoft.com/office/drawing/2014/main" id="{95F90C72-455B-0E49-897C-9092A646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77" y="-1"/>
            <a:ext cx="389307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02B15D-1DB5-8C49-918F-1239675EC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96240"/>
              </p:ext>
            </p:extLst>
          </p:nvPr>
        </p:nvGraphicFramePr>
        <p:xfrm>
          <a:off x="1088571" y="1825626"/>
          <a:ext cx="7114903" cy="4351335"/>
        </p:xfrm>
        <a:graphic>
          <a:graphicData uri="http://schemas.openxmlformats.org/drawingml/2006/table">
            <a:tbl>
              <a:tblPr firstRow="1" firstCol="1" bandRow="1">
                <a:tableStyleId>{AF0209DB-F24B-496F-8A40-E80DF7428460}</a:tableStyleId>
              </a:tblPr>
              <a:tblGrid>
                <a:gridCol w="1274211">
                  <a:extLst>
                    <a:ext uri="{9D8B030D-6E8A-4147-A177-3AD203B41FA5}">
                      <a16:colId xmlns:a16="http://schemas.microsoft.com/office/drawing/2014/main" val="3018727558"/>
                    </a:ext>
                  </a:extLst>
                </a:gridCol>
                <a:gridCol w="1486953">
                  <a:extLst>
                    <a:ext uri="{9D8B030D-6E8A-4147-A177-3AD203B41FA5}">
                      <a16:colId xmlns:a16="http://schemas.microsoft.com/office/drawing/2014/main" val="542134475"/>
                    </a:ext>
                  </a:extLst>
                </a:gridCol>
                <a:gridCol w="1698947">
                  <a:extLst>
                    <a:ext uri="{9D8B030D-6E8A-4147-A177-3AD203B41FA5}">
                      <a16:colId xmlns:a16="http://schemas.microsoft.com/office/drawing/2014/main" val="1711502279"/>
                    </a:ext>
                  </a:extLst>
                </a:gridCol>
                <a:gridCol w="1592575">
                  <a:extLst>
                    <a:ext uri="{9D8B030D-6E8A-4147-A177-3AD203B41FA5}">
                      <a16:colId xmlns:a16="http://schemas.microsoft.com/office/drawing/2014/main" val="4139913727"/>
                    </a:ext>
                  </a:extLst>
                </a:gridCol>
                <a:gridCol w="1062217">
                  <a:extLst>
                    <a:ext uri="{9D8B030D-6E8A-4147-A177-3AD203B41FA5}">
                      <a16:colId xmlns:a16="http://schemas.microsoft.com/office/drawing/2014/main" val="4282937288"/>
                    </a:ext>
                  </a:extLst>
                </a:gridCol>
              </a:tblGrid>
              <a:tr h="343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Chromosomes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Number of SNPs 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Chromosome Length (</a:t>
                      </a:r>
                      <a:r>
                        <a:rPr lang="en-US" sz="1100" b="1" dirty="0" err="1">
                          <a:effectLst/>
                        </a:rPr>
                        <a:t>cM</a:t>
                      </a:r>
                      <a:r>
                        <a:rPr lang="en-US" sz="1100" b="1" dirty="0">
                          <a:effectLst/>
                        </a:rPr>
                        <a:t>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Average SNP distance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Maximum Gap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888102683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Chr1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80.93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1.95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1306630671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109.17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6.01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2905421166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64.63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4.48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1769522259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92.32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8.26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3393327737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109.19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7.71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358767219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109.52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5.54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2248008450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59.84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5.26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1623907154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91.39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4.44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89920794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77.12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5.80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1871715218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57.13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5.52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196140399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55.95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7.94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1828104218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83.22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4.30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84377126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95.55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5.47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1888716337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Chr14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51.447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4220122127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34.70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2.39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373428796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77.16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9.07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79022127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Chr17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67.44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3.95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3784386356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Chr18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75.71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3861919542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33.09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521774075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Chr20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35.48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3.41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2711764683"/>
                  </a:ext>
                </a:extLst>
              </a:tr>
              <a:tr h="19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3,184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1,460.98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/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1" marR="64411" marT="0" marB="0" anchor="b"/>
                </a:tc>
                <a:extLst>
                  <a:ext uri="{0D108BD9-81ED-4DB2-BD59-A6C34878D82A}">
                    <a16:rowId xmlns:a16="http://schemas.microsoft.com/office/drawing/2014/main" val="380282721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EBD6A72-C1E5-9B48-A2E3-7F387F82AC7D}"/>
              </a:ext>
            </a:extLst>
          </p:cNvPr>
          <p:cNvSpPr/>
          <p:nvPr/>
        </p:nvSpPr>
        <p:spPr>
          <a:xfrm>
            <a:off x="984067" y="1188708"/>
            <a:ext cx="7740555" cy="50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Table :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istribution of SNP markers and linkage group length (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in each chromosome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5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A0FFE85-365F-6943-9E45-ED4F8CC50B7B}"/>
              </a:ext>
            </a:extLst>
          </p:cNvPr>
          <p:cNvSpPr txBox="1"/>
          <p:nvPr/>
        </p:nvSpPr>
        <p:spPr>
          <a:xfrm>
            <a:off x="6461759" y="3891757"/>
            <a:ext cx="2551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genetic map was improved through the Consensus genetic map showing a perfect SNP distribution highly saturated  with limited gap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A7C97-C9C4-1340-916E-3ECBB6C70498}"/>
              </a:ext>
            </a:extLst>
          </p:cNvPr>
          <p:cNvSpPr/>
          <p:nvPr/>
        </p:nvSpPr>
        <p:spPr>
          <a:xfrm>
            <a:off x="1283516" y="0"/>
            <a:ext cx="5654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Results and Discussion</a:t>
            </a:r>
            <a:endParaRPr lang="en-US" sz="2800" dirty="0"/>
          </a:p>
        </p:txBody>
      </p:sp>
      <p:pic>
        <p:nvPicPr>
          <p:cNvPr id="6" name="Picture 2" descr="AfricaYam (@AfricaYam) | Twitter">
            <a:extLst>
              <a:ext uri="{FF2B5EF4-FFF2-40B4-BE49-F238E27FC236}">
                <a16:creationId xmlns:a16="http://schemas.microsoft.com/office/drawing/2014/main" id="{70DF2471-F031-4B48-B07D-EC3E4CF6E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77" y="-1"/>
            <a:ext cx="389307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56;p41">
            <a:extLst>
              <a:ext uri="{FF2B5EF4-FFF2-40B4-BE49-F238E27FC236}">
                <a16:creationId xmlns:a16="http://schemas.microsoft.com/office/drawing/2014/main" id="{B28071FE-42FA-674A-B7F9-4E5FE76EE8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Linkage analysis for QTL detection for YAD tolerance </a:t>
            </a:r>
            <a:r>
              <a:rPr lang="en-US" sz="2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000" b="1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2000" b="1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alata</a:t>
            </a:r>
            <a:r>
              <a:rPr lang="en-US" sz="2000" b="1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DD15A-F08D-2B4F-BDCD-E954481CB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9" y="1027907"/>
            <a:ext cx="5973489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7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2"/>
          <p:cNvSpPr txBox="1"/>
          <p:nvPr/>
        </p:nvSpPr>
        <p:spPr>
          <a:xfrm>
            <a:off x="395416" y="1188502"/>
            <a:ext cx="812077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of significant QTLs detected for yam anthracnose disease tolerance in water yam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2B7F5-8AAA-4A47-A6EE-BD524B62035B}"/>
              </a:ext>
            </a:extLst>
          </p:cNvPr>
          <p:cNvSpPr/>
          <p:nvPr/>
        </p:nvSpPr>
        <p:spPr>
          <a:xfrm>
            <a:off x="1283516" y="0"/>
            <a:ext cx="5654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Results and Discussion</a:t>
            </a:r>
            <a:endParaRPr lang="en-US" sz="2800" dirty="0"/>
          </a:p>
        </p:txBody>
      </p:sp>
      <p:pic>
        <p:nvPicPr>
          <p:cNvPr id="6" name="Picture 2" descr="AfricaYam (@AfricaYam) | Twitter">
            <a:extLst>
              <a:ext uri="{FF2B5EF4-FFF2-40B4-BE49-F238E27FC236}">
                <a16:creationId xmlns:a16="http://schemas.microsoft.com/office/drawing/2014/main" id="{B6579DE1-8674-574F-82A7-B94303AA2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77" y="-1"/>
            <a:ext cx="389307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56;p41">
            <a:extLst>
              <a:ext uri="{FF2B5EF4-FFF2-40B4-BE49-F238E27FC236}">
                <a16:creationId xmlns:a16="http://schemas.microsoft.com/office/drawing/2014/main" id="{C907CF6A-5355-2740-BF8C-068E76BDEE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8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Linkage analysis for QTL detection for YAD tolerance </a:t>
            </a:r>
            <a:r>
              <a:rPr lang="en-US" sz="2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000" b="1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2000" b="1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alata</a:t>
            </a:r>
            <a:r>
              <a:rPr lang="en-US" sz="2000" b="1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CB474F-DE15-D54D-8B31-BC69E96E3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813783"/>
              </p:ext>
            </p:extLst>
          </p:nvPr>
        </p:nvGraphicFramePr>
        <p:xfrm>
          <a:off x="205110" y="3273759"/>
          <a:ext cx="5098286" cy="2145273"/>
        </p:xfrm>
        <a:graphic>
          <a:graphicData uri="http://schemas.openxmlformats.org/drawingml/2006/table">
            <a:tbl>
              <a:tblPr firstRow="1" firstCol="1" bandRow="1">
                <a:tableStyleId>{AF0209DB-F24B-496F-8A40-E80DF7428460}</a:tableStyleId>
              </a:tblPr>
              <a:tblGrid>
                <a:gridCol w="1278816">
                  <a:extLst>
                    <a:ext uri="{9D8B030D-6E8A-4147-A177-3AD203B41FA5}">
                      <a16:colId xmlns:a16="http://schemas.microsoft.com/office/drawing/2014/main" val="3640061665"/>
                    </a:ext>
                  </a:extLst>
                </a:gridCol>
                <a:gridCol w="398231">
                  <a:extLst>
                    <a:ext uri="{9D8B030D-6E8A-4147-A177-3AD203B41FA5}">
                      <a16:colId xmlns:a16="http://schemas.microsoft.com/office/drawing/2014/main" val="879945551"/>
                    </a:ext>
                  </a:extLst>
                </a:gridCol>
                <a:gridCol w="885987">
                  <a:extLst>
                    <a:ext uri="{9D8B030D-6E8A-4147-A177-3AD203B41FA5}">
                      <a16:colId xmlns:a16="http://schemas.microsoft.com/office/drawing/2014/main" val="3824329121"/>
                    </a:ext>
                  </a:extLst>
                </a:gridCol>
                <a:gridCol w="485441">
                  <a:extLst>
                    <a:ext uri="{9D8B030D-6E8A-4147-A177-3AD203B41FA5}">
                      <a16:colId xmlns:a16="http://schemas.microsoft.com/office/drawing/2014/main" val="859790096"/>
                    </a:ext>
                  </a:extLst>
                </a:gridCol>
                <a:gridCol w="671437">
                  <a:extLst>
                    <a:ext uri="{9D8B030D-6E8A-4147-A177-3AD203B41FA5}">
                      <a16:colId xmlns:a16="http://schemas.microsoft.com/office/drawing/2014/main" val="3652352708"/>
                    </a:ext>
                  </a:extLst>
                </a:gridCol>
                <a:gridCol w="1378374">
                  <a:extLst>
                    <a:ext uri="{9D8B030D-6E8A-4147-A177-3AD203B41FA5}">
                      <a16:colId xmlns:a16="http://schemas.microsoft.com/office/drawing/2014/main" val="1148478592"/>
                    </a:ext>
                  </a:extLst>
                </a:gridCol>
              </a:tblGrid>
              <a:tr h="4038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Markers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Pos (cM)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r>
                        <a:rPr lang="en-US" sz="1000">
                          <a:effectLst/>
                        </a:rPr>
                        <a:t> (%)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Gene function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621896"/>
                  </a:ext>
                </a:extLst>
              </a:tr>
              <a:tr h="2624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Qyad-7-1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4.51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33.7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DRNTG_08663.1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353512"/>
                  </a:ext>
                </a:extLst>
              </a:tr>
              <a:tr h="6057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QTL-7-2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19.21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5.28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29.54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DRNTG_08664.1, DRNTG_23336.1 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841137"/>
                  </a:ext>
                </a:extLst>
              </a:tr>
              <a:tr h="2675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Qyad-15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28.80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4.43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30.90 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DRNTG_14305.1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625968"/>
                  </a:ext>
                </a:extLst>
              </a:tr>
              <a:tr h="6057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Qyad-18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61.4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4.65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39.40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DRNTG_18245.1, DRNTG_29617.1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336145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9D4E424-AC09-3947-8C2C-B4A34B4432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6"/>
          <a:stretch/>
        </p:blipFill>
        <p:spPr bwMode="auto">
          <a:xfrm>
            <a:off x="5303396" y="1321041"/>
            <a:ext cx="3157681" cy="5536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A159B3-F6B2-694B-8BC7-3F338BD22825}"/>
              </a:ext>
            </a:extLst>
          </p:cNvPr>
          <p:cNvSpPr txBox="1"/>
          <p:nvPr/>
        </p:nvSpPr>
        <p:spPr>
          <a:xfrm>
            <a:off x="287383" y="1968705"/>
            <a:ext cx="470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Four QTL distributed on 3 chromosomes were detected to be associated with the YAD</a:t>
            </a:r>
          </a:p>
        </p:txBody>
      </p:sp>
    </p:spTree>
    <p:extLst>
      <p:ext uri="{BB962C8B-B14F-4D97-AF65-F5344CB8AC3E}">
        <p14:creationId xmlns:p14="http://schemas.microsoft.com/office/powerpoint/2010/main" val="39591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2"/>
          <p:cNvSpPr txBox="1"/>
          <p:nvPr/>
        </p:nvSpPr>
        <p:spPr>
          <a:xfrm>
            <a:off x="2780526" y="748058"/>
            <a:ext cx="45037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Stability of the identified QTL over a year 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A4D836-1EEF-7C41-8859-2EFE8C14E8B6}"/>
              </a:ext>
            </a:extLst>
          </p:cNvPr>
          <p:cNvSpPr/>
          <p:nvPr/>
        </p:nvSpPr>
        <p:spPr>
          <a:xfrm>
            <a:off x="1283516" y="0"/>
            <a:ext cx="5654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Results and Discussion</a:t>
            </a:r>
            <a:endParaRPr lang="en-US" sz="2800" dirty="0"/>
          </a:p>
        </p:txBody>
      </p:sp>
      <p:pic>
        <p:nvPicPr>
          <p:cNvPr id="7" name="Picture 2" descr="AfricaYam (@AfricaYam) | Twitter">
            <a:extLst>
              <a:ext uri="{FF2B5EF4-FFF2-40B4-BE49-F238E27FC236}">
                <a16:creationId xmlns:a16="http://schemas.microsoft.com/office/drawing/2014/main" id="{FC20FB8E-CC66-F245-AF69-ACF728CD4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77" y="-1"/>
            <a:ext cx="389307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56;p41">
            <a:extLst>
              <a:ext uri="{FF2B5EF4-FFF2-40B4-BE49-F238E27FC236}">
                <a16:creationId xmlns:a16="http://schemas.microsoft.com/office/drawing/2014/main" id="{A8373F6A-A334-4D47-ABB9-6828D7479E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Linkage analysis for QTL detection for YAD tolerance </a:t>
            </a:r>
            <a:r>
              <a:rPr lang="en-US" sz="2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000" b="1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2000" b="1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alata</a:t>
            </a:r>
            <a:r>
              <a:rPr lang="en-US" sz="2000" b="1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77E6D9-A078-B748-B7C9-C01C604B7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658324"/>
              </p:ext>
            </p:extLst>
          </p:nvPr>
        </p:nvGraphicFramePr>
        <p:xfrm>
          <a:off x="146894" y="1638033"/>
          <a:ext cx="5800725" cy="1976755"/>
        </p:xfrm>
        <a:graphic>
          <a:graphicData uri="http://schemas.openxmlformats.org/drawingml/2006/table">
            <a:tbl>
              <a:tblPr firstRow="1" firstCol="1" bandRow="1">
                <a:tableStyleId>{AF0209DB-F24B-496F-8A40-E80DF7428460}</a:tableStyleId>
              </a:tblPr>
              <a:tblGrid>
                <a:gridCol w="2882569">
                  <a:extLst>
                    <a:ext uri="{9D8B030D-6E8A-4147-A177-3AD203B41FA5}">
                      <a16:colId xmlns:a16="http://schemas.microsoft.com/office/drawing/2014/main" val="4178451448"/>
                    </a:ext>
                  </a:extLst>
                </a:gridCol>
                <a:gridCol w="360321">
                  <a:extLst>
                    <a:ext uri="{9D8B030D-6E8A-4147-A177-3AD203B41FA5}">
                      <a16:colId xmlns:a16="http://schemas.microsoft.com/office/drawing/2014/main" val="3651142747"/>
                    </a:ext>
                  </a:extLst>
                </a:gridCol>
                <a:gridCol w="720642">
                  <a:extLst>
                    <a:ext uri="{9D8B030D-6E8A-4147-A177-3AD203B41FA5}">
                      <a16:colId xmlns:a16="http://schemas.microsoft.com/office/drawing/2014/main" val="4258235337"/>
                    </a:ext>
                  </a:extLst>
                </a:gridCol>
                <a:gridCol w="720642">
                  <a:extLst>
                    <a:ext uri="{9D8B030D-6E8A-4147-A177-3AD203B41FA5}">
                      <a16:colId xmlns:a16="http://schemas.microsoft.com/office/drawing/2014/main" val="2701924705"/>
                    </a:ext>
                  </a:extLst>
                </a:gridCol>
                <a:gridCol w="1116551">
                  <a:extLst>
                    <a:ext uri="{9D8B030D-6E8A-4147-A177-3AD203B41FA5}">
                      <a16:colId xmlns:a16="http://schemas.microsoft.com/office/drawing/2014/main" val="2718954498"/>
                    </a:ext>
                  </a:extLst>
                </a:gridCol>
              </a:tblGrid>
              <a:tr h="3105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Markers interaction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Adjusted  R-squared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0538558"/>
                  </a:ext>
                </a:extLst>
              </a:tr>
              <a:tr h="2292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Qyad-7-1:</a:t>
                      </a:r>
                      <a:r>
                        <a:rPr lang="en-US" sz="1000">
                          <a:effectLst/>
                        </a:rPr>
                        <a:t> QTL-7</a:t>
                      </a:r>
                      <a:r>
                        <a:rPr lang="en-US" sz="1000" baseline="3000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- 2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0.04147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50905"/>
                  </a:ext>
                </a:extLst>
              </a:tr>
              <a:tr h="2292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Qyad-7-1:</a:t>
                      </a:r>
                      <a:r>
                        <a:rPr lang="en-US" sz="1000">
                          <a:effectLst/>
                        </a:rPr>
                        <a:t> Qyad-15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5303.5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0.0456*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0.02544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389918"/>
                  </a:ext>
                </a:extLst>
              </a:tr>
              <a:tr h="2292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Qyad7</a:t>
                      </a:r>
                      <a:r>
                        <a:rPr lang="en-US" sz="1200" baseline="3000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-1:</a:t>
                      </a:r>
                      <a:r>
                        <a:rPr lang="en-US" sz="1000">
                          <a:effectLst/>
                        </a:rPr>
                        <a:t> Qyad-18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155.2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0.734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-0.0002131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895138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QTL-7</a:t>
                      </a:r>
                      <a:r>
                        <a:rPr lang="en-US" sz="1000" baseline="3000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-2:</a:t>
                      </a:r>
                      <a:r>
                        <a:rPr lang="en-US" sz="1000">
                          <a:effectLst/>
                        </a:rPr>
                        <a:t> Qyad-15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2580.7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0.158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0.04395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57416"/>
                  </a:ext>
                </a:extLst>
              </a:tr>
              <a:tr h="2292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Qyad-7-2:</a:t>
                      </a:r>
                      <a:r>
                        <a:rPr lang="en-US" sz="1000">
                          <a:effectLst/>
                        </a:rPr>
                        <a:t> Qyad-18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6341.0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0.026*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0.06074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6895900"/>
                  </a:ext>
                </a:extLst>
              </a:tr>
              <a:tr h="2292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Qyad-15</a:t>
                      </a:r>
                      <a:r>
                        <a:rPr lang="en-US" sz="1200">
                          <a:effectLst/>
                        </a:rPr>
                        <a:t>:</a:t>
                      </a:r>
                      <a:r>
                        <a:rPr lang="en-US" sz="1000">
                          <a:effectLst/>
                        </a:rPr>
                        <a:t> Qyad-18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1408.4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-0.01079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3761904"/>
                  </a:ext>
                </a:extLst>
              </a:tr>
              <a:tr h="2292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Qyad-7-1:</a:t>
                      </a:r>
                      <a:r>
                        <a:rPr lang="en-US" sz="1000">
                          <a:effectLst/>
                        </a:rPr>
                        <a:t> QTL-7-2</a:t>
                      </a:r>
                      <a:r>
                        <a:rPr lang="en-US" sz="1200">
                          <a:effectLst/>
                        </a:rPr>
                        <a:t>:</a:t>
                      </a:r>
                      <a:r>
                        <a:rPr lang="en-US" sz="1000">
                          <a:effectLst/>
                        </a:rPr>
                        <a:t> Qyad-15</a:t>
                      </a:r>
                      <a:r>
                        <a:rPr lang="en-US" sz="1200">
                          <a:effectLst/>
                        </a:rPr>
                        <a:t>:</a:t>
                      </a:r>
                      <a:r>
                        <a:rPr lang="en-US" sz="1000">
                          <a:effectLst/>
                        </a:rPr>
                        <a:t> Qyad-18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1247.7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0.068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0.04413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6710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E3648E-E07F-1747-9FB3-BBCBCDA42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318778"/>
              </p:ext>
            </p:extLst>
          </p:nvPr>
        </p:nvGraphicFramePr>
        <p:xfrm>
          <a:off x="4110605" y="4593476"/>
          <a:ext cx="4620260" cy="2011680"/>
        </p:xfrm>
        <a:graphic>
          <a:graphicData uri="http://schemas.openxmlformats.org/drawingml/2006/table">
            <a:tbl>
              <a:tblPr firstRow="1" firstCol="1" bandRow="1">
                <a:tableStyleId>{AF0209DB-F24B-496F-8A40-E80DF7428460}</a:tableStyleId>
              </a:tblPr>
              <a:tblGrid>
                <a:gridCol w="1657350">
                  <a:extLst>
                    <a:ext uri="{9D8B030D-6E8A-4147-A177-3AD203B41FA5}">
                      <a16:colId xmlns:a16="http://schemas.microsoft.com/office/drawing/2014/main" val="3096824764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2585648635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321241637"/>
                    </a:ext>
                  </a:extLst>
                </a:gridCol>
                <a:gridCol w="1544955">
                  <a:extLst>
                    <a:ext uri="{9D8B030D-6E8A-4147-A177-3AD203B41FA5}">
                      <a16:colId xmlns:a16="http://schemas.microsoft.com/office/drawing/2014/main" val="5900973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Sum Sq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Mean Sq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 value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911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174125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87062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370.9525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9504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Qyad-7-1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0.0002**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243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QTL-7-2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0.0003*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085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Qyad-15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0.0001**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943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Qyad-18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0.0002**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1936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 x 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Qyad-7-2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0.789ns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3123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Year x </a:t>
                      </a:r>
                      <a:r>
                        <a:rPr lang="en-US" sz="1000">
                          <a:effectLst/>
                        </a:rPr>
                        <a:t> QTL-7-2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8993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Year x </a:t>
                      </a:r>
                      <a:r>
                        <a:rPr lang="en-US" sz="1000">
                          <a:effectLst/>
                        </a:rPr>
                        <a:t>Qyad-15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0.226ns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2161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Year x </a:t>
                      </a:r>
                      <a:r>
                        <a:rPr lang="en-US" sz="1000">
                          <a:effectLst/>
                        </a:rPr>
                        <a:t>Qyad-18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0.567ns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70901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DF58EDC-C5D3-7542-8024-4F79AEDA6627}"/>
              </a:ext>
            </a:extLst>
          </p:cNvPr>
          <p:cNvSpPr/>
          <p:nvPr/>
        </p:nvSpPr>
        <p:spPr>
          <a:xfrm>
            <a:off x="134279" y="1119973"/>
            <a:ext cx="2912977" cy="4575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Interactions among the detected QTL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F5854F-F847-A143-B83C-0F58C307F2A3}"/>
              </a:ext>
            </a:extLst>
          </p:cNvPr>
          <p:cNvSpPr/>
          <p:nvPr/>
        </p:nvSpPr>
        <p:spPr>
          <a:xfrm>
            <a:off x="3980507" y="4135472"/>
            <a:ext cx="4387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QTL by environment analysis considering the major QTL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9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1EB689-B7E5-7449-98D8-C4AE8954B388}"/>
              </a:ext>
            </a:extLst>
          </p:cNvPr>
          <p:cNvSpPr txBox="1"/>
          <p:nvPr/>
        </p:nvSpPr>
        <p:spPr>
          <a:xfrm>
            <a:off x="594946" y="4579856"/>
            <a:ext cx="786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presence alleles C is responsible for predicting high disease score in </a:t>
            </a:r>
            <a:r>
              <a:rPr lang="en-US" sz="1600" i="1" dirty="0"/>
              <a:t>D. </a:t>
            </a:r>
            <a:r>
              <a:rPr lang="en-US" sz="1600" i="1" dirty="0" err="1"/>
              <a:t>alata</a:t>
            </a:r>
            <a:r>
              <a:rPr lang="en-US" sz="1600" i="1" dirty="0"/>
              <a:t> </a:t>
            </a:r>
            <a:r>
              <a:rPr lang="en-US" sz="1600" dirty="0"/>
              <a:t>population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063D8A-E1C3-FE44-A1C1-0551F43C7199}"/>
              </a:ext>
            </a:extLst>
          </p:cNvPr>
          <p:cNvSpPr/>
          <p:nvPr/>
        </p:nvSpPr>
        <p:spPr>
          <a:xfrm>
            <a:off x="1283516" y="0"/>
            <a:ext cx="5654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Results and Discussion</a:t>
            </a:r>
            <a:endParaRPr lang="en-US" sz="2800" dirty="0"/>
          </a:p>
        </p:txBody>
      </p:sp>
      <p:pic>
        <p:nvPicPr>
          <p:cNvPr id="6" name="Picture 2" descr="AfricaYam (@AfricaYam) | Twitter">
            <a:extLst>
              <a:ext uri="{FF2B5EF4-FFF2-40B4-BE49-F238E27FC236}">
                <a16:creationId xmlns:a16="http://schemas.microsoft.com/office/drawing/2014/main" id="{68CBCAAE-10E1-E149-AB07-64585D0C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77" y="-1"/>
            <a:ext cx="389307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56;p41">
            <a:extLst>
              <a:ext uri="{FF2B5EF4-FFF2-40B4-BE49-F238E27FC236}">
                <a16:creationId xmlns:a16="http://schemas.microsoft.com/office/drawing/2014/main" id="{9F0C8412-F10E-9D49-B211-31EB6DD164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946" y="690628"/>
            <a:ext cx="78867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Linkage analysis for QTL detection for YAD tolerance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D. </a:t>
            </a:r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alata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b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88808-25E3-5147-9D05-668435D0C9B8}"/>
              </a:ext>
            </a:extLst>
          </p:cNvPr>
          <p:cNvSpPr txBox="1"/>
          <p:nvPr/>
        </p:nvSpPr>
        <p:spPr>
          <a:xfrm>
            <a:off x="628650" y="5687336"/>
            <a:ext cx="436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Validate QTL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SNP conversion into KAPS marker for MAS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213A1-F8F7-564E-AD3A-CA742A0256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5" r="3521"/>
          <a:stretch/>
        </p:blipFill>
        <p:spPr>
          <a:xfrm>
            <a:off x="135334" y="1618649"/>
            <a:ext cx="4105739" cy="2498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D4E162-5579-7D4F-9900-3CBE001277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9"/>
          <a:stretch/>
        </p:blipFill>
        <p:spPr bwMode="auto">
          <a:xfrm>
            <a:off x="4380975" y="1570258"/>
            <a:ext cx="4469409" cy="2665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155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:a16="http://schemas.microsoft.com/office/drawing/2014/main" id="{B42022B7-6CF9-44C0-AB68-1AE8FDE11115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logo1.jpg">
              <a:extLst>
                <a:ext uri="{FF2B5EF4-FFF2-40B4-BE49-F238E27FC236}">
                  <a16:creationId xmlns:a16="http://schemas.microsoft.com/office/drawing/2014/main" id="{C73E834A-4E76-4D55-A8BC-E6BCA6EF8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0"/>
              <a:ext cx="9144000" cy="653172"/>
            </a:xfrm>
            <a:prstGeom prst="rect">
              <a:avLst/>
            </a:prstGeom>
          </p:spPr>
        </p:pic>
        <p:pic>
          <p:nvPicPr>
            <p:cNvPr id="7" name="Picture 6" descr="logo2.jpg">
              <a:extLst>
                <a:ext uri="{FF2B5EF4-FFF2-40B4-BE49-F238E27FC236}">
                  <a16:creationId xmlns:a16="http://schemas.microsoft.com/office/drawing/2014/main" id="{B7385C36-2F2A-4CF2-9E01-9E356B607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6400800"/>
              <a:ext cx="9144000" cy="457200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5B9D0097-5C70-4C8B-9DA1-B4840FEA0F7A}"/>
                </a:ext>
              </a:extLst>
            </p:cNvPr>
            <p:cNvSpPr txBox="1">
              <a:spLocks/>
            </p:cNvSpPr>
            <p:nvPr/>
          </p:nvSpPr>
          <p:spPr>
            <a:xfrm>
              <a:off x="533400" y="6553200"/>
              <a:ext cx="2590800" cy="304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 member of CGIAR consortium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9046DD2D-B134-48CF-87BA-C90AC162646A}"/>
                </a:ext>
              </a:extLst>
            </p:cNvPr>
            <p:cNvSpPr txBox="1">
              <a:spLocks/>
            </p:cNvSpPr>
            <p:nvPr/>
          </p:nvSpPr>
          <p:spPr>
            <a:xfrm>
              <a:off x="7645400" y="6543040"/>
              <a:ext cx="1219200" cy="304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www.iita.org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C78E08E-3016-4598-A253-B7A17035A00C}"/>
              </a:ext>
            </a:extLst>
          </p:cNvPr>
          <p:cNvSpPr txBox="1"/>
          <p:nvPr/>
        </p:nvSpPr>
        <p:spPr>
          <a:xfrm>
            <a:off x="2406317" y="11239"/>
            <a:ext cx="6737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latin typeface="Calibri" panose="020F0502020204030204" pitchFamily="34" charset="0"/>
              </a:rPr>
              <a:t>Acknowledgements</a:t>
            </a:r>
          </a:p>
        </p:txBody>
      </p:sp>
      <p:pic>
        <p:nvPicPr>
          <p:cNvPr id="1030" name="Picture 6" descr="mage result for LOGO OF AFRICAY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51" y="2751109"/>
            <a:ext cx="2537749" cy="26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2286" y="5773599"/>
            <a:ext cx="2646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6A828-3EA9-914A-9FDE-05517961F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112" y="868444"/>
            <a:ext cx="3242625" cy="1454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61030C-120B-0F4B-BAD9-A0FF89F4EBED}"/>
              </a:ext>
            </a:extLst>
          </p:cNvPr>
          <p:cNvSpPr txBox="1"/>
          <p:nvPr/>
        </p:nvSpPr>
        <p:spPr>
          <a:xfrm>
            <a:off x="396766" y="1499542"/>
            <a:ext cx="5044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/>
              <a:t>Yam Breeding Unit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/>
              <a:t>Bioscience IITA Ibadan, Nigeria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/>
              <a:t>Polyploidy group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/>
              <a:t>Excellence in Breeding module 5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/>
              <a:t>INTERTEK</a:t>
            </a:r>
          </a:p>
        </p:txBody>
      </p:sp>
    </p:spTree>
    <p:extLst>
      <p:ext uri="{BB962C8B-B14F-4D97-AF65-F5344CB8AC3E}">
        <p14:creationId xmlns:p14="http://schemas.microsoft.com/office/powerpoint/2010/main" val="117455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6378CC-7F36-B346-9258-7DF011632A49}"/>
              </a:ext>
            </a:extLst>
          </p:cNvPr>
          <p:cNvSpPr/>
          <p:nvPr/>
        </p:nvSpPr>
        <p:spPr>
          <a:xfrm>
            <a:off x="1283516" y="0"/>
            <a:ext cx="6357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Outlines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5272C2-B9B3-5848-A56F-FFE35AE9F6DE}"/>
              </a:ext>
            </a:extLst>
          </p:cNvPr>
          <p:cNvSpPr/>
          <p:nvPr/>
        </p:nvSpPr>
        <p:spPr>
          <a:xfrm>
            <a:off x="158405" y="1300985"/>
            <a:ext cx="4066899" cy="4582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Introduction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Materials and Methods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Results and Discussion</a:t>
            </a:r>
          </a:p>
          <a:p>
            <a:pPr marL="7937">
              <a:lnSpc>
                <a:spcPct val="15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Conclusion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Acknowledgments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AfricaYam (@AfricaYam) | Twitter">
            <a:extLst>
              <a:ext uri="{FF2B5EF4-FFF2-40B4-BE49-F238E27FC236}">
                <a16:creationId xmlns:a16="http://schemas.microsoft.com/office/drawing/2014/main" id="{86A7108B-A447-4448-9D77-E3F6208CF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077" y="-1"/>
            <a:ext cx="389307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658E7D-A692-F44A-8210-122713A2B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04" y="584775"/>
            <a:ext cx="4368473" cy="3282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0D11BB-1AFF-144C-9FE9-AEF56261E5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04" y="3867300"/>
            <a:ext cx="2183984" cy="291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2E0FE4-2F41-0144-85B4-0C32722CC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55" y="3919203"/>
            <a:ext cx="2332904" cy="28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3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79550"/>
            <a:ext cx="517250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Yam 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Dioscorea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spp.): Food and Cash crop in West Africa, Asia, The Pacific and Latin America </a:t>
            </a:r>
          </a:p>
          <a:p>
            <a:pPr marL="342900"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- 300 m people in Africa</a:t>
            </a:r>
          </a:p>
          <a:p>
            <a:pPr marL="342900"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- 6.7 million ha land</a:t>
            </a:r>
          </a:p>
          <a:p>
            <a:pPr marL="342900"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- 58 million tons (average of</a:t>
            </a:r>
          </a:p>
          <a:p>
            <a:pPr marL="342900"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2010-2016)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Dioscoreaceae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Dioscorea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alata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one of the most important food yams in the tropical zone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Anthracnose disease is one of the  most important disease for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Breeding through classical is too challenging and costly </a:t>
            </a:r>
          </a:p>
        </p:txBody>
      </p:sp>
      <p:pic>
        <p:nvPicPr>
          <p:cNvPr id="15" name="Picture 14" descr="C:\Users\OFamodile\Documents\Logos\I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89"/>
            <a:ext cx="1752600" cy="6278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0">
            <a:extLst>
              <a:ext uri="{FF2B5EF4-FFF2-40B4-BE49-F238E27FC236}">
                <a16:creationId xmlns:a16="http://schemas.microsoft.com/office/drawing/2014/main" id="{CBBD2DEB-6C5D-40BF-970C-E5CA31775FB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Picture 15" descr="logo1.jpg">
              <a:extLst>
                <a:ext uri="{FF2B5EF4-FFF2-40B4-BE49-F238E27FC236}">
                  <a16:creationId xmlns:a16="http://schemas.microsoft.com/office/drawing/2014/main" id="{419BC070-48E6-4A53-85C5-DFB206E8B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0"/>
              <a:ext cx="9144000" cy="653172"/>
            </a:xfrm>
            <a:prstGeom prst="rect">
              <a:avLst/>
            </a:prstGeom>
          </p:spPr>
        </p:pic>
        <p:pic>
          <p:nvPicPr>
            <p:cNvPr id="17" name="Picture 16" descr="logo2.jpg">
              <a:extLst>
                <a:ext uri="{FF2B5EF4-FFF2-40B4-BE49-F238E27FC236}">
                  <a16:creationId xmlns:a16="http://schemas.microsoft.com/office/drawing/2014/main" id="{B226DE79-770F-48DD-805B-706FCBA42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6400800"/>
              <a:ext cx="9144000" cy="457200"/>
            </a:xfrm>
            <a:prstGeom prst="rect">
              <a:avLst/>
            </a:prstGeom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051B245E-C9B7-48CC-8BF9-551010917331}"/>
                </a:ext>
              </a:extLst>
            </p:cNvPr>
            <p:cNvSpPr txBox="1">
              <a:spLocks/>
            </p:cNvSpPr>
            <p:nvPr/>
          </p:nvSpPr>
          <p:spPr>
            <a:xfrm>
              <a:off x="533400" y="6553200"/>
              <a:ext cx="2590800" cy="304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 member of CGIAR consortium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BF76A8E5-7E0A-404C-91C9-F6BFBD4D3A67}"/>
                </a:ext>
              </a:extLst>
            </p:cNvPr>
            <p:cNvSpPr txBox="1">
              <a:spLocks/>
            </p:cNvSpPr>
            <p:nvPr/>
          </p:nvSpPr>
          <p:spPr>
            <a:xfrm>
              <a:off x="7645400" y="6543040"/>
              <a:ext cx="1219200" cy="304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www.iita.org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4657AA-7261-0D4F-9DE4-3C779DAF8594}"/>
              </a:ext>
            </a:extLst>
          </p:cNvPr>
          <p:cNvSpPr txBox="1"/>
          <p:nvPr/>
        </p:nvSpPr>
        <p:spPr>
          <a:xfrm>
            <a:off x="5361269" y="10160"/>
            <a:ext cx="321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Introduction </a:t>
            </a:r>
          </a:p>
        </p:txBody>
      </p:sp>
      <p:pic>
        <p:nvPicPr>
          <p:cNvPr id="12" name="Picture 2" descr="AfricaYam (@AfricaYam) | Twitter">
            <a:extLst>
              <a:ext uri="{FF2B5EF4-FFF2-40B4-BE49-F238E27FC236}">
                <a16:creationId xmlns:a16="http://schemas.microsoft.com/office/drawing/2014/main" id="{F540F685-07BC-AA41-90F7-BF5A917A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77" y="-1"/>
            <a:ext cx="389307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60E052-C901-6644-B68B-25521DAE4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17" y="779549"/>
            <a:ext cx="3773967" cy="503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21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OFamodile\Documents\Logos\I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89"/>
            <a:ext cx="1752600" cy="6278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0">
            <a:extLst>
              <a:ext uri="{FF2B5EF4-FFF2-40B4-BE49-F238E27FC236}">
                <a16:creationId xmlns:a16="http://schemas.microsoft.com/office/drawing/2014/main" id="{CBBD2DEB-6C5D-40BF-970C-E5CA31775FB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Picture 15" descr="logo1.jpg">
              <a:extLst>
                <a:ext uri="{FF2B5EF4-FFF2-40B4-BE49-F238E27FC236}">
                  <a16:creationId xmlns:a16="http://schemas.microsoft.com/office/drawing/2014/main" id="{419BC070-48E6-4A53-85C5-DFB206E8B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0"/>
              <a:ext cx="9144000" cy="653172"/>
            </a:xfrm>
            <a:prstGeom prst="rect">
              <a:avLst/>
            </a:prstGeom>
          </p:spPr>
        </p:pic>
        <p:pic>
          <p:nvPicPr>
            <p:cNvPr id="17" name="Picture 16" descr="logo2.jpg">
              <a:extLst>
                <a:ext uri="{FF2B5EF4-FFF2-40B4-BE49-F238E27FC236}">
                  <a16:creationId xmlns:a16="http://schemas.microsoft.com/office/drawing/2014/main" id="{B226DE79-770F-48DD-805B-706FCBA42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6400800"/>
              <a:ext cx="9144000" cy="457200"/>
            </a:xfrm>
            <a:prstGeom prst="rect">
              <a:avLst/>
            </a:prstGeom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051B245E-C9B7-48CC-8BF9-551010917331}"/>
                </a:ext>
              </a:extLst>
            </p:cNvPr>
            <p:cNvSpPr txBox="1">
              <a:spLocks/>
            </p:cNvSpPr>
            <p:nvPr/>
          </p:nvSpPr>
          <p:spPr>
            <a:xfrm>
              <a:off x="533400" y="6553200"/>
              <a:ext cx="2590800" cy="304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 member of CGIAR consortium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BF76A8E5-7E0A-404C-91C9-F6BFBD4D3A67}"/>
                </a:ext>
              </a:extLst>
            </p:cNvPr>
            <p:cNvSpPr txBox="1">
              <a:spLocks/>
            </p:cNvSpPr>
            <p:nvPr/>
          </p:nvSpPr>
          <p:spPr>
            <a:xfrm>
              <a:off x="7645400" y="6543040"/>
              <a:ext cx="1219200" cy="304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www.iita.org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8FB9662-3F6E-A44A-84D7-AD3546040073}"/>
              </a:ext>
            </a:extLst>
          </p:cNvPr>
          <p:cNvSpPr txBox="1"/>
          <p:nvPr/>
        </p:nvSpPr>
        <p:spPr>
          <a:xfrm>
            <a:off x="49598" y="646331"/>
            <a:ext cx="9144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Objectives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FCA2E2-78DC-C84D-9FE3-4DF7E1815570}"/>
              </a:ext>
            </a:extLst>
          </p:cNvPr>
          <p:cNvSpPr txBox="1"/>
          <p:nvPr/>
        </p:nvSpPr>
        <p:spPr>
          <a:xfrm>
            <a:off x="-65917" y="1154948"/>
            <a:ext cx="901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genomic regions (QTLs) and putative genes modulating yam anthracnose disease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9ABA2E-1EB0-254E-809F-938521598523}"/>
              </a:ext>
            </a:extLst>
          </p:cNvPr>
          <p:cNvSpPr txBox="1"/>
          <p:nvPr/>
        </p:nvSpPr>
        <p:spPr>
          <a:xfrm>
            <a:off x="-65917" y="2258269"/>
            <a:ext cx="9006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206 yam genotypes originated from bi-parental crosses were used for the analysis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52F4E1-D0E3-A04D-BD92-54FCFD049184}"/>
              </a:ext>
            </a:extLst>
          </p:cNvPr>
          <p:cNvSpPr txBox="1"/>
          <p:nvPr/>
        </p:nvSpPr>
        <p:spPr>
          <a:xfrm>
            <a:off x="49598" y="1796604"/>
            <a:ext cx="900672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Materials and Methods </a:t>
            </a:r>
          </a:p>
        </p:txBody>
      </p:sp>
      <p:pic>
        <p:nvPicPr>
          <p:cNvPr id="20" name="Picture 2" descr="AfricaYam (@AfricaYam) | Twitter">
            <a:extLst>
              <a:ext uri="{FF2B5EF4-FFF2-40B4-BE49-F238E27FC236}">
                <a16:creationId xmlns:a16="http://schemas.microsoft.com/office/drawing/2014/main" id="{AA4F7EF2-3A2C-A145-A1CE-EA0F61D28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77" y="-1"/>
            <a:ext cx="389307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289B0D8-99F7-0442-BFCF-C174C4DF1D8A}"/>
              </a:ext>
            </a:extLst>
          </p:cNvPr>
          <p:cNvSpPr txBox="1"/>
          <p:nvPr/>
        </p:nvSpPr>
        <p:spPr>
          <a:xfrm>
            <a:off x="5361269" y="10160"/>
            <a:ext cx="321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Introduction 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63DA7EE-84BD-2F43-9D9F-4C6EFD305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48" y="2971800"/>
            <a:ext cx="5105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3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397" y="1107347"/>
            <a:ext cx="8258987" cy="49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FD2525-47DD-C84A-A7F3-5B6C015BF118}"/>
              </a:ext>
            </a:extLst>
          </p:cNvPr>
          <p:cNvSpPr/>
          <p:nvPr/>
        </p:nvSpPr>
        <p:spPr>
          <a:xfrm>
            <a:off x="1283516" y="0"/>
            <a:ext cx="5654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Materials and methods</a:t>
            </a:r>
            <a:endParaRPr lang="en-US" sz="2800" dirty="0"/>
          </a:p>
        </p:txBody>
      </p:sp>
      <p:sp>
        <p:nvSpPr>
          <p:cNvPr id="8" name="Google Shape;556;p41">
            <a:extLst>
              <a:ext uri="{FF2B5EF4-FFF2-40B4-BE49-F238E27FC236}">
                <a16:creationId xmlns:a16="http://schemas.microsoft.com/office/drawing/2014/main" id="{D2ABA933-67C1-4D46-89C5-3FF9BB95EA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74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Linkage analysis for QTL detection for YAD tolerance </a:t>
            </a:r>
            <a:r>
              <a:rPr lang="en-US" sz="2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000" b="1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2000" b="1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alata</a:t>
            </a:r>
            <a:r>
              <a:rPr lang="en-US" sz="2000" b="1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 dirty="0"/>
          </a:p>
        </p:txBody>
      </p:sp>
      <p:pic>
        <p:nvPicPr>
          <p:cNvPr id="9" name="Picture 2" descr="AfricaYam (@AfricaYam) | Twitter">
            <a:extLst>
              <a:ext uri="{FF2B5EF4-FFF2-40B4-BE49-F238E27FC236}">
                <a16:creationId xmlns:a16="http://schemas.microsoft.com/office/drawing/2014/main" id="{4B0C822B-22F0-054E-8ABC-C15C999AA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77" y="-1"/>
            <a:ext cx="389307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01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2"/>
          <p:cNvSpPr txBox="1">
            <a:spLocks noGrp="1"/>
          </p:cNvSpPr>
          <p:nvPr>
            <p:ph type="title"/>
          </p:nvPr>
        </p:nvSpPr>
        <p:spPr>
          <a:xfrm>
            <a:off x="395416" y="444843"/>
            <a:ext cx="8433710" cy="73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Linkage analysis for QTL detection for YMV tolerance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D. </a:t>
            </a:r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rotundata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b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CE272-111B-1A48-8B3A-85AF8C8180C9}"/>
              </a:ext>
            </a:extLst>
          </p:cNvPr>
          <p:cNvSpPr/>
          <p:nvPr/>
        </p:nvSpPr>
        <p:spPr>
          <a:xfrm>
            <a:off x="1283516" y="0"/>
            <a:ext cx="5654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Results and Discussion</a:t>
            </a:r>
            <a:endParaRPr lang="en-US" sz="2800" dirty="0"/>
          </a:p>
        </p:txBody>
      </p:sp>
      <p:pic>
        <p:nvPicPr>
          <p:cNvPr id="8" name="Picture 2" descr="AfricaYam (@AfricaYam) | Twitter">
            <a:extLst>
              <a:ext uri="{FF2B5EF4-FFF2-40B4-BE49-F238E27FC236}">
                <a16:creationId xmlns:a16="http://schemas.microsoft.com/office/drawing/2014/main" id="{95F90C72-455B-0E49-897C-9092A646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77" y="-1"/>
            <a:ext cx="389307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1415C5-2F41-7E4B-850F-718F9EDFC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616463"/>
              </p:ext>
            </p:extLst>
          </p:nvPr>
        </p:nvGraphicFramePr>
        <p:xfrm>
          <a:off x="395416" y="2124736"/>
          <a:ext cx="8244087" cy="2405459"/>
        </p:xfrm>
        <a:graphic>
          <a:graphicData uri="http://schemas.openxmlformats.org/drawingml/2006/table">
            <a:tbl>
              <a:tblPr firstRow="1" firstCol="1" bandRow="1">
                <a:tableStyleId>{AF0209DB-F24B-496F-8A40-E80DF7428460}</a:tableStyleId>
              </a:tblPr>
              <a:tblGrid>
                <a:gridCol w="1312793">
                  <a:extLst>
                    <a:ext uri="{9D8B030D-6E8A-4147-A177-3AD203B41FA5}">
                      <a16:colId xmlns:a16="http://schemas.microsoft.com/office/drawing/2014/main" val="3110208334"/>
                    </a:ext>
                  </a:extLst>
                </a:gridCol>
                <a:gridCol w="1178385">
                  <a:extLst>
                    <a:ext uri="{9D8B030D-6E8A-4147-A177-3AD203B41FA5}">
                      <a16:colId xmlns:a16="http://schemas.microsoft.com/office/drawing/2014/main" val="3846782639"/>
                    </a:ext>
                  </a:extLst>
                </a:gridCol>
                <a:gridCol w="1128359">
                  <a:extLst>
                    <a:ext uri="{9D8B030D-6E8A-4147-A177-3AD203B41FA5}">
                      <a16:colId xmlns:a16="http://schemas.microsoft.com/office/drawing/2014/main" val="4094789411"/>
                    </a:ext>
                  </a:extLst>
                </a:gridCol>
                <a:gridCol w="1442912">
                  <a:extLst>
                    <a:ext uri="{9D8B030D-6E8A-4147-A177-3AD203B41FA5}">
                      <a16:colId xmlns:a16="http://schemas.microsoft.com/office/drawing/2014/main" val="810597988"/>
                    </a:ext>
                  </a:extLst>
                </a:gridCol>
                <a:gridCol w="984135">
                  <a:extLst>
                    <a:ext uri="{9D8B030D-6E8A-4147-A177-3AD203B41FA5}">
                      <a16:colId xmlns:a16="http://schemas.microsoft.com/office/drawing/2014/main" val="1499037801"/>
                    </a:ext>
                  </a:extLst>
                </a:gridCol>
                <a:gridCol w="2197503">
                  <a:extLst>
                    <a:ext uri="{9D8B030D-6E8A-4147-A177-3AD203B41FA5}">
                      <a16:colId xmlns:a16="http://schemas.microsoft.com/office/drawing/2014/main" val="292104868"/>
                    </a:ext>
                  </a:extLst>
                </a:gridCol>
              </a:tblGrid>
              <a:tr h="473039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Mean Squares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CV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Broad sense heritability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3965842"/>
                  </a:ext>
                </a:extLst>
              </a:tr>
              <a:tr h="103160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Trait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Genotype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Year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Genotype x Year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(%)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(%)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839243"/>
                  </a:ext>
                </a:extLst>
              </a:tr>
              <a:tr h="4730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AUDPC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163.01 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2190.01**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3371.8***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17.6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70.64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79265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77E0CFEC-6E4E-8740-8DDD-2BBC767E8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29" y="1482097"/>
            <a:ext cx="78165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Table: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Mean squares and heritability estimate for yam anthracnose disease severity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7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2"/>
          <p:cNvSpPr txBox="1">
            <a:spLocks noGrp="1"/>
          </p:cNvSpPr>
          <p:nvPr>
            <p:ph type="title"/>
          </p:nvPr>
        </p:nvSpPr>
        <p:spPr>
          <a:xfrm>
            <a:off x="395416" y="444843"/>
            <a:ext cx="8433710" cy="61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Linkage analysis for QTL detection </a:t>
            </a:r>
            <a:b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CE272-111B-1A48-8B3A-85AF8C8180C9}"/>
              </a:ext>
            </a:extLst>
          </p:cNvPr>
          <p:cNvSpPr/>
          <p:nvPr/>
        </p:nvSpPr>
        <p:spPr>
          <a:xfrm>
            <a:off x="1283516" y="0"/>
            <a:ext cx="5654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Results and Discussion</a:t>
            </a:r>
            <a:endParaRPr lang="en-US" sz="2800" dirty="0"/>
          </a:p>
        </p:txBody>
      </p:sp>
      <p:pic>
        <p:nvPicPr>
          <p:cNvPr id="8" name="Picture 2" descr="AfricaYam (@AfricaYam) | Twitter">
            <a:extLst>
              <a:ext uri="{FF2B5EF4-FFF2-40B4-BE49-F238E27FC236}">
                <a16:creationId xmlns:a16="http://schemas.microsoft.com/office/drawing/2014/main" id="{95F90C72-455B-0E49-897C-9092A646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77" y="-1"/>
            <a:ext cx="389307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75F2635-AD49-A44A-87D1-9B67FB563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56" y="1117082"/>
            <a:ext cx="7503258" cy="38268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0051F8-0170-1E4F-A3C9-CE182F08D562}"/>
              </a:ext>
            </a:extLst>
          </p:cNvPr>
          <p:cNvSpPr/>
          <p:nvPr/>
        </p:nvSpPr>
        <p:spPr>
          <a:xfrm>
            <a:off x="639256" y="4999476"/>
            <a:ext cx="8189869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SNP quality assessment for missing markers and genotypes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5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2"/>
          <p:cNvSpPr txBox="1">
            <a:spLocks noGrp="1"/>
          </p:cNvSpPr>
          <p:nvPr>
            <p:ph type="title"/>
          </p:nvPr>
        </p:nvSpPr>
        <p:spPr>
          <a:xfrm>
            <a:off x="395416" y="444843"/>
            <a:ext cx="8433710" cy="61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Linkage analysis for QTL detection </a:t>
            </a:r>
            <a:b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CE272-111B-1A48-8B3A-85AF8C8180C9}"/>
              </a:ext>
            </a:extLst>
          </p:cNvPr>
          <p:cNvSpPr/>
          <p:nvPr/>
        </p:nvSpPr>
        <p:spPr>
          <a:xfrm>
            <a:off x="1283516" y="0"/>
            <a:ext cx="5654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Results and Discussion</a:t>
            </a:r>
            <a:endParaRPr lang="en-US" sz="2800" dirty="0"/>
          </a:p>
        </p:txBody>
      </p:sp>
      <p:pic>
        <p:nvPicPr>
          <p:cNvPr id="8" name="Picture 2" descr="AfricaYam (@AfricaYam) | Twitter">
            <a:extLst>
              <a:ext uri="{FF2B5EF4-FFF2-40B4-BE49-F238E27FC236}">
                <a16:creationId xmlns:a16="http://schemas.microsoft.com/office/drawing/2014/main" id="{95F90C72-455B-0E49-897C-9092A646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77" y="-1"/>
            <a:ext cx="389307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FC618127-3236-4546-B2A4-3AB55160D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16" y="1195386"/>
            <a:ext cx="8420761" cy="38294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D77ECB-3437-934B-B364-369008A6DC70}"/>
              </a:ext>
            </a:extLst>
          </p:cNvPr>
          <p:cNvSpPr/>
          <p:nvPr/>
        </p:nvSpPr>
        <p:spPr>
          <a:xfrm>
            <a:off x="522515" y="5293282"/>
            <a:ext cx="802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Evaluation of polymorphic SNP markers in the biparental population for segregation distortion using chi- square test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223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2"/>
          <p:cNvSpPr txBox="1">
            <a:spLocks noGrp="1"/>
          </p:cNvSpPr>
          <p:nvPr>
            <p:ph type="title"/>
          </p:nvPr>
        </p:nvSpPr>
        <p:spPr>
          <a:xfrm>
            <a:off x="395416" y="444843"/>
            <a:ext cx="8433710" cy="61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Linkage analysis for QTL detection </a:t>
            </a:r>
            <a:b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CE272-111B-1A48-8B3A-85AF8C8180C9}"/>
              </a:ext>
            </a:extLst>
          </p:cNvPr>
          <p:cNvSpPr/>
          <p:nvPr/>
        </p:nvSpPr>
        <p:spPr>
          <a:xfrm>
            <a:off x="1283516" y="0"/>
            <a:ext cx="5654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Results and Discussion</a:t>
            </a:r>
            <a:endParaRPr lang="en-US" sz="2800" dirty="0"/>
          </a:p>
        </p:txBody>
      </p:sp>
      <p:pic>
        <p:nvPicPr>
          <p:cNvPr id="8" name="Picture 2" descr="AfricaYam (@AfricaYam) | Twitter">
            <a:extLst>
              <a:ext uri="{FF2B5EF4-FFF2-40B4-BE49-F238E27FC236}">
                <a16:creationId xmlns:a16="http://schemas.microsoft.com/office/drawing/2014/main" id="{95F90C72-455B-0E49-897C-9092A646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77" y="-1"/>
            <a:ext cx="389307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F8E43EB5-1E6C-7743-9E40-09186B14D8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01"/>
          <a:stretch/>
        </p:blipFill>
        <p:spPr>
          <a:xfrm>
            <a:off x="671830" y="968063"/>
            <a:ext cx="6521450" cy="49460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5D8E60-EF8E-D044-B42F-404D3544AA03}"/>
              </a:ext>
            </a:extLst>
          </p:cNvPr>
          <p:cNvSpPr/>
          <p:nvPr/>
        </p:nvSpPr>
        <p:spPr>
          <a:xfrm>
            <a:off x="1063528" y="5718990"/>
            <a:ext cx="7097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Recombination fraction of genotyped GBS markers. A pairwise comparison of recombination fractions after SNP markers were ordered across the 20 chromosomes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9847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14815</TotalTime>
  <Words>896</Words>
  <Application>Microsoft Macintosh PowerPoint</Application>
  <PresentationFormat>On-screen Show (4:3)</PresentationFormat>
  <Paragraphs>321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Adallyn</vt:lpstr>
      <vt:lpstr>Arial</vt:lpstr>
      <vt:lpstr>Calibri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 Linkage analysis for QTL detection for YAD tolerance in D. alata    </vt:lpstr>
      <vt:lpstr> Linkage analysis for QTL detection for YMV tolerance in D. rotundata    </vt:lpstr>
      <vt:lpstr> Linkage analysis for QTL detection    </vt:lpstr>
      <vt:lpstr> Linkage analysis for QTL detection    </vt:lpstr>
      <vt:lpstr> Linkage analysis for QTL detection    </vt:lpstr>
      <vt:lpstr> Linkage analysis for QTL detection    </vt:lpstr>
      <vt:lpstr> Linkage analysis for QTL detection for YAD tolerance in D. alata    </vt:lpstr>
      <vt:lpstr> Linkage analysis for QTL detection for YAD tolerance in D. alata    </vt:lpstr>
      <vt:lpstr> Linkage analysis for QTL detection for YAD tolerance in D. alata    </vt:lpstr>
      <vt:lpstr> Linkage analysis for QTL detection for YAD tolerance in D. alata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Agre, Paterne (IITA)</dc:creator>
  <cp:lastModifiedBy>Agre, Paterne (IITA)</cp:lastModifiedBy>
  <cp:revision>129</cp:revision>
  <dcterms:created xsi:type="dcterms:W3CDTF">2020-03-18T23:52:25Z</dcterms:created>
  <dcterms:modified xsi:type="dcterms:W3CDTF">2022-01-03T09:48:10Z</dcterms:modified>
</cp:coreProperties>
</file>