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9" r:id="rId5"/>
    <p:sldId id="267" r:id="rId6"/>
    <p:sldId id="259" r:id="rId7"/>
    <p:sldId id="268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1E50E7-098A-4D0F-844C-BA666A4E3445}" v="12" dt="2021-11-05T22:00:24.2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222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D87FEB-76EF-4CB8-AD22-5883C73E4A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BBA750A-8460-49C8-BDFB-C80BD53725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CD273F-083A-4AFD-85FC-BEE9A95E1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4E9E-9827-46EA-90E5-95378F7AB093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6C4158-3BE8-4533-8EB1-F9BDBF66A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615C8E-361C-4545-8677-E03CD2027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434B-CE8D-403D-A852-07E36204D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20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D910E3-09EA-4822-96F7-EC771C883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6CE2EF6-F738-401C-8EA2-83609AEB3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52A1689-03AD-4D7D-8180-7B1AA64AF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4E9E-9827-46EA-90E5-95378F7AB093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AF3D1D3-A694-4F28-B77B-F22273CD8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B3C12A-EA74-4CC4-817B-783584F20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434B-CE8D-403D-A852-07E36204DEB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="" xmlns:a16="http://schemas.microsoft.com/office/drawing/2014/main" id="{B5939E68-1929-4332-BCAA-99DDCABCD9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57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F6B3FAC-EBEF-4F3E-A636-B23F0F4B4B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2D3452F-A9B4-4E3B-84BA-9C9EE17153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375DAD3-77E7-4423-B3CB-86BEB1E0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D9C27CF-C5F9-4A69-8946-C9E2651BC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6E2ED94-94D1-49D7-90BB-8C2C913F2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434B-CE8D-403D-A852-07E36204DEB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="" xmlns:a16="http://schemas.microsoft.com/office/drawing/2014/main" id="{5352B1F8-BB5E-491E-AF3F-3154EFFFE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92" y="6045713"/>
            <a:ext cx="1763714" cy="89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6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80B424-2FCF-4C08-9208-C96CFE942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DDD02F-9B0A-41B2-B3A2-0B30C15AD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85275E-279D-4297-AEF2-ED19DFB15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4E9E-9827-46EA-90E5-95378F7AB093}" type="datetimeFigureOut">
              <a:rPr lang="en-US" smtClean="0"/>
              <a:t>12/19/2021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0B0B2C-CB1D-4F92-A790-7520D1BB7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6677BD-BF09-4C93-B372-31EA205FC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434B-CE8D-403D-A852-07E36204DEB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="" xmlns:a16="http://schemas.microsoft.com/office/drawing/2014/main" id="{B9C6C71D-9DF9-4500-94ED-A8C37E48E2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32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8D7541-941E-46F1-A2A8-D067BF441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CCA886B-8F1F-49D8-8BC4-8B3CCDAB4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CF5B43-0518-4599-BE99-CCB23F3E7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4E9E-9827-46EA-90E5-95378F7AB093}" type="datetimeFigureOut">
              <a:rPr lang="en-US" smtClean="0"/>
              <a:t>12/19/2021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8C3FA8-36E8-4BA1-A60B-70C2706A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7C074B-A403-405C-96F2-CB07F0A9B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434B-CE8D-403D-A852-07E36204DEB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="" xmlns:a16="http://schemas.microsoft.com/office/drawing/2014/main" id="{B5290CC7-FE13-47D9-850E-9B7623CE9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95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870E6C-DAA5-46BD-91D7-39AFA7F0A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C8E48F-8BD4-4E4F-AD05-FD384B0AB4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598952C-0E1C-48D1-AC37-8CB09C0BE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E87780F-9AE8-46CD-86C3-1D6D56C7F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4E9E-9827-46EA-90E5-95378F7AB093}" type="datetimeFigureOut">
              <a:rPr lang="en-US" smtClean="0"/>
              <a:t>12/19/2021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578DC56-3FB7-4604-9ED3-C0C0DEF05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E20B635-BDE3-4754-8A61-16163067D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434B-CE8D-403D-A852-07E36204DEB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="" xmlns:a16="http://schemas.microsoft.com/office/drawing/2014/main" id="{0C2CE7F2-F829-4CDF-8887-96EEA2C3E3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29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114596-49E0-457F-8466-CACBAD60F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A895E14-D196-46B9-A76B-F8776182D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A335BC1-2179-4535-BCA2-12DAE2B49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0A6D385-40F0-4650-ABAC-7B8E6EC087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1E93AB6-386A-44E3-981B-F705082835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66A8905-CF2E-4F12-A1A5-539842C7A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4E9E-9827-46EA-90E5-95378F7AB093}" type="datetimeFigureOut">
              <a:rPr lang="en-US" smtClean="0"/>
              <a:t>12/19/2021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F8869D4-7EF1-4811-9B45-66BC3049C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075EEC4-50C1-4AC5-9783-6B6601DBC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434B-CE8D-403D-A852-07E36204DEB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="" xmlns:a16="http://schemas.microsoft.com/office/drawing/2014/main" id="{DC6D7471-4280-4016-B4C4-396DD99A6E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51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B7C292-78ED-4A5F-9835-B0B3E1065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B5231B5-BEC3-46FC-9AAF-D2CB3BE83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4E9E-9827-46EA-90E5-95378F7AB093}" type="datetimeFigureOut">
              <a:rPr lang="en-US" smtClean="0"/>
              <a:t>12/19/2021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E80C635-7B2D-4D15-87B6-EC2AC4B2E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13EA1B2-96ED-498C-9D22-CEBB6C0A2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434B-CE8D-403D-A852-07E36204DEB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="" xmlns:a16="http://schemas.microsoft.com/office/drawing/2014/main" id="{1F96B9B7-D17C-4216-8928-8F6FF31347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51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CD35BA4-D0B7-4878-91F6-5016FB76E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4E9E-9827-46EA-90E5-95378F7AB093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6DEB9FC-090F-44E5-9952-BB2EF0B32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4D1DAFE-2919-4426-8AA4-BE2EEFAF6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434B-CE8D-403D-A852-07E36204DEB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="" xmlns:a16="http://schemas.microsoft.com/office/drawing/2014/main" id="{6805816E-BCCF-4E10-B04F-3C1A2BF302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82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036B02-8CF4-4C47-8D0E-BC951C123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6125C5-BD2B-483D-A221-F075F1B4A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6D8CB11-E943-4946-BF6E-841178898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8296EE4-DE96-4A2B-AB41-BCA2AFD6F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4E9E-9827-46EA-90E5-95378F7AB093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CD8DE89-E4D9-4263-B9C4-276D1B986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EFCF739-D9E8-49C1-B7CF-A52BC137C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434B-CE8D-403D-A852-07E36204DEB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="" xmlns:a16="http://schemas.microsoft.com/office/drawing/2014/main" id="{A6D0E038-419A-4ADE-B5C4-ACC2B0A83C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26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71ED17-2874-46C6-A0D3-BD53A8606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73CAE09-2247-4208-8B3B-1A60973566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DCAB010-82D6-41E1-91F8-CDE8C6537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37C2A86-A4F1-4002-91A6-DE0879D78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4E9E-9827-46EA-90E5-95378F7AB093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06792C-9584-460B-B7D8-A316CE9BF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6FFC82E-8206-45E6-9274-1084286E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6434B-CE8D-403D-A852-07E36204DEB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="" xmlns:a16="http://schemas.microsoft.com/office/drawing/2014/main" id="{6A2BFAE7-FB81-4D42-A055-98AE35BE00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8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4733F58-5B21-4729-B2D4-9DF8A2A72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9C41998-DB19-440B-A168-A9D901B56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8540DE-EE04-407D-A4D3-177968EDE1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54E9E-9827-46EA-90E5-95378F7AB093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A3C80C6-9E02-4551-A000-B135CF838E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6F3A002-56F8-47D9-A5A4-32E7AF4CD7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6434B-CE8D-403D-A852-07E36204D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9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0.m4a"/><Relationship Id="rId7" Type="http://schemas.openxmlformats.org/officeDocument/2006/relationships/image" Target="../media/image4.png"/><Relationship Id="rId12" Type="http://schemas.openxmlformats.org/officeDocument/2006/relationships/image" Target="../media/image5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2.jpe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5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5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122E63-9801-41B5-9341-6DA404279E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8201" y="1214584"/>
            <a:ext cx="8135597" cy="1571477"/>
          </a:xfrm>
        </p:spPr>
        <p:txBody>
          <a:bodyPr>
            <a:normAutofit/>
          </a:bodyPr>
          <a:lstStyle/>
          <a:p>
            <a:r>
              <a:rPr lang="en-US" sz="2800" b="1" dirty="0"/>
              <a:t>EVALUATION OF </a:t>
            </a:r>
            <a:r>
              <a:rPr lang="en-US" sz="2800" b="1" i="1" dirty="0"/>
              <a:t>MUSA </a:t>
            </a:r>
            <a:r>
              <a:rPr lang="en-US" sz="2800" b="1" dirty="0"/>
              <a:t>ACCESSIONS INDIGENOUS TO BENIN REPUBLIC FOR RESISTANCE TO BLACK SIGATOKA DISEASE </a:t>
            </a:r>
            <a:endParaRPr lang="en-US" sz="2800" b="1" dirty="0">
              <a:latin typeface="Franklin Gothic Medium" panose="020B0603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0ADDE7F-D4F7-4118-9709-83D03EFB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3789" y="2828925"/>
            <a:ext cx="8262057" cy="3246933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b="1" dirty="0" smtClean="0">
                <a:latin typeface="Franklin Gothic Book" panose="020B0503020102020204" pitchFamily="34" charset="0"/>
              </a:rPr>
              <a:t>*</a:t>
            </a:r>
            <a:r>
              <a:rPr lang="en-US" b="1" dirty="0" err="1" smtClean="0">
                <a:latin typeface="Franklin Gothic Book" panose="020B0503020102020204" pitchFamily="34" charset="0"/>
              </a:rPr>
              <a:t>Nweze</a:t>
            </a:r>
            <a:r>
              <a:rPr lang="en-US" b="1" dirty="0" smtClean="0">
                <a:latin typeface="Franklin Gothic Book" panose="020B0503020102020204" pitchFamily="34" charset="0"/>
              </a:rPr>
              <a:t> </a:t>
            </a:r>
            <a:r>
              <a:rPr lang="en-US" b="1" dirty="0" err="1" smtClean="0">
                <a:latin typeface="Franklin Gothic Book" panose="020B0503020102020204" pitchFamily="34" charset="0"/>
              </a:rPr>
              <a:t>Nwabueze</a:t>
            </a:r>
            <a:r>
              <a:rPr lang="en-US" b="1" dirty="0" smtClean="0">
                <a:latin typeface="Franklin Gothic Book" panose="020B0503020102020204" pitchFamily="34" charset="0"/>
              </a:rPr>
              <a:t> Peter</a:t>
            </a:r>
            <a:r>
              <a:rPr lang="en-US" b="1" baseline="30000" dirty="0" smtClean="0">
                <a:latin typeface="Franklin Gothic Book" panose="020B0503020102020204" pitchFamily="34" charset="0"/>
              </a:rPr>
              <a:t>1,2,3</a:t>
            </a:r>
            <a:r>
              <a:rPr lang="en-US" b="1" dirty="0" smtClean="0">
                <a:latin typeface="Franklin Gothic Book" panose="020B0503020102020204" pitchFamily="34" charset="0"/>
              </a:rPr>
              <a:t>, </a:t>
            </a:r>
          </a:p>
          <a:p>
            <a:pPr algn="just"/>
            <a:r>
              <a:rPr lang="en-US" b="1" dirty="0" smtClean="0">
                <a:latin typeface="Franklin Gothic Book" panose="020B0503020102020204" pitchFamily="34" charset="0"/>
              </a:rPr>
              <a:t>  Enoch G. Achigan-Dako</a:t>
            </a:r>
            <a:r>
              <a:rPr lang="en-US" b="1" baseline="30000" dirty="0" smtClean="0">
                <a:latin typeface="Franklin Gothic Book" panose="020B0503020102020204" pitchFamily="34" charset="0"/>
              </a:rPr>
              <a:t>2</a:t>
            </a:r>
            <a:r>
              <a:rPr lang="en-US" b="1" dirty="0" smtClean="0">
                <a:latin typeface="Franklin Gothic Book" panose="020B0503020102020204" pitchFamily="34" charset="0"/>
              </a:rPr>
              <a:t>, </a:t>
            </a:r>
          </a:p>
          <a:p>
            <a:pPr algn="just"/>
            <a:r>
              <a:rPr lang="en-US" b="1" dirty="0" smtClean="0">
                <a:latin typeface="Franklin Gothic Book" panose="020B0503020102020204" pitchFamily="34" charset="0"/>
              </a:rPr>
              <a:t>  Celestine A. Afiukwa</a:t>
            </a:r>
            <a:r>
              <a:rPr lang="en-US" b="1" baseline="30000" dirty="0" smtClean="0">
                <a:latin typeface="Franklin Gothic Book" panose="020B0503020102020204" pitchFamily="34" charset="0"/>
              </a:rPr>
              <a:t>1</a:t>
            </a:r>
            <a:r>
              <a:rPr lang="en-US" b="1" dirty="0" smtClean="0">
                <a:latin typeface="Franklin Gothic Book" panose="020B0503020102020204" pitchFamily="34" charset="0"/>
              </a:rPr>
              <a:t>, </a:t>
            </a:r>
          </a:p>
          <a:p>
            <a:pPr algn="just"/>
            <a:r>
              <a:rPr lang="en-US" b="1" dirty="0" smtClean="0">
                <a:latin typeface="Franklin Gothic Book" panose="020B0503020102020204" pitchFamily="34" charset="0"/>
              </a:rPr>
              <a:t>  Happiness O. Oselebe</a:t>
            </a:r>
            <a:r>
              <a:rPr lang="en-US" b="1" baseline="30000" dirty="0" smtClean="0">
                <a:latin typeface="Franklin Gothic Book" panose="020B0503020102020204" pitchFamily="34" charset="0"/>
              </a:rPr>
              <a:t>1</a:t>
            </a:r>
          </a:p>
          <a:p>
            <a:pPr algn="just"/>
            <a:endParaRPr lang="en-US" b="1" dirty="0" smtClean="0">
              <a:latin typeface="Franklin Gothic Book" panose="020B0503020102020204" pitchFamily="34" charset="0"/>
            </a:endParaRPr>
          </a:p>
          <a:p>
            <a:pPr algn="just"/>
            <a:r>
              <a:rPr lang="en-US" b="1" dirty="0" smtClean="0">
                <a:latin typeface="Franklin Gothic Book" panose="020B0503020102020204" pitchFamily="34" charset="0"/>
              </a:rPr>
              <a:t>Affiliations</a:t>
            </a:r>
          </a:p>
          <a:p>
            <a:pPr algn="just"/>
            <a:r>
              <a:rPr lang="en-US" b="1" dirty="0" smtClean="0">
                <a:latin typeface="Franklin Gothic Book" panose="020B0503020102020204" pitchFamily="34" charset="0"/>
              </a:rPr>
              <a:t>1= </a:t>
            </a:r>
            <a:r>
              <a:rPr lang="en-US" b="1" dirty="0" err="1" smtClean="0">
                <a:latin typeface="Franklin Gothic Book" panose="020B0503020102020204" pitchFamily="34" charset="0"/>
              </a:rPr>
              <a:t>Ebonyi</a:t>
            </a:r>
            <a:r>
              <a:rPr lang="en-US" b="1" dirty="0" smtClean="0">
                <a:latin typeface="Franklin Gothic Book" panose="020B0503020102020204" pitchFamily="34" charset="0"/>
              </a:rPr>
              <a:t> State University, Nigeria</a:t>
            </a:r>
          </a:p>
          <a:p>
            <a:pPr algn="just"/>
            <a:r>
              <a:rPr lang="en-US" b="1" dirty="0" smtClean="0">
                <a:latin typeface="Franklin Gothic Book" panose="020B0503020102020204" pitchFamily="34" charset="0"/>
              </a:rPr>
              <a:t>2=Laboratory of Genetics, Biotechnology and Seed Science, (</a:t>
            </a:r>
            <a:r>
              <a:rPr lang="en-US" b="1" dirty="0" err="1" smtClean="0">
                <a:latin typeface="Franklin Gothic Book" panose="020B0503020102020204" pitchFamily="34" charset="0"/>
              </a:rPr>
              <a:t>GBioS</a:t>
            </a:r>
            <a:r>
              <a:rPr lang="en-US" b="1" dirty="0" smtClean="0">
                <a:latin typeface="Franklin Gothic Book" panose="020B0503020102020204" pitchFamily="34" charset="0"/>
              </a:rPr>
              <a:t>),                   	University of Abomey </a:t>
            </a:r>
            <a:r>
              <a:rPr lang="en-US" b="1" dirty="0" err="1" smtClean="0">
                <a:latin typeface="Franklin Gothic Book" panose="020B0503020102020204" pitchFamily="34" charset="0"/>
              </a:rPr>
              <a:t>Calavi</a:t>
            </a:r>
            <a:r>
              <a:rPr lang="en-US" b="1" dirty="0" smtClean="0">
                <a:latin typeface="Franklin Gothic Book" panose="020B0503020102020204" pitchFamily="34" charset="0"/>
              </a:rPr>
              <a:t>, Benin</a:t>
            </a:r>
          </a:p>
          <a:p>
            <a:pPr algn="just"/>
            <a:r>
              <a:rPr lang="en-US" b="1" dirty="0" smtClean="0">
                <a:latin typeface="Franklin Gothic Book" panose="020B0503020102020204" pitchFamily="34" charset="0"/>
              </a:rPr>
              <a:t>3=</a:t>
            </a:r>
            <a:r>
              <a:rPr lang="en-US" b="1" dirty="0" err="1" smtClean="0">
                <a:latin typeface="Franklin Gothic Book" panose="020B0503020102020204" pitchFamily="34" charset="0"/>
              </a:rPr>
              <a:t>Lionking</a:t>
            </a:r>
            <a:r>
              <a:rPr lang="en-US" b="1" dirty="0" smtClean="0">
                <a:latin typeface="Franklin Gothic Book" panose="020B0503020102020204" pitchFamily="34" charset="0"/>
              </a:rPr>
              <a:t> Biotech Labs, Nigeria</a:t>
            </a:r>
            <a:endParaRPr lang="en-US" b="1" dirty="0">
              <a:latin typeface="Franklin Gothic Book" panose="020B05030201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231F210-9161-4D35-A0A4-721456E29F26}"/>
              </a:ext>
            </a:extLst>
          </p:cNvPr>
          <p:cNvSpPr/>
          <p:nvPr/>
        </p:nvSpPr>
        <p:spPr>
          <a:xfrm>
            <a:off x="0" y="6032996"/>
            <a:ext cx="12192000" cy="825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2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="" xmlns:a16="http://schemas.microsoft.com/office/drawing/2014/main" id="{EF1DD5BF-7836-4B43-A740-AB54987A73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589FB9A5-C517-4D50-963A-18C33A595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98718" y="6262935"/>
            <a:ext cx="4994564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AAC84D84-C533-4991-BD60-F6E5196EC356}"/>
              </a:ext>
            </a:extLst>
          </p:cNvPr>
          <p:cNvSpPr txBox="1">
            <a:spLocks/>
          </p:cNvSpPr>
          <p:nvPr/>
        </p:nvSpPr>
        <p:spPr>
          <a:xfrm>
            <a:off x="10338142" y="6262935"/>
            <a:ext cx="12117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Insert your institutions’ logos here.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Content Placeholder 3" descr="MoBreed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249" y="84551"/>
            <a:ext cx="9810750" cy="106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 rotWithShape="1">
          <a:blip r:embed="rId7"/>
          <a:srcRect l="13591" t="16977" r="76290" b="61364"/>
          <a:stretch/>
        </p:blipFill>
        <p:spPr bwMode="auto">
          <a:xfrm>
            <a:off x="242888" y="1179926"/>
            <a:ext cx="1916026" cy="20431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8"/>
          <a:srcRect l="22967" t="34778" r="62859" b="38185"/>
          <a:stretch/>
        </p:blipFill>
        <p:spPr bwMode="auto">
          <a:xfrm>
            <a:off x="10086975" y="1179926"/>
            <a:ext cx="1709825" cy="20431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8760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49"/>
    </mc:Choice>
    <mc:Fallback>
      <p:transition spd="slow" advTm="18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B26C43-EDEE-4036-BF80-69C41C25E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/>
          <a:lstStyle/>
          <a:p>
            <a:pPr algn="ctr"/>
            <a:r>
              <a:rPr lang="en-US" b="1" dirty="0"/>
              <a:t>Acknowledgments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8D58BD3-1C1A-4D5A-9782-C64D1FD4F7CD}"/>
              </a:ext>
            </a:extLst>
          </p:cNvPr>
          <p:cNvSpPr/>
          <p:nvPr/>
        </p:nvSpPr>
        <p:spPr>
          <a:xfrm>
            <a:off x="0" y="6032996"/>
            <a:ext cx="12192000" cy="825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2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="" xmlns:a16="http://schemas.microsoft.com/office/drawing/2014/main" id="{998DA380-654B-4768-A9BA-D81AA1FF28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312E83BE-9E7B-4D24-8781-EBD24A97F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98718" y="6262935"/>
            <a:ext cx="4994564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C81B9E05-56A0-4A71-B0BC-3D17C861B916}"/>
              </a:ext>
            </a:extLst>
          </p:cNvPr>
          <p:cNvSpPr txBox="1">
            <a:spLocks/>
          </p:cNvSpPr>
          <p:nvPr/>
        </p:nvSpPr>
        <p:spPr>
          <a:xfrm>
            <a:off x="10338142" y="6262935"/>
            <a:ext cx="12117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Insert your institutions’ logos here.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Content Placeholder 3" descr="MoBreed"/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49" y="1144588"/>
            <a:ext cx="10802851" cy="2277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 rotWithShape="1">
          <a:blip r:embed="rId7"/>
          <a:srcRect l="22967" t="34778" r="62859" b="38185"/>
          <a:stretch/>
        </p:blipFill>
        <p:spPr bwMode="auto">
          <a:xfrm>
            <a:off x="2902323" y="3454745"/>
            <a:ext cx="2308939" cy="25452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8"/>
          <a:srcRect l="13591" t="16977" r="76290" b="61364"/>
          <a:stretch/>
        </p:blipFill>
        <p:spPr bwMode="auto">
          <a:xfrm>
            <a:off x="525188" y="3456759"/>
            <a:ext cx="2354403" cy="26764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2" descr="Escudo-UNAM-escalable.s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424" y="3462181"/>
            <a:ext cx="1903376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1262" y="3236935"/>
            <a:ext cx="2354555" cy="2896303"/>
          </a:xfrm>
          <a:prstGeom prst="rect">
            <a:avLst/>
          </a:prstGeom>
        </p:spPr>
      </p:pic>
      <p:pic>
        <p:nvPicPr>
          <p:cNvPr id="14" name="Picture 13" descr="Current Logo of Jimma University.pn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531" y="3462182"/>
            <a:ext cx="2137893" cy="2386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7794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47"/>
    </mc:Choice>
    <mc:Fallback>
      <p:transition spd="slow" advTm="22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5759AA-A0D4-4EBB-AF00-EA94B38FF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143" y="44447"/>
            <a:ext cx="10515600" cy="779463"/>
          </a:xfrm>
        </p:spPr>
        <p:txBody>
          <a:bodyPr/>
          <a:lstStyle/>
          <a:p>
            <a:r>
              <a:rPr lang="en-US" b="1" dirty="0" smtClean="0"/>
              <a:t>Introduction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F2DF95-0A82-476A-B780-705500FB3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43" y="1062317"/>
            <a:ext cx="10515600" cy="4936019"/>
          </a:xfrm>
        </p:spPr>
        <p:txBody>
          <a:bodyPr>
            <a:no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n-US" sz="2600" i="1" dirty="0" smtClean="0"/>
              <a:t>Musa </a:t>
            </a:r>
            <a:r>
              <a:rPr lang="en-US" sz="2600" dirty="0" smtClean="0"/>
              <a:t>species are important food crops that are cultivated in over 128 countries globally</a:t>
            </a:r>
            <a:r>
              <a:rPr lang="en-US" sz="2600" dirty="0"/>
              <a:t> </a:t>
            </a:r>
            <a:r>
              <a:rPr lang="en-US" sz="2600" dirty="0" smtClean="0">
                <a:solidFill>
                  <a:srgbClr val="FF0000"/>
                </a:solidFill>
              </a:rPr>
              <a:t>(Kamal </a:t>
            </a:r>
            <a:r>
              <a:rPr lang="en-US" sz="2600" i="1" dirty="0">
                <a:solidFill>
                  <a:srgbClr val="FF0000"/>
                </a:solidFill>
              </a:rPr>
              <a:t>et al., </a:t>
            </a:r>
            <a:r>
              <a:rPr lang="en-US" sz="2600" dirty="0">
                <a:solidFill>
                  <a:srgbClr val="FF0000"/>
                </a:solidFill>
              </a:rPr>
              <a:t>2012</a:t>
            </a:r>
            <a:r>
              <a:rPr lang="en-US" sz="2600" dirty="0" smtClean="0">
                <a:solidFill>
                  <a:srgbClr val="FF0000"/>
                </a:solidFill>
              </a:rPr>
              <a:t>).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n-US" sz="2600" dirty="0" smtClean="0"/>
              <a:t>Black </a:t>
            </a:r>
            <a:r>
              <a:rPr lang="en-US" sz="2600" dirty="0"/>
              <a:t>Sigatoka Disease (BSD) caused by </a:t>
            </a:r>
            <a:r>
              <a:rPr lang="en-US" sz="2600" b="1" i="1" dirty="0" smtClean="0">
                <a:solidFill>
                  <a:srgbClr val="FF0000"/>
                </a:solidFill>
              </a:rPr>
              <a:t>Pseudocercospora fijiensis </a:t>
            </a:r>
            <a:r>
              <a:rPr lang="en-US" sz="2600" dirty="0" smtClean="0"/>
              <a:t>is </a:t>
            </a:r>
            <a:r>
              <a:rPr lang="en-US" sz="2600" dirty="0"/>
              <a:t>a major constraint to banana production.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n-US" sz="2600" dirty="0"/>
              <a:t>Its damaging effect ranges from 30% to 50% loss (</a:t>
            </a:r>
            <a:r>
              <a:rPr lang="en-US" sz="2600" dirty="0" err="1">
                <a:solidFill>
                  <a:srgbClr val="FF0000"/>
                </a:solidFill>
              </a:rPr>
              <a:t>Barekye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i="1" dirty="0">
                <a:solidFill>
                  <a:srgbClr val="FF0000"/>
                </a:solidFill>
              </a:rPr>
              <a:t>et al., </a:t>
            </a:r>
            <a:r>
              <a:rPr lang="en-US" sz="2600" dirty="0">
                <a:solidFill>
                  <a:srgbClr val="FF0000"/>
                </a:solidFill>
              </a:rPr>
              <a:t>2011), </a:t>
            </a:r>
            <a:r>
              <a:rPr lang="en-US" sz="2600" dirty="0"/>
              <a:t>and even up to 80% yield loss in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/>
              <a:t>untreated field </a:t>
            </a:r>
            <a:r>
              <a:rPr lang="en-US" sz="2600" dirty="0">
                <a:solidFill>
                  <a:srgbClr val="FF0000"/>
                </a:solidFill>
              </a:rPr>
              <a:t>(Churchill, 2011)</a:t>
            </a:r>
            <a:r>
              <a:rPr lang="en-US" sz="2600" dirty="0"/>
              <a:t>.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600" b="1" dirty="0" smtClean="0">
                <a:solidFill>
                  <a:srgbClr val="FF0000"/>
                </a:solidFill>
              </a:rPr>
              <a:t>Aim of the study</a:t>
            </a:r>
            <a:endParaRPr lang="en-US" sz="2600" b="1" dirty="0">
              <a:solidFill>
                <a:srgbClr val="FF0000"/>
              </a:solidFill>
            </a:endParaRP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n-US" sz="2600" dirty="0"/>
              <a:t>To identify </a:t>
            </a:r>
            <a:r>
              <a:rPr lang="en-US" sz="2600" dirty="0" smtClean="0"/>
              <a:t>Benin local </a:t>
            </a:r>
            <a:r>
              <a:rPr lang="en-US" sz="2600" i="1" dirty="0" smtClean="0"/>
              <a:t>Musa </a:t>
            </a:r>
            <a:r>
              <a:rPr lang="en-US" sz="2600" dirty="0" smtClean="0"/>
              <a:t>genotypes resistant to Black </a:t>
            </a:r>
            <a:r>
              <a:rPr lang="en-US" sz="2600" dirty="0"/>
              <a:t>Sigatoka disease </a:t>
            </a:r>
            <a:r>
              <a:rPr lang="en-US" sz="2600" i="1" dirty="0" smtClean="0">
                <a:solidFill>
                  <a:srgbClr val="FF0000"/>
                </a:solidFill>
              </a:rPr>
              <a:t>which  could </a:t>
            </a:r>
            <a:r>
              <a:rPr lang="en-US" sz="2600" i="1" dirty="0">
                <a:solidFill>
                  <a:srgbClr val="FF0000"/>
                </a:solidFill>
              </a:rPr>
              <a:t>be recommended to farmers for cultivation and to breeders for use as resistance donors in future improvement </a:t>
            </a:r>
            <a:r>
              <a:rPr lang="en-US" sz="2600" i="1" dirty="0" smtClean="0">
                <a:solidFill>
                  <a:srgbClr val="FF0000"/>
                </a:solidFill>
              </a:rPr>
              <a:t>programs</a:t>
            </a:r>
            <a:r>
              <a:rPr lang="en-US" sz="2600" dirty="0"/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71826D8-00E3-49A7-96E1-9DFC9F107DBA}"/>
              </a:ext>
            </a:extLst>
          </p:cNvPr>
          <p:cNvSpPr/>
          <p:nvPr/>
        </p:nvSpPr>
        <p:spPr>
          <a:xfrm>
            <a:off x="0" y="6032996"/>
            <a:ext cx="12192000" cy="825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2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="" xmlns:a16="http://schemas.microsoft.com/office/drawing/2014/main" id="{CDC2EB04-DBA1-4A8A-B3F3-36E8E7B235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BFC019FE-A27E-4CA7-8D1A-4D5734AB8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98718" y="6262935"/>
            <a:ext cx="4994564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1F1BEAE0-C478-4F12-866F-361FBFBCCCCD}"/>
              </a:ext>
            </a:extLst>
          </p:cNvPr>
          <p:cNvSpPr txBox="1">
            <a:spLocks/>
          </p:cNvSpPr>
          <p:nvPr/>
        </p:nvSpPr>
        <p:spPr>
          <a:xfrm>
            <a:off x="10338142" y="6262935"/>
            <a:ext cx="12117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Insert your institutions’ logos here.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733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504"/>
    </mc:Choice>
    <mc:Fallback>
      <p:transition spd="slow" advTm="84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5759AA-A0D4-4EBB-AF00-EA94B38FF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729" y="12285"/>
            <a:ext cx="10515600" cy="1142657"/>
          </a:xfrm>
        </p:spPr>
        <p:txBody>
          <a:bodyPr/>
          <a:lstStyle/>
          <a:p>
            <a:r>
              <a:rPr lang="en-US" b="1" dirty="0"/>
              <a:t>Materials and Methods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71826D8-00E3-49A7-96E1-9DFC9F107DBA}"/>
              </a:ext>
            </a:extLst>
          </p:cNvPr>
          <p:cNvSpPr/>
          <p:nvPr/>
        </p:nvSpPr>
        <p:spPr>
          <a:xfrm>
            <a:off x="0" y="6032996"/>
            <a:ext cx="12192000" cy="825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2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="" xmlns:a16="http://schemas.microsoft.com/office/drawing/2014/main" id="{CDC2EB04-DBA1-4A8A-B3F3-36E8E7B235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BFC019FE-A27E-4CA7-8D1A-4D5734AB8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98718" y="6262935"/>
            <a:ext cx="4994564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E7898F9E-4844-4322-8002-3D767D3FDE82}"/>
              </a:ext>
            </a:extLst>
          </p:cNvPr>
          <p:cNvSpPr txBox="1">
            <a:spLocks/>
          </p:cNvSpPr>
          <p:nvPr/>
        </p:nvSpPr>
        <p:spPr>
          <a:xfrm>
            <a:off x="10338142" y="6262935"/>
            <a:ext cx="12117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Insert your institutions’ logos here.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90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5" t="37917" r="50874" b="25476"/>
          <a:stretch>
            <a:fillRect/>
          </a:stretch>
        </p:blipFill>
        <p:spPr bwMode="auto">
          <a:xfrm>
            <a:off x="588579" y="1350708"/>
            <a:ext cx="5283641" cy="468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47729" y="823989"/>
            <a:ext cx="33420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FF0000"/>
                </a:solidFill>
              </a:rPr>
              <a:t>Study location</a:t>
            </a:r>
          </a:p>
        </p:txBody>
      </p:sp>
      <p:sp>
        <p:nvSpPr>
          <p:cNvPr id="10" name="Oval 9"/>
          <p:cNvSpPr/>
          <p:nvPr/>
        </p:nvSpPr>
        <p:spPr>
          <a:xfrm>
            <a:off x="2514446" y="3610410"/>
            <a:ext cx="1297702" cy="5758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8437" y="4081462"/>
            <a:ext cx="21950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sz="2000" dirty="0" smtClean="0">
                <a:solidFill>
                  <a:srgbClr val="FF0000"/>
                </a:solidFill>
              </a:rPr>
              <a:t>pproximately 7km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05296" y="3887884"/>
            <a:ext cx="20489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Latitudes </a:t>
            </a:r>
            <a:r>
              <a:rPr lang="en-US" b="1" dirty="0" smtClean="0">
                <a:solidFill>
                  <a:srgbClr val="FF0000"/>
                </a:solidFill>
              </a:rPr>
              <a:t>6</a:t>
            </a:r>
            <a:r>
              <a:rPr lang="en-US" b="1" baseline="30000" dirty="0" smtClean="0">
                <a:solidFill>
                  <a:srgbClr val="FF0000"/>
                </a:solidFill>
              </a:rPr>
              <a:t>o</a:t>
            </a:r>
            <a:r>
              <a:rPr lang="en-US" b="1" dirty="0" smtClean="0">
                <a:solidFill>
                  <a:srgbClr val="FF0000"/>
                </a:solidFill>
              </a:rPr>
              <a:t>33’45’N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Longitudes </a:t>
            </a:r>
            <a:r>
              <a:rPr lang="en-US" b="1" dirty="0" smtClean="0">
                <a:solidFill>
                  <a:srgbClr val="FF0000"/>
                </a:solidFill>
              </a:rPr>
              <a:t>2</a:t>
            </a:r>
            <a:r>
              <a:rPr lang="en-US" b="1" baseline="30000" dirty="0" smtClean="0">
                <a:solidFill>
                  <a:srgbClr val="FF0000"/>
                </a:solidFill>
              </a:rPr>
              <a:t>o</a:t>
            </a:r>
            <a:r>
              <a:rPr lang="en-US" b="1" dirty="0" smtClean="0">
                <a:solidFill>
                  <a:srgbClr val="FF0000"/>
                </a:solidFill>
              </a:rPr>
              <a:t>35’7’E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4" name="Picture 9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87" t="12206" r="6206" b="38673"/>
          <a:stretch>
            <a:fillRect/>
          </a:stretch>
        </p:blipFill>
        <p:spPr bwMode="auto">
          <a:xfrm>
            <a:off x="6143223" y="1350708"/>
            <a:ext cx="5659193" cy="476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val 34"/>
          <p:cNvSpPr/>
          <p:nvPr/>
        </p:nvSpPr>
        <p:spPr>
          <a:xfrm>
            <a:off x="8487177" y="5591637"/>
            <a:ext cx="1652386" cy="4968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55592" y="5970072"/>
            <a:ext cx="1099426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 1: Map showing study area (Source: https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://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trip-suggest.com/benin/benin-general/misserete (2021))</a:t>
            </a: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237725" y="4799290"/>
            <a:ext cx="41512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1E1E1E"/>
                </a:solidFill>
                <a:latin typeface="OpenSans"/>
              </a:rPr>
              <a:t>Average amount </a:t>
            </a:r>
            <a:r>
              <a:rPr lang="en-US" dirty="0">
                <a:solidFill>
                  <a:srgbClr val="1E1E1E"/>
                </a:solidFill>
                <a:latin typeface="OpenSans"/>
              </a:rPr>
              <a:t>of annual precipitation is: 999.9 mm (39.37 </a:t>
            </a:r>
            <a:r>
              <a:rPr lang="en-US" dirty="0" smtClean="0">
                <a:solidFill>
                  <a:srgbClr val="1E1E1E"/>
                </a:solidFill>
                <a:latin typeface="OpenSans"/>
              </a:rPr>
              <a:t>inch)c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3200402" y="4186238"/>
            <a:ext cx="114298" cy="2299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7483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64"/>
    </mc:Choice>
    <mc:Fallback>
      <p:transition spd="slow" advTm="32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animBg="1"/>
      <p:bldP spid="11" grpId="0"/>
      <p:bldP spid="12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71826D8-00E3-49A7-96E1-9DFC9F107DBA}"/>
              </a:ext>
            </a:extLst>
          </p:cNvPr>
          <p:cNvSpPr/>
          <p:nvPr/>
        </p:nvSpPr>
        <p:spPr>
          <a:xfrm>
            <a:off x="0" y="6032996"/>
            <a:ext cx="12192000" cy="825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2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C019FE-A27E-4CA7-8D1A-4D5734AB8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98718" y="6505829"/>
            <a:ext cx="4994564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E7898F9E-4844-4322-8002-3D767D3FDE82}"/>
              </a:ext>
            </a:extLst>
          </p:cNvPr>
          <p:cNvSpPr txBox="1">
            <a:spLocks/>
          </p:cNvSpPr>
          <p:nvPr/>
        </p:nvSpPr>
        <p:spPr>
          <a:xfrm>
            <a:off x="10338142" y="6262935"/>
            <a:ext cx="12117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Insert your institutions’ logos here.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="" xmlns:a16="http://schemas.microsoft.com/office/drawing/2014/main" id="{CDC2EB04-DBA1-4A8A-B3F3-36E8E7B235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85207"/>
            <a:ext cx="10515600" cy="847855"/>
          </a:xfrm>
          <a:solidFill>
            <a:schemeClr val="accent6"/>
          </a:solidFill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5796" y="896698"/>
            <a:ext cx="3618963" cy="82424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Sucker collection, multiplication and maintenance</a:t>
            </a:r>
            <a:endParaRPr lang="en-US" sz="2000" b="1" dirty="0"/>
          </a:p>
        </p:txBody>
      </p:sp>
      <p:sp>
        <p:nvSpPr>
          <p:cNvPr id="10" name="Down Arrow 9"/>
          <p:cNvSpPr/>
          <p:nvPr/>
        </p:nvSpPr>
        <p:spPr>
          <a:xfrm>
            <a:off x="6111843" y="1710525"/>
            <a:ext cx="135871" cy="19861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0749" y="2917807"/>
            <a:ext cx="2816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Augmented </a:t>
            </a:r>
            <a:r>
              <a:rPr lang="en-US" dirty="0" smtClean="0"/>
              <a:t>split plot design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019902" y="1918276"/>
            <a:ext cx="4449650" cy="8242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RESEARCH DESIGN:</a:t>
            </a:r>
          </a:p>
          <a:p>
            <a:pPr algn="ctr"/>
            <a:r>
              <a:rPr lang="en-US" dirty="0" smtClean="0"/>
              <a:t>Augmented </a:t>
            </a:r>
            <a:r>
              <a:rPr lang="en-US" dirty="0" smtClean="0">
                <a:solidFill>
                  <a:schemeClr val="tx1"/>
                </a:solidFill>
              </a:rPr>
              <a:t>split plot </a:t>
            </a:r>
            <a:r>
              <a:rPr lang="en-US" dirty="0" smtClean="0"/>
              <a:t>design;</a:t>
            </a:r>
          </a:p>
          <a:p>
            <a:pPr algn="ctr"/>
            <a:r>
              <a:rPr lang="en-US" dirty="0" smtClean="0"/>
              <a:t>9 </a:t>
            </a:r>
            <a:r>
              <a:rPr lang="en-US" dirty="0"/>
              <a:t>whole plots arranged in 3x3 square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536031" y="2442196"/>
            <a:ext cx="479806" cy="27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/>
          <p:nvPr/>
        </p:nvPicPr>
        <p:blipFill rotWithShape="1">
          <a:blip r:embed="rId6"/>
          <a:srcRect l="51149" t="41227" r="15277" b="19316"/>
          <a:stretch/>
        </p:blipFill>
        <p:spPr bwMode="auto">
          <a:xfrm>
            <a:off x="570964" y="1417704"/>
            <a:ext cx="2965067" cy="15553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519074" y="3027209"/>
            <a:ext cx="3618963" cy="64939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Agro-Morphological Data Collection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16992" y="3945225"/>
            <a:ext cx="3618963" cy="89248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Data Analysis:</a:t>
            </a:r>
          </a:p>
          <a:p>
            <a:pPr algn="ctr"/>
            <a:r>
              <a:rPr lang="en-US" sz="2000" dirty="0" smtClean="0"/>
              <a:t>Summary statistics, ANOVA, Correlation, PCA and Cluster</a:t>
            </a:r>
            <a:endParaRPr lang="en-US" sz="2000" dirty="0"/>
          </a:p>
        </p:txBody>
      </p:sp>
      <p:sp>
        <p:nvSpPr>
          <p:cNvPr id="17" name="Down Arrow 16"/>
          <p:cNvSpPr/>
          <p:nvPr/>
        </p:nvSpPr>
        <p:spPr>
          <a:xfrm>
            <a:off x="6231846" y="3667727"/>
            <a:ext cx="102082" cy="26435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21219" y="3590467"/>
            <a:ext cx="3027820" cy="79922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Assessment of Disease Development/Incidence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925059" y="3705398"/>
            <a:ext cx="2217558" cy="64823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 smtClean="0"/>
          </a:p>
          <a:p>
            <a:pPr algn="ctr"/>
            <a:r>
              <a:rPr lang="en-US" sz="2000" b="1" dirty="0" smtClean="0"/>
              <a:t>Assessment of Disease severity</a:t>
            </a:r>
          </a:p>
          <a:p>
            <a:pPr algn="ctr"/>
            <a:endParaRPr lang="en-US" sz="2000" dirty="0"/>
          </a:p>
        </p:txBody>
      </p:sp>
      <p:sp>
        <p:nvSpPr>
          <p:cNvPr id="20" name="Rectangle 19"/>
          <p:cNvSpPr/>
          <p:nvPr/>
        </p:nvSpPr>
        <p:spPr>
          <a:xfrm>
            <a:off x="8925059" y="4739484"/>
            <a:ext cx="2395471" cy="102528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YSL, NSL, INSL, AUDPC and DSI</a:t>
            </a:r>
          </a:p>
          <a:p>
            <a:pPr algn="ctr"/>
            <a:r>
              <a:rPr lang="en-US" b="1" dirty="0" smtClean="0"/>
              <a:t>(</a:t>
            </a:r>
            <a:r>
              <a:rPr lang="en-US" b="1" dirty="0" err="1" smtClean="0"/>
              <a:t>Barekye</a:t>
            </a:r>
            <a:r>
              <a:rPr lang="en-US" b="1" dirty="0" smtClean="0"/>
              <a:t> </a:t>
            </a:r>
            <a:r>
              <a:rPr lang="en-US" b="1" i="1" dirty="0" smtClean="0"/>
              <a:t>et al., </a:t>
            </a:r>
            <a:r>
              <a:rPr lang="en-US" b="1" dirty="0" smtClean="0"/>
              <a:t>2011)</a:t>
            </a:r>
            <a:endParaRPr lang="en-US" b="1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3749040" y="3515929"/>
            <a:ext cx="743028" cy="2391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193107" y="3627789"/>
            <a:ext cx="805245" cy="27343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8193107" y="4727618"/>
            <a:ext cx="731952" cy="2623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677599" y="4609065"/>
            <a:ext cx="814110" cy="38094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Down Arrow 24"/>
          <p:cNvSpPr/>
          <p:nvPr/>
        </p:nvSpPr>
        <p:spPr>
          <a:xfrm>
            <a:off x="9841284" y="4340574"/>
            <a:ext cx="135871" cy="38704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82029" y="4799743"/>
            <a:ext cx="2915458" cy="85877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SA, 12%LD, 25%LD, 50%LD and 100%LD</a:t>
            </a:r>
          </a:p>
          <a:p>
            <a:pPr algn="ctr"/>
            <a:r>
              <a:rPr lang="en-US" b="1" dirty="0" smtClean="0"/>
              <a:t>(</a:t>
            </a:r>
            <a:r>
              <a:rPr lang="en-US" b="1" dirty="0" err="1" smtClean="0"/>
              <a:t>Barekye</a:t>
            </a:r>
            <a:r>
              <a:rPr lang="en-US" b="1" dirty="0" smtClean="0"/>
              <a:t> </a:t>
            </a:r>
            <a:r>
              <a:rPr lang="en-US" b="1" i="1" dirty="0" smtClean="0"/>
              <a:t>et al., </a:t>
            </a:r>
            <a:r>
              <a:rPr lang="en-US" b="1" dirty="0" smtClean="0"/>
              <a:t>2011).</a:t>
            </a:r>
            <a:endParaRPr lang="en-US" b="1" dirty="0"/>
          </a:p>
        </p:txBody>
      </p:sp>
      <p:sp>
        <p:nvSpPr>
          <p:cNvPr id="27" name="Down Arrow 26"/>
          <p:cNvSpPr/>
          <p:nvPr/>
        </p:nvSpPr>
        <p:spPr>
          <a:xfrm>
            <a:off x="1976263" y="4412125"/>
            <a:ext cx="135871" cy="38704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own Arrow 27"/>
          <p:cNvSpPr/>
          <p:nvPr/>
        </p:nvSpPr>
        <p:spPr>
          <a:xfrm>
            <a:off x="6152706" y="2755192"/>
            <a:ext cx="99382" cy="24069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6251077" y="4850696"/>
            <a:ext cx="107860" cy="25281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510504" y="5088235"/>
            <a:ext cx="3618963" cy="10379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MOLECULAR ANALYSIS:</a:t>
            </a:r>
          </a:p>
          <a:p>
            <a:pPr algn="ctr"/>
            <a:r>
              <a:rPr lang="en-US" sz="2000" dirty="0" smtClean="0"/>
              <a:t>DNA extract, PCR, Electrophoresis,</a:t>
            </a:r>
          </a:p>
          <a:p>
            <a:pPr algn="ctr"/>
            <a:r>
              <a:rPr lang="en-US" sz="2000" dirty="0" smtClean="0"/>
              <a:t>DNA sequencing &amp; analysis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4660484" y="6120891"/>
            <a:ext cx="3236784" cy="42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 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Research Methodology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Audio 3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839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768"/>
    </mc:Choice>
    <mc:Fallback>
      <p:transition spd="slow" advTm="116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B26C43-EDEE-4036-BF80-69C41C25E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143" y="119069"/>
            <a:ext cx="10515600" cy="57034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Results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8D58BD3-1C1A-4D5A-9782-C64D1FD4F7CD}"/>
              </a:ext>
            </a:extLst>
          </p:cNvPr>
          <p:cNvSpPr/>
          <p:nvPr/>
        </p:nvSpPr>
        <p:spPr>
          <a:xfrm>
            <a:off x="0" y="6032996"/>
            <a:ext cx="12192000" cy="825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2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="" xmlns:a16="http://schemas.microsoft.com/office/drawing/2014/main" id="{998DA380-654B-4768-A9BA-D81AA1FF28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6348DD0B-F92B-48A5-B316-D901F2F4F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98718" y="6262935"/>
            <a:ext cx="4994564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58A523FD-7FE1-43BD-B514-EA408E1FA78E}"/>
              </a:ext>
            </a:extLst>
          </p:cNvPr>
          <p:cNvSpPr txBox="1">
            <a:spLocks/>
          </p:cNvSpPr>
          <p:nvPr/>
        </p:nvSpPr>
        <p:spPr>
          <a:xfrm>
            <a:off x="10338142" y="6262935"/>
            <a:ext cx="12117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Insert your institutions’ logos here.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42143" y="739564"/>
            <a:ext cx="10895530" cy="562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Table 1: Summary Statistics on Sensitivity (incidence and severity) of </a:t>
            </a:r>
            <a:r>
              <a:rPr lang="en-US" altLang="en-US" sz="2000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Musa </a:t>
            </a:r>
            <a:r>
              <a:rPr lang="en-US" alt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accessions grown in Benin Republic to Sigatoka Disease </a:t>
            </a:r>
            <a:endParaRPr lang="en-US" sz="2000" dirty="0"/>
          </a:p>
        </p:txBody>
      </p:sp>
      <p:graphicFrame>
        <p:nvGraphicFramePr>
          <p:cNvPr id="11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0618808"/>
              </p:ext>
            </p:extLst>
          </p:nvPr>
        </p:nvGraphicFramePr>
        <p:xfrm>
          <a:off x="642143" y="1351867"/>
          <a:ext cx="10895530" cy="46464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60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272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254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1374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1374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1374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0213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0213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013748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1013748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1013748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273567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Parameter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Disease Incidence</a:t>
                      </a:r>
                      <a:endParaRPr lang="en-US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Disease Severity</a:t>
                      </a:r>
                      <a:endParaRPr lang="en-US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63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SA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12%LD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25%LD    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50%LD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100%LD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NSL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YLS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INSL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DSI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AUDPC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523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Min.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10.00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7.00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12.00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16.00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20.00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3.00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2.00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12.50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13.33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58.0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23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1st Qu.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18.00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16.00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26.00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35.00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44.00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6.00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25.00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30.95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123.0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23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Median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20.00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20.00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32.00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41.00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49.00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7.00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33.33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35.56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145.0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1033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Mean  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20.68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21.71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32.49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41.31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49.07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7.03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3.22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32.21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35.33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146.6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523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3rd Qu.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24.00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27.00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38.00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46.00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55.00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8.00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4.00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37.50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39.58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166.0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523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Max.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36.00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45.00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59.00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67.00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75.00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14.00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6.00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60.00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52.00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239.0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9382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Sig.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&gt;0.0001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&gt;0.0001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&gt;0.0001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&gt;0.0001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&gt;0.0001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&gt;0.0001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&gt;0.0001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&gt;0.0001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&gt;0.0001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&gt;0.0001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34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60"/>
    </mc:Choice>
    <mc:Fallback>
      <p:transition spd="slow" advTm="14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B26C43-EDEE-4036-BF80-69C41C25E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877" y="187538"/>
            <a:ext cx="10515600" cy="844739"/>
          </a:xfrm>
        </p:spPr>
        <p:txBody>
          <a:bodyPr/>
          <a:lstStyle/>
          <a:p>
            <a:r>
              <a:rPr lang="en-US" b="1" dirty="0"/>
              <a:t>Results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8D58BD3-1C1A-4D5A-9782-C64D1FD4F7CD}"/>
              </a:ext>
            </a:extLst>
          </p:cNvPr>
          <p:cNvSpPr/>
          <p:nvPr/>
        </p:nvSpPr>
        <p:spPr>
          <a:xfrm>
            <a:off x="0" y="6032996"/>
            <a:ext cx="12192000" cy="825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2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="" xmlns:a16="http://schemas.microsoft.com/office/drawing/2014/main" id="{998DA380-654B-4768-A9BA-D81AA1FF28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="" xmlns:a16="http://schemas.microsoft.com/office/drawing/2014/main" id="{04C65D3D-FDB2-4E84-932F-267913690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98718" y="6262935"/>
            <a:ext cx="4994564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="" xmlns:a16="http://schemas.microsoft.com/office/drawing/2014/main" id="{A62CC71B-3DBD-4570-BEB9-13564D011B0F}"/>
              </a:ext>
            </a:extLst>
          </p:cNvPr>
          <p:cNvSpPr txBox="1">
            <a:spLocks/>
          </p:cNvSpPr>
          <p:nvPr/>
        </p:nvSpPr>
        <p:spPr>
          <a:xfrm>
            <a:off x="10338142" y="6262935"/>
            <a:ext cx="12117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Insert your institutions’ logos here.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-11442" y="1201882"/>
            <a:ext cx="5575115" cy="4351338"/>
          </a:xfrm>
        </p:spPr>
        <p:txBody>
          <a:bodyPr>
            <a:normAutofit lnSpcReduction="10000"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chemeClr val="tx1"/>
                </a:solidFill>
              </a:rPr>
              <a:t> Hierarchical cluster using phenotypic </a:t>
            </a:r>
            <a:r>
              <a:rPr lang="en-US" sz="2400" b="1" dirty="0" smtClean="0"/>
              <a:t>indicators of BSD resistance</a:t>
            </a:r>
            <a:r>
              <a:rPr lang="en-US" sz="2400" b="1" dirty="0" smtClean="0">
                <a:solidFill>
                  <a:schemeClr val="tx1"/>
                </a:solidFill>
              </a:rPr>
              <a:t> showed the presence of 3 clusters (A-C) according to </a:t>
            </a:r>
            <a:r>
              <a:rPr lang="en-US" sz="2400" b="1" dirty="0" smtClean="0"/>
              <a:t>their sensitivity to the disease</a:t>
            </a:r>
            <a:r>
              <a:rPr lang="en-US" sz="2400" b="1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00B050"/>
                </a:solidFill>
              </a:rPr>
              <a:t>Cluster A = 20 Highly resistant accessions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FF0000"/>
                </a:solidFill>
              </a:rPr>
              <a:t>Cluster B = </a:t>
            </a:r>
            <a:r>
              <a:rPr lang="en-US" sz="2400" b="1" dirty="0">
                <a:solidFill>
                  <a:srgbClr val="FF0000"/>
                </a:solidFill>
              </a:rPr>
              <a:t>16 highly susceptible accessions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0000FF"/>
                </a:solidFill>
              </a:rPr>
              <a:t>Cluster C = 36 Intermediate resistant accessions </a:t>
            </a:r>
          </a:p>
          <a:p>
            <a:pPr algn="just">
              <a:spcAft>
                <a:spcPts val="1200"/>
              </a:spcAft>
            </a:pPr>
            <a:endParaRPr lang="en-US" sz="2400" b="1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563673" y="5497730"/>
            <a:ext cx="6568226" cy="593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 b="1" dirty="0" smtClean="0"/>
              <a:t>Figure 3: Clustering of Benin </a:t>
            </a:r>
            <a:r>
              <a:rPr lang="en-US" sz="2000" b="1" i="1" dirty="0" smtClean="0"/>
              <a:t>Musa </a:t>
            </a:r>
            <a:r>
              <a:rPr lang="en-US" sz="2000" b="1" dirty="0" smtClean="0"/>
              <a:t>accession in accordance to their Sensitivity to Sigatoka Disease.</a:t>
            </a:r>
            <a:endParaRPr lang="en-US" sz="2000" dirty="0"/>
          </a:p>
        </p:txBody>
      </p:sp>
      <p:pic>
        <p:nvPicPr>
          <p:cNvPr id="13" name="Picture 12"/>
          <p:cNvPicPr/>
          <p:nvPr/>
        </p:nvPicPr>
        <p:blipFill rotWithShape="1">
          <a:blip r:embed="rId6"/>
          <a:srcRect l="17514" r="18077"/>
          <a:stretch/>
        </p:blipFill>
        <p:spPr bwMode="auto">
          <a:xfrm>
            <a:off x="6456784" y="1066937"/>
            <a:ext cx="5093073" cy="43961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515475" y="2628900"/>
            <a:ext cx="25717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288482" y="2445305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90610" y="3821530"/>
            <a:ext cx="25717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113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36"/>
    </mc:Choice>
    <mc:Fallback>
      <p:transition spd="slow" advTm="23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B26C43-EDEE-4036-BF80-69C41C25E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57" y="-322"/>
            <a:ext cx="10515600" cy="888720"/>
          </a:xfrm>
        </p:spPr>
        <p:txBody>
          <a:bodyPr/>
          <a:lstStyle/>
          <a:p>
            <a:r>
              <a:rPr lang="en-US" b="1" dirty="0" smtClean="0"/>
              <a:t>MSA Results</a:t>
            </a:r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8D58BD3-1C1A-4D5A-9782-C64D1FD4F7CD}"/>
              </a:ext>
            </a:extLst>
          </p:cNvPr>
          <p:cNvSpPr/>
          <p:nvPr/>
        </p:nvSpPr>
        <p:spPr>
          <a:xfrm>
            <a:off x="0" y="6032996"/>
            <a:ext cx="12192000" cy="825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2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="" xmlns:a16="http://schemas.microsoft.com/office/drawing/2014/main" id="{998DA380-654B-4768-A9BA-D81AA1FF28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6241229"/>
            <a:ext cx="1763714" cy="894324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3AF8AFE9-D49D-479B-9ADA-0E6947C23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98718" y="6262935"/>
            <a:ext cx="4994564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85923DD2-4E6A-4C4F-BDB5-5BA2CFE9D0D5}"/>
              </a:ext>
            </a:extLst>
          </p:cNvPr>
          <p:cNvSpPr txBox="1">
            <a:spLocks/>
          </p:cNvSpPr>
          <p:nvPr/>
        </p:nvSpPr>
        <p:spPr>
          <a:xfrm>
            <a:off x="10338142" y="6262935"/>
            <a:ext cx="12117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Insert your institutions’ logos here.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497310" y="66044"/>
            <a:ext cx="8353926" cy="6081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222222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HD30_UDRG       -----------------------------------GATAGCTACAGATCACCTGAAATAG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222222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HD107_UDRG      -----------------------------------GGTTTCCACAGATATTTCAGGGTAG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222222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HD72_UDRG       -----------------------------------GAATTCTATCGATATTTCAGGAGAT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222222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HD15_UDRG       CCACAATTAGAGCTTGTTCTGACTTCCAGATT--TGGTGTCTAAAGGTGCTCTTGGGGTG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222222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Nia4_UDRG       AAATAATTAGAGCTCGTTCTTCCTTTTTGG----TTGTGTCATCATGTGCTCTTGGGGTG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222222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HD99_UDRG       ACATAATTAGAGCTCGTTCTGCCTTCTTAA----TTGTGTCATCATGTGCTCTTGGGGTG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222222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ITC0722_UDRG    CCACAATTAGAGCTTGTTCTGACTTCCAAT----TTGGGTCAACAGGTGCTCTTGGGGCG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222222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HD128_UDRG      ACACAAGTAGAGCCTGTTCTGACTTCCGAT----TTGTGTCATCAGGTGCTCTTGGGTCG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222222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HD117_UDRG      AAACATGTAGAGCTTGTTCTGACTTCCGAT----TTGTGTCTACAGGTGCTCTTGGGGCG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222222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HD08_UDRG       CCCAAATTAGAGCGTGTTCATACTTCCCATTTGGTTGCGTCACCATGTCTTCTTGGGGTG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222222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HD194_UDRG      AATTAAATAGAGCTCGTACTTCCCTTTTGGA---TTTCTTCACCATGTCTTCCTGGTCCA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222222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ITC0020_UDRG    AATGAATTAGAGCTCGTACTTCCCTTTTGG----TTGCTTCACCATGTCTTCTTGGTCCA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222222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*     .*  ... ..   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222222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222222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HD30_UDRG       ------------------------------------------------------------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222222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HD107_UDRG      ------------------------------------------------------------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222222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HD72_UDRG       ------------------------------------------------------------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222222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HD15_UDRG       ATTGGAATTCAACGCAACATATAGCACATTTACAACCAAAGTGGAATATGTGAATTGAAG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222222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Nia4_UDRG       -TTGGAATCCAACA-CCCAAAGAACACCTGAACAACCAAAGTGGTAGAT-TGAAAAGCAG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222222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HD99_UDRG       -TTGGAATCCAACA-ACCCAAGAACACCTGAACAACCAAAGTGAAAGAT-TGAAAAGCAG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222222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ITC0722_UDRG    -ATGGAATTCAACG-CCCAAAGAACACCTTTACAACCAAAGTGGAAGG--TGAATTGCT-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222222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HD128_UDRG      -TTGGAATCCAACG-ACACAAGAACACCTTTACAACCAAATTGGAAGG--TGAATTGAAG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222222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HD117_UDRG      -TTGGAATCCATCA-ACCCTAGAACACCTTTACAACCAAATTGAAATG--TGAATTGAAG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222222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HD08_UDRG       -GAGTTGTGCTGCA-TTCAATCAACACCTGAACAACTTAAGAACCAAAA-ATTAAAGCCA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222222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HD194_UDRG      -TTGGAGTCCCGCA-ACCAATCAACACCTGAACAACCAAAGAACCAGAA-ATTGAAGCCA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400" dirty="0">
                <a:solidFill>
                  <a:srgbClr val="222222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ITC0020_UDRG    -TTTGAATCCAGCA-ACCAATCAACACATGAACAACCTAAGAACCAAAT-TGTGAAGCCA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888398"/>
            <a:ext cx="34095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smtClean="0"/>
              <a:t>Fig. 4: The multiple sequence alignment (MSA) result of the </a:t>
            </a:r>
            <a:r>
              <a:rPr lang="en-US" sz="2000" i="1" dirty="0" smtClean="0"/>
              <a:t>UDRG</a:t>
            </a:r>
            <a:r>
              <a:rPr lang="en-US" sz="2000" dirty="0" smtClean="0"/>
              <a:t> showed  areas of missing sequences among 3 highly susceptible accessions </a:t>
            </a:r>
            <a:endParaRPr lang="en-US" sz="2000" dirty="0"/>
          </a:p>
        </p:txBody>
      </p:sp>
      <p:pic>
        <p:nvPicPr>
          <p:cNvPr id="29" name="Content Placeholder 5"/>
          <p:cNvPicPr>
            <a:picLocks noGrp="1"/>
          </p:cNvPicPr>
          <p:nvPr>
            <p:ph idx="1"/>
          </p:nvPr>
        </p:nvPicPr>
        <p:blipFill rotWithShape="1">
          <a:blip r:embed="rId6"/>
          <a:srcRect l="20075" r="20580" b="2075"/>
          <a:stretch/>
        </p:blipFill>
        <p:spPr bwMode="auto">
          <a:xfrm>
            <a:off x="66851" y="2727293"/>
            <a:ext cx="3342653" cy="3106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4656" y="5774726"/>
            <a:ext cx="3254847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FAMD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biplot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showing marker-trait association study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13886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596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16"/>
    </mc:Choice>
    <mc:Fallback>
      <p:transition spd="slow" advTm="28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B26C43-EDEE-4036-BF80-69C41C25E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952"/>
            <a:ext cx="10515600" cy="7651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54194C-1CC9-4D3A-8CAC-49647AC72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3062"/>
            <a:ext cx="10515600" cy="5065274"/>
          </a:xfrm>
        </p:spPr>
        <p:txBody>
          <a:bodyPr>
            <a:normAutofit/>
          </a:bodyPr>
          <a:lstStyle/>
          <a:p>
            <a:pPr algn="just">
              <a:spcAft>
                <a:spcPts val="12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High significant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variation (P &lt; 0.0001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was observed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the BSD incidence and  severity indices (SA, NSL, YLS, INSL, DSI 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AUDPC).</a:t>
            </a:r>
          </a:p>
          <a:p>
            <a:pPr algn="just">
              <a:spcAft>
                <a:spcPts val="12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Tree analysis grouped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accessions into 3 main clusters; resistant (A), susceptible (B) and intermediate resistant (C) accessions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12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DNA-based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dendograms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also revealed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 main clusters similar to the morphological data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tree.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FAMD result: The 300bp allele of the marker exhibited significant association with some phenotypic indicator traits (YSL and INSL) of BSD resistance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12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MSA result revealed that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susceptible accessions tends to have missing sequences.</a:t>
            </a:r>
          </a:p>
          <a:p>
            <a:pPr marL="0" indent="0" algn="just">
              <a:spcAft>
                <a:spcPts val="1200"/>
              </a:spcAft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8D58BD3-1C1A-4D5A-9782-C64D1FD4F7CD}"/>
              </a:ext>
            </a:extLst>
          </p:cNvPr>
          <p:cNvSpPr/>
          <p:nvPr/>
        </p:nvSpPr>
        <p:spPr>
          <a:xfrm>
            <a:off x="0" y="6032996"/>
            <a:ext cx="12192000" cy="825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2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="" xmlns:a16="http://schemas.microsoft.com/office/drawing/2014/main" id="{998DA380-654B-4768-A9BA-D81AA1FF28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75D50162-785A-4A09-B8ED-17E8DF14A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98718" y="6262935"/>
            <a:ext cx="4994564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1B20921A-7F68-4807-AB69-C3F401261957}"/>
              </a:ext>
            </a:extLst>
          </p:cNvPr>
          <p:cNvSpPr txBox="1">
            <a:spLocks/>
          </p:cNvSpPr>
          <p:nvPr/>
        </p:nvSpPr>
        <p:spPr>
          <a:xfrm>
            <a:off x="10338142" y="6262935"/>
            <a:ext cx="12117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Insert your institutions’ logos here.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110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02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434"/>
    </mc:Choice>
    <mc:Fallback>
      <p:transition spd="slow" advTm="164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B26C43-EDEE-4036-BF80-69C41C25E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54194C-1CC9-4D3A-8CAC-49647AC72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879"/>
            <a:ext cx="10515600" cy="4351338"/>
          </a:xfrm>
        </p:spPr>
        <p:txBody>
          <a:bodyPr>
            <a:norm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 smtClean="0"/>
              <a:t>This study identified </a:t>
            </a:r>
            <a:r>
              <a:rPr lang="en-US" sz="2400" b="1" dirty="0"/>
              <a:t>black sigatoka disease resistant </a:t>
            </a:r>
            <a:r>
              <a:rPr lang="en-US" sz="2400" b="1" i="1" dirty="0"/>
              <a:t>Musa </a:t>
            </a:r>
            <a:r>
              <a:rPr lang="en-US" sz="2400" b="1" dirty="0"/>
              <a:t>accessions </a:t>
            </a:r>
            <a:r>
              <a:rPr lang="en-US" sz="2400" b="1" dirty="0" smtClean="0"/>
              <a:t>among genotypes cultivated in </a:t>
            </a:r>
            <a:r>
              <a:rPr lang="en-US" sz="2400" b="1" dirty="0"/>
              <a:t>Benin </a:t>
            </a:r>
            <a:r>
              <a:rPr lang="en-US" sz="2400" b="1" dirty="0" smtClean="0"/>
              <a:t>Republic and </a:t>
            </a:r>
            <a:r>
              <a:rPr lang="en-US" sz="2400" b="1" dirty="0"/>
              <a:t>has provided a genetic tool (UDRG_300) which can be further verified and exploited for improvement of the </a:t>
            </a:r>
            <a:r>
              <a:rPr lang="en-US" sz="2400" b="1" i="1" dirty="0"/>
              <a:t>Musa</a:t>
            </a:r>
            <a:r>
              <a:rPr lang="en-US" sz="2400" b="1" dirty="0"/>
              <a:t> species for sigatoka disease resistance.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 smtClean="0"/>
              <a:t>These </a:t>
            </a:r>
            <a:r>
              <a:rPr lang="en-US" sz="2400" b="1" dirty="0"/>
              <a:t>resistant accessions can also be recommended to breeders and farmers for propagation to enhance food security in the region. </a:t>
            </a:r>
            <a:endParaRPr lang="en-US" sz="2400" b="1" dirty="0" smtClean="0"/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 smtClean="0"/>
              <a:t>There is, however, need to repeated this trial with larger number of accessions (above 200) and across different ecological areas.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 smtClean="0"/>
              <a:t>The impact of ploidy level of the genotypes on BSD sensitivity need to be studied.</a:t>
            </a:r>
            <a:endParaRPr lang="en-US" sz="2400" b="1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8D58BD3-1C1A-4D5A-9782-C64D1FD4F7CD}"/>
              </a:ext>
            </a:extLst>
          </p:cNvPr>
          <p:cNvSpPr/>
          <p:nvPr/>
        </p:nvSpPr>
        <p:spPr>
          <a:xfrm>
            <a:off x="0" y="6032996"/>
            <a:ext cx="12192000" cy="825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2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="" xmlns:a16="http://schemas.microsoft.com/office/drawing/2014/main" id="{998DA380-654B-4768-A9BA-D81AA1FF28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3" y="5998336"/>
            <a:ext cx="1763714" cy="894324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E0EE7391-436F-4C89-AD3E-B08B9AD56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98718" y="6262935"/>
            <a:ext cx="4994564" cy="3651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This project is funded by USDA NIFA Specialty Crop Research Initiative Award # 2020-51181-32156 (09/01/20 - 08/31/24)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C0FC9600-7CFB-4EE3-92E0-CB1D2848CA05}"/>
              </a:ext>
            </a:extLst>
          </p:cNvPr>
          <p:cNvSpPr txBox="1">
            <a:spLocks/>
          </p:cNvSpPr>
          <p:nvPr/>
        </p:nvSpPr>
        <p:spPr>
          <a:xfrm>
            <a:off x="10338142" y="6262935"/>
            <a:ext cx="12117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Helvetica Neue"/>
              </a:rPr>
              <a:t>Insert your institutions’ logos here.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47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565"/>
    </mc:Choice>
    <mc:Fallback>
      <p:transition spd="slow" advTm="90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8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9|1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8.4|1.5|1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6|24.7|1.3|43|1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4|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0.9|3.9|2.8"/>
</p:tagLst>
</file>

<file path=ppt/theme/theme1.xml><?xml version="1.0" encoding="utf-8"?>
<a:theme xmlns:a="http://schemas.openxmlformats.org/drawingml/2006/main" name="Office Theme">
  <a:themeElements>
    <a:clrScheme name="Polyploids color scheme">
      <a:dk1>
        <a:srgbClr val="23294C"/>
      </a:dk1>
      <a:lt1>
        <a:sysClr val="window" lastClr="FFFFFF"/>
      </a:lt1>
      <a:dk2>
        <a:srgbClr val="000000"/>
      </a:dk2>
      <a:lt2>
        <a:srgbClr val="F8F8F8"/>
      </a:lt2>
      <a:accent1>
        <a:srgbClr val="7489F4"/>
      </a:accent1>
      <a:accent2>
        <a:srgbClr val="F8F8FF"/>
      </a:accent2>
      <a:accent3>
        <a:srgbClr val="FFF7D6"/>
      </a:accent3>
      <a:accent4>
        <a:srgbClr val="6788FF"/>
      </a:accent4>
      <a:accent5>
        <a:srgbClr val="F4C83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ample Virtual Poster dhb.pptx" id="{3EB7B963-96C6-4C02-8D19-B2789614DD87}" vid="{78568A0D-70DE-4E0B-91B6-5E0C7E0BB2E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536</TotalTime>
  <Words>1008</Words>
  <Application>Microsoft Office PowerPoint</Application>
  <PresentationFormat>Widescreen</PresentationFormat>
  <Paragraphs>205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Franklin Gothic Book</vt:lpstr>
      <vt:lpstr>Franklin Gothic Medium</vt:lpstr>
      <vt:lpstr>Helvetica Neue</vt:lpstr>
      <vt:lpstr>OpenSans</vt:lpstr>
      <vt:lpstr>Times New Roman</vt:lpstr>
      <vt:lpstr>Wingdings</vt:lpstr>
      <vt:lpstr>Office Theme</vt:lpstr>
      <vt:lpstr>EVALUATION OF MUSA ACCESSIONS INDIGENOUS TO BENIN REPUBLIC FOR RESISTANCE TO BLACK SIGATOKA DISEASE </vt:lpstr>
      <vt:lpstr>Introduction</vt:lpstr>
      <vt:lpstr>Materials and Methods</vt:lpstr>
      <vt:lpstr>METHODS</vt:lpstr>
      <vt:lpstr>Results</vt:lpstr>
      <vt:lpstr>Results</vt:lpstr>
      <vt:lpstr>MSA Results</vt:lpstr>
      <vt:lpstr>Discussion</vt:lpstr>
      <vt:lpstr>Summary</vt:lpstr>
      <vt:lpstr>Acknowledgments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 Title</dc:title>
  <dc:creator>Delany Baum</dc:creator>
  <cp:lastModifiedBy>Nwabuking</cp:lastModifiedBy>
  <cp:revision>39</cp:revision>
  <dcterms:created xsi:type="dcterms:W3CDTF">2021-11-02T17:04:54Z</dcterms:created>
  <dcterms:modified xsi:type="dcterms:W3CDTF">2021-12-19T16:47:50Z</dcterms:modified>
</cp:coreProperties>
</file>