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2" r:id="rId3"/>
    <p:sldId id="285" r:id="rId4"/>
    <p:sldId id="286" r:id="rId5"/>
    <p:sldId id="284" r:id="rId6"/>
    <p:sldId id="308" r:id="rId7"/>
    <p:sldId id="289" r:id="rId8"/>
    <p:sldId id="313" r:id="rId9"/>
    <p:sldId id="291" r:id="rId10"/>
    <p:sldId id="320" r:id="rId11"/>
    <p:sldId id="321" r:id="rId12"/>
    <p:sldId id="322" r:id="rId13"/>
    <p:sldId id="309" r:id="rId14"/>
    <p:sldId id="314" r:id="rId15"/>
    <p:sldId id="296" r:id="rId16"/>
    <p:sldId id="305" r:id="rId17"/>
    <p:sldId id="315" r:id="rId18"/>
    <p:sldId id="302" r:id="rId19"/>
    <p:sldId id="3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27B1AA-780B-635F-293A-685D69CC6AD6}" name="Joao Nomura" initials="JN" userId="Joao Nomur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FB6"/>
    <a:srgbClr val="FF9B45"/>
    <a:srgbClr val="F5F5F5"/>
    <a:srgbClr val="D24726"/>
    <a:srgbClr val="404040"/>
    <a:srgbClr val="DD462F"/>
    <a:srgbClr val="F8CAB6"/>
    <a:srgbClr val="923922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7582D-9B9C-435A-A63A-7EE609ACB31F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087CCD9E-6DEE-4472-994C-CBD8D65EA777}">
      <dgm:prSet phldrT="[Text]"/>
      <dgm:spPr/>
      <dgm:t>
        <a:bodyPr/>
        <a:lstStyle/>
        <a:p>
          <a:r>
            <a:rPr lang="en-US" dirty="0"/>
            <a:t>C1</a:t>
          </a:r>
        </a:p>
      </dgm:t>
    </dgm:pt>
    <dgm:pt modelId="{E0829DE5-0C0C-44EF-B327-B6C182A21636}" type="parTrans" cxnId="{0EE65136-C99A-4A9D-8DA4-2C494B525E70}">
      <dgm:prSet/>
      <dgm:spPr/>
      <dgm:t>
        <a:bodyPr/>
        <a:lstStyle/>
        <a:p>
          <a:endParaRPr lang="en-US"/>
        </a:p>
      </dgm:t>
    </dgm:pt>
    <dgm:pt modelId="{D1608315-F5B9-4CD5-8886-3F643F98FEA3}" type="sibTrans" cxnId="{0EE65136-C99A-4A9D-8DA4-2C494B525E70}">
      <dgm:prSet/>
      <dgm:spPr/>
      <dgm:t>
        <a:bodyPr/>
        <a:lstStyle/>
        <a:p>
          <a:endParaRPr lang="en-US"/>
        </a:p>
      </dgm:t>
    </dgm:pt>
    <dgm:pt modelId="{75053BBD-EE3E-4CB2-9775-519346F5C9B3}">
      <dgm:prSet phldrT="[Text]"/>
      <dgm:spPr/>
      <dgm:t>
        <a:bodyPr/>
        <a:lstStyle/>
        <a:p>
          <a:r>
            <a:rPr lang="en-US" dirty="0"/>
            <a:t>C2</a:t>
          </a:r>
        </a:p>
      </dgm:t>
    </dgm:pt>
    <dgm:pt modelId="{787CBD11-03CD-44E0-B1C0-66CE8D4BCA07}" type="parTrans" cxnId="{5E79506C-8535-4797-AFE3-98E7B8766E71}">
      <dgm:prSet/>
      <dgm:spPr/>
      <dgm:t>
        <a:bodyPr/>
        <a:lstStyle/>
        <a:p>
          <a:endParaRPr lang="en-US"/>
        </a:p>
      </dgm:t>
    </dgm:pt>
    <dgm:pt modelId="{8C37120A-C360-4B5B-8C96-9DD15F1F68FC}" type="sibTrans" cxnId="{5E79506C-8535-4797-AFE3-98E7B8766E71}">
      <dgm:prSet/>
      <dgm:spPr/>
      <dgm:t>
        <a:bodyPr/>
        <a:lstStyle/>
        <a:p>
          <a:endParaRPr lang="en-US"/>
        </a:p>
      </dgm:t>
    </dgm:pt>
    <dgm:pt modelId="{2B514AE3-F821-471E-88DC-DA6C4740C350}">
      <dgm:prSet phldrT="[Text]"/>
      <dgm:spPr/>
      <dgm:t>
        <a:bodyPr/>
        <a:lstStyle/>
        <a:p>
          <a:r>
            <a:rPr lang="en-US" dirty="0"/>
            <a:t>C3</a:t>
          </a:r>
        </a:p>
      </dgm:t>
    </dgm:pt>
    <dgm:pt modelId="{E31978C3-5A13-4FF5-A9E9-235A949C9ABA}" type="parTrans" cxnId="{AF8F3096-EC21-4B6A-93C6-A9176815A40E}">
      <dgm:prSet/>
      <dgm:spPr/>
      <dgm:t>
        <a:bodyPr/>
        <a:lstStyle/>
        <a:p>
          <a:endParaRPr lang="en-US"/>
        </a:p>
      </dgm:t>
    </dgm:pt>
    <dgm:pt modelId="{F10DEA59-8447-42B0-8462-05B4904F161E}" type="sibTrans" cxnId="{AF8F3096-EC21-4B6A-93C6-A9176815A40E}">
      <dgm:prSet/>
      <dgm:spPr/>
      <dgm:t>
        <a:bodyPr/>
        <a:lstStyle/>
        <a:p>
          <a:endParaRPr lang="en-US"/>
        </a:p>
      </dgm:t>
    </dgm:pt>
    <dgm:pt modelId="{8EE8944D-D6D0-4A2A-91E7-AE027F9823B2}">
      <dgm:prSet phldrT="[Text]"/>
      <dgm:spPr/>
      <dgm:t>
        <a:bodyPr/>
        <a:lstStyle/>
        <a:p>
          <a:r>
            <a:rPr lang="en-US" dirty="0"/>
            <a:t>C4</a:t>
          </a:r>
        </a:p>
      </dgm:t>
    </dgm:pt>
    <dgm:pt modelId="{61BD6DC1-703B-489A-9CDF-4A7E74739FEB}" type="parTrans" cxnId="{F18C4E97-13F2-4CAE-8E0D-C77976D5A05A}">
      <dgm:prSet/>
      <dgm:spPr/>
      <dgm:t>
        <a:bodyPr/>
        <a:lstStyle/>
        <a:p>
          <a:endParaRPr lang="en-US"/>
        </a:p>
      </dgm:t>
    </dgm:pt>
    <dgm:pt modelId="{282DAFAD-A924-45E3-A720-5EABB41681CD}" type="sibTrans" cxnId="{F18C4E97-13F2-4CAE-8E0D-C77976D5A05A}">
      <dgm:prSet/>
      <dgm:spPr/>
      <dgm:t>
        <a:bodyPr/>
        <a:lstStyle/>
        <a:p>
          <a:endParaRPr lang="en-US"/>
        </a:p>
      </dgm:t>
    </dgm:pt>
    <dgm:pt modelId="{64C868BA-4F35-4909-A378-A7706BAEB5FD}">
      <dgm:prSet phldrT="[Text]"/>
      <dgm:spPr/>
      <dgm:t>
        <a:bodyPr/>
        <a:lstStyle/>
        <a:p>
          <a:r>
            <a:rPr lang="en-US" dirty="0"/>
            <a:t>C5</a:t>
          </a:r>
        </a:p>
      </dgm:t>
    </dgm:pt>
    <dgm:pt modelId="{7D2DE945-4915-4819-A17D-BF602ED4904E}" type="parTrans" cxnId="{32F9AE2A-0994-48B8-9A51-EB3DB5731DA7}">
      <dgm:prSet/>
      <dgm:spPr/>
      <dgm:t>
        <a:bodyPr/>
        <a:lstStyle/>
        <a:p>
          <a:endParaRPr lang="en-US"/>
        </a:p>
      </dgm:t>
    </dgm:pt>
    <dgm:pt modelId="{65AB6A51-FBCB-4E93-9670-2CC71D234E0E}" type="sibTrans" cxnId="{32F9AE2A-0994-48B8-9A51-EB3DB5731DA7}">
      <dgm:prSet/>
      <dgm:spPr/>
      <dgm:t>
        <a:bodyPr/>
        <a:lstStyle/>
        <a:p>
          <a:endParaRPr lang="en-US"/>
        </a:p>
      </dgm:t>
    </dgm:pt>
    <dgm:pt modelId="{5B93D734-409A-4EC0-8FEB-3BDDE20A1327}">
      <dgm:prSet phldrT="[Text]"/>
      <dgm:spPr/>
      <dgm:t>
        <a:bodyPr/>
        <a:lstStyle/>
        <a:p>
          <a:r>
            <a:rPr lang="en-US" dirty="0"/>
            <a:t>C6</a:t>
          </a:r>
        </a:p>
      </dgm:t>
    </dgm:pt>
    <dgm:pt modelId="{4515A0FD-0CE3-4560-96D8-10E3A86760C1}" type="parTrans" cxnId="{CE4EFF2E-3FE5-40A3-91E4-035CDAC835A5}">
      <dgm:prSet/>
      <dgm:spPr/>
      <dgm:t>
        <a:bodyPr/>
        <a:lstStyle/>
        <a:p>
          <a:endParaRPr lang="en-US"/>
        </a:p>
      </dgm:t>
    </dgm:pt>
    <dgm:pt modelId="{437CF6E9-644F-47EE-BDA7-7AEEF0A8B2F6}" type="sibTrans" cxnId="{CE4EFF2E-3FE5-40A3-91E4-035CDAC835A5}">
      <dgm:prSet/>
      <dgm:spPr/>
      <dgm:t>
        <a:bodyPr/>
        <a:lstStyle/>
        <a:p>
          <a:endParaRPr lang="en-US"/>
        </a:p>
      </dgm:t>
    </dgm:pt>
    <dgm:pt modelId="{C30B4EEE-CA4A-4963-A5D2-83E8F8709CE7}">
      <dgm:prSet phldrT="[Text]"/>
      <dgm:spPr/>
      <dgm:t>
        <a:bodyPr/>
        <a:lstStyle/>
        <a:p>
          <a:r>
            <a:rPr lang="en-US" dirty="0"/>
            <a:t>C7</a:t>
          </a:r>
        </a:p>
      </dgm:t>
    </dgm:pt>
    <dgm:pt modelId="{F08ACC39-F67D-48C0-88EA-3031727A5FBB}" type="parTrans" cxnId="{33AF7EEE-E9A8-4137-9D5B-DAD80DC0BEC6}">
      <dgm:prSet/>
      <dgm:spPr/>
      <dgm:t>
        <a:bodyPr/>
        <a:lstStyle/>
        <a:p>
          <a:endParaRPr lang="en-US"/>
        </a:p>
      </dgm:t>
    </dgm:pt>
    <dgm:pt modelId="{D829C9B5-0C60-463D-92C4-781213D3878E}" type="sibTrans" cxnId="{33AF7EEE-E9A8-4137-9D5B-DAD80DC0BEC6}">
      <dgm:prSet/>
      <dgm:spPr/>
      <dgm:t>
        <a:bodyPr/>
        <a:lstStyle/>
        <a:p>
          <a:endParaRPr lang="en-US"/>
        </a:p>
      </dgm:t>
    </dgm:pt>
    <dgm:pt modelId="{0A2C0769-8FA7-4D36-8B67-F1F4EEEFBACC}" type="pres">
      <dgm:prSet presAssocID="{4687582D-9B9C-435A-A63A-7EE609ACB31F}" presName="CompostProcess" presStyleCnt="0">
        <dgm:presLayoutVars>
          <dgm:dir/>
          <dgm:resizeHandles val="exact"/>
        </dgm:presLayoutVars>
      </dgm:prSet>
      <dgm:spPr/>
    </dgm:pt>
    <dgm:pt modelId="{10C71316-FDDD-4091-8461-BA67C64838BA}" type="pres">
      <dgm:prSet presAssocID="{4687582D-9B9C-435A-A63A-7EE609ACB31F}" presName="arrow" presStyleLbl="bgShp" presStyleIdx="0" presStyleCnt="1" custScaleX="90372" custScaleY="69185"/>
      <dgm:spPr/>
    </dgm:pt>
    <dgm:pt modelId="{433F7711-1E9B-4E6C-899E-E58BD48E9624}" type="pres">
      <dgm:prSet presAssocID="{4687582D-9B9C-435A-A63A-7EE609ACB31F}" presName="linearProcess" presStyleCnt="0"/>
      <dgm:spPr/>
    </dgm:pt>
    <dgm:pt modelId="{C9530B5A-B6D0-4451-923A-B9EF9F308A23}" type="pres">
      <dgm:prSet presAssocID="{087CCD9E-6DEE-4472-994C-CBD8D65EA777}" presName="textNode" presStyleLbl="node1" presStyleIdx="0" presStyleCnt="7">
        <dgm:presLayoutVars>
          <dgm:bulletEnabled val="1"/>
        </dgm:presLayoutVars>
      </dgm:prSet>
      <dgm:spPr/>
    </dgm:pt>
    <dgm:pt modelId="{A994798E-E87B-44DB-A0EE-E91E251F9201}" type="pres">
      <dgm:prSet presAssocID="{D1608315-F5B9-4CD5-8886-3F643F98FEA3}" presName="sibTrans" presStyleCnt="0"/>
      <dgm:spPr/>
    </dgm:pt>
    <dgm:pt modelId="{8879965D-8A8C-46C7-858C-702466588539}" type="pres">
      <dgm:prSet presAssocID="{75053BBD-EE3E-4CB2-9775-519346F5C9B3}" presName="textNode" presStyleLbl="node1" presStyleIdx="1" presStyleCnt="7">
        <dgm:presLayoutVars>
          <dgm:bulletEnabled val="1"/>
        </dgm:presLayoutVars>
      </dgm:prSet>
      <dgm:spPr/>
    </dgm:pt>
    <dgm:pt modelId="{FAE10800-AFD4-4807-B5CA-AF208342F191}" type="pres">
      <dgm:prSet presAssocID="{8C37120A-C360-4B5B-8C96-9DD15F1F68FC}" presName="sibTrans" presStyleCnt="0"/>
      <dgm:spPr/>
    </dgm:pt>
    <dgm:pt modelId="{A650F448-FB1C-4E60-9527-56E356633F49}" type="pres">
      <dgm:prSet presAssocID="{2B514AE3-F821-471E-88DC-DA6C4740C350}" presName="textNode" presStyleLbl="node1" presStyleIdx="2" presStyleCnt="7">
        <dgm:presLayoutVars>
          <dgm:bulletEnabled val="1"/>
        </dgm:presLayoutVars>
      </dgm:prSet>
      <dgm:spPr/>
    </dgm:pt>
    <dgm:pt modelId="{9DFC8A73-1177-45CE-AEF1-6396095E3A0B}" type="pres">
      <dgm:prSet presAssocID="{F10DEA59-8447-42B0-8462-05B4904F161E}" presName="sibTrans" presStyleCnt="0"/>
      <dgm:spPr/>
    </dgm:pt>
    <dgm:pt modelId="{7B525A87-A456-4B1E-AAEF-0848836DA0D0}" type="pres">
      <dgm:prSet presAssocID="{8EE8944D-D6D0-4A2A-91E7-AE027F9823B2}" presName="textNode" presStyleLbl="node1" presStyleIdx="3" presStyleCnt="7">
        <dgm:presLayoutVars>
          <dgm:bulletEnabled val="1"/>
        </dgm:presLayoutVars>
      </dgm:prSet>
      <dgm:spPr/>
    </dgm:pt>
    <dgm:pt modelId="{C9A0EAD2-7C5D-450D-93E6-BB3570151924}" type="pres">
      <dgm:prSet presAssocID="{282DAFAD-A924-45E3-A720-5EABB41681CD}" presName="sibTrans" presStyleCnt="0"/>
      <dgm:spPr/>
    </dgm:pt>
    <dgm:pt modelId="{A518E601-218B-4ADA-BC3D-F0E919BB79B2}" type="pres">
      <dgm:prSet presAssocID="{64C868BA-4F35-4909-A378-A7706BAEB5FD}" presName="textNode" presStyleLbl="node1" presStyleIdx="4" presStyleCnt="7">
        <dgm:presLayoutVars>
          <dgm:bulletEnabled val="1"/>
        </dgm:presLayoutVars>
      </dgm:prSet>
      <dgm:spPr/>
    </dgm:pt>
    <dgm:pt modelId="{D066B2E5-7B91-4C0C-8D6C-094B25F1939E}" type="pres">
      <dgm:prSet presAssocID="{65AB6A51-FBCB-4E93-9670-2CC71D234E0E}" presName="sibTrans" presStyleCnt="0"/>
      <dgm:spPr/>
    </dgm:pt>
    <dgm:pt modelId="{3D1C8389-0A1A-4363-B233-FAB6C2ABA7A5}" type="pres">
      <dgm:prSet presAssocID="{5B93D734-409A-4EC0-8FEB-3BDDE20A1327}" presName="textNode" presStyleLbl="node1" presStyleIdx="5" presStyleCnt="7">
        <dgm:presLayoutVars>
          <dgm:bulletEnabled val="1"/>
        </dgm:presLayoutVars>
      </dgm:prSet>
      <dgm:spPr/>
    </dgm:pt>
    <dgm:pt modelId="{4963AE23-A65E-4BFD-94BD-FBADC3975884}" type="pres">
      <dgm:prSet presAssocID="{437CF6E9-644F-47EE-BDA7-7AEEF0A8B2F6}" presName="sibTrans" presStyleCnt="0"/>
      <dgm:spPr/>
    </dgm:pt>
    <dgm:pt modelId="{134CCA59-2558-4081-8426-79B9DA86C51B}" type="pres">
      <dgm:prSet presAssocID="{C30B4EEE-CA4A-4963-A5D2-83E8F8709CE7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684E3C20-C13B-43E1-AF9E-E685A0B235ED}" type="presOf" srcId="{75053BBD-EE3E-4CB2-9775-519346F5C9B3}" destId="{8879965D-8A8C-46C7-858C-702466588539}" srcOrd="0" destOrd="0" presId="urn:microsoft.com/office/officeart/2005/8/layout/hProcess9"/>
    <dgm:cxn modelId="{32F9AE2A-0994-48B8-9A51-EB3DB5731DA7}" srcId="{4687582D-9B9C-435A-A63A-7EE609ACB31F}" destId="{64C868BA-4F35-4909-A378-A7706BAEB5FD}" srcOrd="4" destOrd="0" parTransId="{7D2DE945-4915-4819-A17D-BF602ED4904E}" sibTransId="{65AB6A51-FBCB-4E93-9670-2CC71D234E0E}"/>
    <dgm:cxn modelId="{D864CE2A-8E3D-41B5-998A-A0D24A47757E}" type="presOf" srcId="{5B93D734-409A-4EC0-8FEB-3BDDE20A1327}" destId="{3D1C8389-0A1A-4363-B233-FAB6C2ABA7A5}" srcOrd="0" destOrd="0" presId="urn:microsoft.com/office/officeart/2005/8/layout/hProcess9"/>
    <dgm:cxn modelId="{CE4EFF2E-3FE5-40A3-91E4-035CDAC835A5}" srcId="{4687582D-9B9C-435A-A63A-7EE609ACB31F}" destId="{5B93D734-409A-4EC0-8FEB-3BDDE20A1327}" srcOrd="5" destOrd="0" parTransId="{4515A0FD-0CE3-4560-96D8-10E3A86760C1}" sibTransId="{437CF6E9-644F-47EE-BDA7-7AEEF0A8B2F6}"/>
    <dgm:cxn modelId="{0EE65136-C99A-4A9D-8DA4-2C494B525E70}" srcId="{4687582D-9B9C-435A-A63A-7EE609ACB31F}" destId="{087CCD9E-6DEE-4472-994C-CBD8D65EA777}" srcOrd="0" destOrd="0" parTransId="{E0829DE5-0C0C-44EF-B327-B6C182A21636}" sibTransId="{D1608315-F5B9-4CD5-8886-3F643F98FEA3}"/>
    <dgm:cxn modelId="{5E79506C-8535-4797-AFE3-98E7B8766E71}" srcId="{4687582D-9B9C-435A-A63A-7EE609ACB31F}" destId="{75053BBD-EE3E-4CB2-9775-519346F5C9B3}" srcOrd="1" destOrd="0" parTransId="{787CBD11-03CD-44E0-B1C0-66CE8D4BCA07}" sibTransId="{8C37120A-C360-4B5B-8C96-9DD15F1F68FC}"/>
    <dgm:cxn modelId="{F403D354-BA57-4A8D-A11F-4DBB42F6AC82}" type="presOf" srcId="{64C868BA-4F35-4909-A378-A7706BAEB5FD}" destId="{A518E601-218B-4ADA-BC3D-F0E919BB79B2}" srcOrd="0" destOrd="0" presId="urn:microsoft.com/office/officeart/2005/8/layout/hProcess9"/>
    <dgm:cxn modelId="{AF8F3096-EC21-4B6A-93C6-A9176815A40E}" srcId="{4687582D-9B9C-435A-A63A-7EE609ACB31F}" destId="{2B514AE3-F821-471E-88DC-DA6C4740C350}" srcOrd="2" destOrd="0" parTransId="{E31978C3-5A13-4FF5-A9E9-235A949C9ABA}" sibTransId="{F10DEA59-8447-42B0-8462-05B4904F161E}"/>
    <dgm:cxn modelId="{F18C4E97-13F2-4CAE-8E0D-C77976D5A05A}" srcId="{4687582D-9B9C-435A-A63A-7EE609ACB31F}" destId="{8EE8944D-D6D0-4A2A-91E7-AE027F9823B2}" srcOrd="3" destOrd="0" parTransId="{61BD6DC1-703B-489A-9CDF-4A7E74739FEB}" sibTransId="{282DAFAD-A924-45E3-A720-5EABB41681CD}"/>
    <dgm:cxn modelId="{6ACE949D-5F4A-4AC1-894C-13F7317516E3}" type="presOf" srcId="{087CCD9E-6DEE-4472-994C-CBD8D65EA777}" destId="{C9530B5A-B6D0-4451-923A-B9EF9F308A23}" srcOrd="0" destOrd="0" presId="urn:microsoft.com/office/officeart/2005/8/layout/hProcess9"/>
    <dgm:cxn modelId="{D505BFB4-48B3-4EC6-A823-5A080B631591}" type="presOf" srcId="{4687582D-9B9C-435A-A63A-7EE609ACB31F}" destId="{0A2C0769-8FA7-4D36-8B67-F1F4EEEFBACC}" srcOrd="0" destOrd="0" presId="urn:microsoft.com/office/officeart/2005/8/layout/hProcess9"/>
    <dgm:cxn modelId="{8A71BFD8-895E-4333-BB4D-77F6F9D9B1DA}" type="presOf" srcId="{8EE8944D-D6D0-4A2A-91E7-AE027F9823B2}" destId="{7B525A87-A456-4B1E-AAEF-0848836DA0D0}" srcOrd="0" destOrd="0" presId="urn:microsoft.com/office/officeart/2005/8/layout/hProcess9"/>
    <dgm:cxn modelId="{517301DE-B50C-43BC-B0CF-58916AA5B158}" type="presOf" srcId="{C30B4EEE-CA4A-4963-A5D2-83E8F8709CE7}" destId="{134CCA59-2558-4081-8426-79B9DA86C51B}" srcOrd="0" destOrd="0" presId="urn:microsoft.com/office/officeart/2005/8/layout/hProcess9"/>
    <dgm:cxn modelId="{7666CBE0-AA80-4F11-AE64-0FD9FBECD85D}" type="presOf" srcId="{2B514AE3-F821-471E-88DC-DA6C4740C350}" destId="{A650F448-FB1C-4E60-9527-56E356633F49}" srcOrd="0" destOrd="0" presId="urn:microsoft.com/office/officeart/2005/8/layout/hProcess9"/>
    <dgm:cxn modelId="{33AF7EEE-E9A8-4137-9D5B-DAD80DC0BEC6}" srcId="{4687582D-9B9C-435A-A63A-7EE609ACB31F}" destId="{C30B4EEE-CA4A-4963-A5D2-83E8F8709CE7}" srcOrd="6" destOrd="0" parTransId="{F08ACC39-F67D-48C0-88EA-3031727A5FBB}" sibTransId="{D829C9B5-0C60-463D-92C4-781213D3878E}"/>
    <dgm:cxn modelId="{EA091C86-E766-44EA-8561-EDBA83A65D14}" type="presParOf" srcId="{0A2C0769-8FA7-4D36-8B67-F1F4EEEFBACC}" destId="{10C71316-FDDD-4091-8461-BA67C64838BA}" srcOrd="0" destOrd="0" presId="urn:microsoft.com/office/officeart/2005/8/layout/hProcess9"/>
    <dgm:cxn modelId="{AEC7029C-6425-4F28-9E9E-5063209C2191}" type="presParOf" srcId="{0A2C0769-8FA7-4D36-8B67-F1F4EEEFBACC}" destId="{433F7711-1E9B-4E6C-899E-E58BD48E9624}" srcOrd="1" destOrd="0" presId="urn:microsoft.com/office/officeart/2005/8/layout/hProcess9"/>
    <dgm:cxn modelId="{9F7A82AD-3E5D-4275-9CEF-81F59B1AC8F7}" type="presParOf" srcId="{433F7711-1E9B-4E6C-899E-E58BD48E9624}" destId="{C9530B5A-B6D0-4451-923A-B9EF9F308A23}" srcOrd="0" destOrd="0" presId="urn:microsoft.com/office/officeart/2005/8/layout/hProcess9"/>
    <dgm:cxn modelId="{FD71F199-C434-4B46-B6D2-FCCBDD3E1C2D}" type="presParOf" srcId="{433F7711-1E9B-4E6C-899E-E58BD48E9624}" destId="{A994798E-E87B-44DB-A0EE-E91E251F9201}" srcOrd="1" destOrd="0" presId="urn:microsoft.com/office/officeart/2005/8/layout/hProcess9"/>
    <dgm:cxn modelId="{BD6D323C-3E42-44D1-9142-35C4F918F8EA}" type="presParOf" srcId="{433F7711-1E9B-4E6C-899E-E58BD48E9624}" destId="{8879965D-8A8C-46C7-858C-702466588539}" srcOrd="2" destOrd="0" presId="urn:microsoft.com/office/officeart/2005/8/layout/hProcess9"/>
    <dgm:cxn modelId="{52997BA1-5CE3-4B88-AE74-42FAE19CC7FF}" type="presParOf" srcId="{433F7711-1E9B-4E6C-899E-E58BD48E9624}" destId="{FAE10800-AFD4-4807-B5CA-AF208342F191}" srcOrd="3" destOrd="0" presId="urn:microsoft.com/office/officeart/2005/8/layout/hProcess9"/>
    <dgm:cxn modelId="{DF3CFE91-9F80-438A-8451-6D001D6C0FCC}" type="presParOf" srcId="{433F7711-1E9B-4E6C-899E-E58BD48E9624}" destId="{A650F448-FB1C-4E60-9527-56E356633F49}" srcOrd="4" destOrd="0" presId="urn:microsoft.com/office/officeart/2005/8/layout/hProcess9"/>
    <dgm:cxn modelId="{D3DB60EC-2297-48FB-9C55-A3CE2C20E80E}" type="presParOf" srcId="{433F7711-1E9B-4E6C-899E-E58BD48E9624}" destId="{9DFC8A73-1177-45CE-AEF1-6396095E3A0B}" srcOrd="5" destOrd="0" presId="urn:microsoft.com/office/officeart/2005/8/layout/hProcess9"/>
    <dgm:cxn modelId="{05026FD7-F18B-4F10-B6FA-4D48838218E7}" type="presParOf" srcId="{433F7711-1E9B-4E6C-899E-E58BD48E9624}" destId="{7B525A87-A456-4B1E-AAEF-0848836DA0D0}" srcOrd="6" destOrd="0" presId="urn:microsoft.com/office/officeart/2005/8/layout/hProcess9"/>
    <dgm:cxn modelId="{CC068299-56D0-46DD-B055-6B939898C8D2}" type="presParOf" srcId="{433F7711-1E9B-4E6C-899E-E58BD48E9624}" destId="{C9A0EAD2-7C5D-450D-93E6-BB3570151924}" srcOrd="7" destOrd="0" presId="urn:microsoft.com/office/officeart/2005/8/layout/hProcess9"/>
    <dgm:cxn modelId="{FBF2548C-14B4-4D70-9953-F41CA518A12C}" type="presParOf" srcId="{433F7711-1E9B-4E6C-899E-E58BD48E9624}" destId="{A518E601-218B-4ADA-BC3D-F0E919BB79B2}" srcOrd="8" destOrd="0" presId="urn:microsoft.com/office/officeart/2005/8/layout/hProcess9"/>
    <dgm:cxn modelId="{E90FBC66-139F-41E9-8939-A4C5C305EC12}" type="presParOf" srcId="{433F7711-1E9B-4E6C-899E-E58BD48E9624}" destId="{D066B2E5-7B91-4C0C-8D6C-094B25F1939E}" srcOrd="9" destOrd="0" presId="urn:microsoft.com/office/officeart/2005/8/layout/hProcess9"/>
    <dgm:cxn modelId="{AAC42F07-C8AC-4096-80EC-B17E8E79B4B0}" type="presParOf" srcId="{433F7711-1E9B-4E6C-899E-E58BD48E9624}" destId="{3D1C8389-0A1A-4363-B233-FAB6C2ABA7A5}" srcOrd="10" destOrd="0" presId="urn:microsoft.com/office/officeart/2005/8/layout/hProcess9"/>
    <dgm:cxn modelId="{7BBC2CC6-5D2C-49BA-9956-B5CC2A3E273C}" type="presParOf" srcId="{433F7711-1E9B-4E6C-899E-E58BD48E9624}" destId="{4963AE23-A65E-4BFD-94BD-FBADC3975884}" srcOrd="11" destOrd="0" presId="urn:microsoft.com/office/officeart/2005/8/layout/hProcess9"/>
    <dgm:cxn modelId="{D128BC8E-B8F8-450B-A0DE-6FEC766C722C}" type="presParOf" srcId="{433F7711-1E9B-4E6C-899E-E58BD48E9624}" destId="{134CCA59-2558-4081-8426-79B9DA86C51B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71316-FDDD-4091-8461-BA67C64838BA}">
      <dsp:nvSpPr>
        <dsp:cNvPr id="0" name=""/>
        <dsp:cNvSpPr/>
      </dsp:nvSpPr>
      <dsp:spPr>
        <a:xfrm>
          <a:off x="1353326" y="310766"/>
          <a:ext cx="8968109" cy="139544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30B5A-B6D0-4451-923A-B9EF9F308A23}">
      <dsp:nvSpPr>
        <dsp:cNvPr id="0" name=""/>
        <dsp:cNvSpPr/>
      </dsp:nvSpPr>
      <dsp:spPr>
        <a:xfrm>
          <a:off x="2280" y="605094"/>
          <a:ext cx="1458775" cy="8067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C1</a:t>
          </a:r>
        </a:p>
      </dsp:txBody>
      <dsp:txXfrm>
        <a:off x="41664" y="644478"/>
        <a:ext cx="1380007" cy="728024"/>
      </dsp:txXfrm>
    </dsp:sp>
    <dsp:sp modelId="{8879965D-8A8C-46C7-858C-702466588539}">
      <dsp:nvSpPr>
        <dsp:cNvPr id="0" name=""/>
        <dsp:cNvSpPr/>
      </dsp:nvSpPr>
      <dsp:spPr>
        <a:xfrm>
          <a:off x="1704184" y="605094"/>
          <a:ext cx="1458775" cy="8067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C2</a:t>
          </a:r>
        </a:p>
      </dsp:txBody>
      <dsp:txXfrm>
        <a:off x="1743568" y="644478"/>
        <a:ext cx="1380007" cy="728024"/>
      </dsp:txXfrm>
    </dsp:sp>
    <dsp:sp modelId="{A650F448-FB1C-4E60-9527-56E356633F49}">
      <dsp:nvSpPr>
        <dsp:cNvPr id="0" name=""/>
        <dsp:cNvSpPr/>
      </dsp:nvSpPr>
      <dsp:spPr>
        <a:xfrm>
          <a:off x="3406089" y="605094"/>
          <a:ext cx="1458775" cy="8067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C3</a:t>
          </a:r>
        </a:p>
      </dsp:txBody>
      <dsp:txXfrm>
        <a:off x="3445473" y="644478"/>
        <a:ext cx="1380007" cy="728024"/>
      </dsp:txXfrm>
    </dsp:sp>
    <dsp:sp modelId="{7B525A87-A456-4B1E-AAEF-0848836DA0D0}">
      <dsp:nvSpPr>
        <dsp:cNvPr id="0" name=""/>
        <dsp:cNvSpPr/>
      </dsp:nvSpPr>
      <dsp:spPr>
        <a:xfrm>
          <a:off x="5107993" y="605094"/>
          <a:ext cx="1458775" cy="8067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C4</a:t>
          </a:r>
        </a:p>
      </dsp:txBody>
      <dsp:txXfrm>
        <a:off x="5147377" y="644478"/>
        <a:ext cx="1380007" cy="728024"/>
      </dsp:txXfrm>
    </dsp:sp>
    <dsp:sp modelId="{A518E601-218B-4ADA-BC3D-F0E919BB79B2}">
      <dsp:nvSpPr>
        <dsp:cNvPr id="0" name=""/>
        <dsp:cNvSpPr/>
      </dsp:nvSpPr>
      <dsp:spPr>
        <a:xfrm>
          <a:off x="6809898" y="605094"/>
          <a:ext cx="1458775" cy="8067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C5</a:t>
          </a:r>
        </a:p>
      </dsp:txBody>
      <dsp:txXfrm>
        <a:off x="6849282" y="644478"/>
        <a:ext cx="1380007" cy="728024"/>
      </dsp:txXfrm>
    </dsp:sp>
    <dsp:sp modelId="{3D1C8389-0A1A-4363-B233-FAB6C2ABA7A5}">
      <dsp:nvSpPr>
        <dsp:cNvPr id="0" name=""/>
        <dsp:cNvSpPr/>
      </dsp:nvSpPr>
      <dsp:spPr>
        <a:xfrm>
          <a:off x="8511802" y="605094"/>
          <a:ext cx="1458775" cy="8067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C6</a:t>
          </a:r>
        </a:p>
      </dsp:txBody>
      <dsp:txXfrm>
        <a:off x="8551186" y="644478"/>
        <a:ext cx="1380007" cy="728024"/>
      </dsp:txXfrm>
    </dsp:sp>
    <dsp:sp modelId="{134CCA59-2558-4081-8426-79B9DA86C51B}">
      <dsp:nvSpPr>
        <dsp:cNvPr id="0" name=""/>
        <dsp:cNvSpPr/>
      </dsp:nvSpPr>
      <dsp:spPr>
        <a:xfrm>
          <a:off x="10213707" y="605094"/>
          <a:ext cx="1458775" cy="8067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C7</a:t>
          </a:r>
        </a:p>
      </dsp:txBody>
      <dsp:txXfrm>
        <a:off x="10253091" y="644478"/>
        <a:ext cx="1380007" cy="728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1/9/2022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ndelman/StageWise" TargetMode="External"/><Relationship Id="rId2" Type="http://schemas.openxmlformats.org/officeDocument/2006/relationships/hyperlink" Target="https://doi.org/10.1111/pce.1289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11/tpj.15093" TargetMode="External"/><Relationship Id="rId4" Type="http://schemas.openxmlformats.org/officeDocument/2006/relationships/hyperlink" Target="https://doi.org/10.1534/genetics.118.30146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Genome-Wide Association for Drought Tolerance in Potato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771064" y="4324208"/>
            <a:ext cx="9582736" cy="1924192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João Vitor Nomura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PhD Student, University of São Paulo/Brazil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Visiting Student at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Endelman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Group, University of Wisconsin-Madison 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EE11-716A-4A71-98A0-862CA37E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Drought impact on traits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CB607-BC86-415A-8B9A-17AE6482F6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5E6A6-6B1E-4C53-9C22-07273EE3E595}"/>
              </a:ext>
            </a:extLst>
          </p:cNvPr>
          <p:cNvSpPr txBox="1"/>
          <p:nvPr/>
        </p:nvSpPr>
        <p:spPr>
          <a:xfrm>
            <a:off x="8183790" y="2430974"/>
            <a:ext cx="34687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Yield</a:t>
            </a:r>
          </a:p>
          <a:p>
            <a:pPr algn="ctr"/>
            <a:endParaRPr lang="en-US" sz="2500" b="1" dirty="0"/>
          </a:p>
          <a:p>
            <a:pPr algn="ctr"/>
            <a:r>
              <a:rPr lang="en-US" sz="2500" dirty="0"/>
              <a:t>Full: 533 g/plant</a:t>
            </a:r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Drought: 204 g/plant</a:t>
            </a:r>
          </a:p>
          <a:p>
            <a:pPr algn="ctr"/>
            <a:endParaRPr lang="en-US" sz="2000" dirty="0"/>
          </a:p>
          <a:p>
            <a:pPr algn="ctr"/>
            <a:r>
              <a:rPr lang="en-US" sz="2500" b="1" dirty="0"/>
              <a:t>  62%</a:t>
            </a:r>
          </a:p>
          <a:p>
            <a:pPr algn="ctr"/>
            <a:endParaRPr lang="en-US" sz="2500" b="1" dirty="0"/>
          </a:p>
          <a:p>
            <a:pPr algn="ctr"/>
            <a:endParaRPr lang="en-US" sz="2500" b="1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7462BF4-160F-4DF4-A01C-2E0A7E382279}"/>
              </a:ext>
            </a:extLst>
          </p:cNvPr>
          <p:cNvSpPr/>
          <p:nvPr/>
        </p:nvSpPr>
        <p:spPr>
          <a:xfrm>
            <a:off x="9193862" y="4572091"/>
            <a:ext cx="420624" cy="5486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E6D7B3-6528-4142-930B-8B5C08195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44" y="1444573"/>
            <a:ext cx="7537142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7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8435-F94C-4D06-BE5C-0061FF3C2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Drought impact on traits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A9E0F-4439-4499-B1B1-5451B77FF5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6B57F1-800A-49D0-A4C8-B9ABD8FEB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44" y="1444573"/>
            <a:ext cx="7537142" cy="4974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318324-83F8-4A67-AFB6-124771531300}"/>
              </a:ext>
            </a:extLst>
          </p:cNvPr>
          <p:cNvSpPr txBox="1"/>
          <p:nvPr/>
        </p:nvSpPr>
        <p:spPr>
          <a:xfrm>
            <a:off x="8076638" y="2627870"/>
            <a:ext cx="392855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Tuber Set</a:t>
            </a:r>
          </a:p>
          <a:p>
            <a:pPr algn="ctr"/>
            <a:endParaRPr lang="en-US" sz="2500" b="1" dirty="0"/>
          </a:p>
          <a:p>
            <a:pPr algn="ctr"/>
            <a:r>
              <a:rPr lang="en-US" sz="2500" dirty="0"/>
              <a:t>Full: 9.38 tubers/plant</a:t>
            </a:r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Drought: 4.96 tubers/plant</a:t>
            </a:r>
          </a:p>
          <a:p>
            <a:pPr algn="ctr"/>
            <a:endParaRPr lang="en-US" sz="2500" dirty="0"/>
          </a:p>
          <a:p>
            <a:pPr algn="ctr"/>
            <a:r>
              <a:rPr lang="en-US" sz="2500" b="1" dirty="0"/>
              <a:t>  47%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AE4AF8B-F4C0-4A1D-9424-6C407A1CB70E}"/>
              </a:ext>
            </a:extLst>
          </p:cNvPr>
          <p:cNvSpPr/>
          <p:nvPr/>
        </p:nvSpPr>
        <p:spPr>
          <a:xfrm>
            <a:off x="9311512" y="4864608"/>
            <a:ext cx="420624" cy="5486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1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44D7-5350-4E5E-92DB-8187108A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Drought impact on traits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D764E-DE47-4D4B-B0CC-7708D48BCD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F7287-7BA4-4F64-8285-40A80429F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44" y="1444573"/>
            <a:ext cx="7523558" cy="4965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3606F1-6AFB-40BD-902E-A2F6428FF638}"/>
              </a:ext>
            </a:extLst>
          </p:cNvPr>
          <p:cNvSpPr txBox="1"/>
          <p:nvPr/>
        </p:nvSpPr>
        <p:spPr>
          <a:xfrm>
            <a:off x="8623142" y="2520620"/>
            <a:ext cx="285449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Dry Matter</a:t>
            </a:r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Full: 18.58%</a:t>
            </a:r>
          </a:p>
          <a:p>
            <a:pPr algn="ctr"/>
            <a:endParaRPr lang="en-US" sz="2500" dirty="0"/>
          </a:p>
          <a:p>
            <a:pPr algn="ctr"/>
            <a:r>
              <a:rPr lang="en-US" sz="2500" dirty="0"/>
              <a:t>Drought: 18.76%</a:t>
            </a:r>
          </a:p>
        </p:txBody>
      </p:sp>
    </p:spTree>
    <p:extLst>
      <p:ext uri="{BB962C8B-B14F-4D97-AF65-F5344CB8AC3E}">
        <p14:creationId xmlns:p14="http://schemas.microsoft.com/office/powerpoint/2010/main" val="80229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BB6F91-A740-4ED3-860B-C024DB657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" y="1460390"/>
            <a:ext cx="7611091" cy="50231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B2E425-38F4-464C-9AC6-40B32AB3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Heritability (plot)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F8176-DF95-4E7B-B4A1-11C5F3699320}"/>
              </a:ext>
            </a:extLst>
          </p:cNvPr>
          <p:cNvSpPr txBox="1"/>
          <p:nvPr/>
        </p:nvSpPr>
        <p:spPr>
          <a:xfrm>
            <a:off x="8216153" y="2575247"/>
            <a:ext cx="3684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Higher H² in La Molina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Decrease in drought level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Bigger effect of residuals 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D4B6F85-9D1F-47F4-94D7-B275F751D78C}"/>
              </a:ext>
            </a:extLst>
          </p:cNvPr>
          <p:cNvSpPr/>
          <p:nvPr/>
        </p:nvSpPr>
        <p:spPr>
          <a:xfrm>
            <a:off x="1295400" y="1529863"/>
            <a:ext cx="838200" cy="4296897"/>
          </a:xfrm>
          <a:prstGeom prst="frame">
            <a:avLst>
              <a:gd name="adj1" fmla="val 29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A501409F-3679-44E8-9C9F-E42267C8571F}"/>
              </a:ext>
            </a:extLst>
          </p:cNvPr>
          <p:cNvSpPr/>
          <p:nvPr/>
        </p:nvSpPr>
        <p:spPr>
          <a:xfrm>
            <a:off x="2133600" y="1529863"/>
            <a:ext cx="838200" cy="4296897"/>
          </a:xfrm>
          <a:prstGeom prst="frame">
            <a:avLst>
              <a:gd name="adj1" fmla="val 29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9615C9A-1AC1-4AD1-A4E4-F228CED51D5B}"/>
              </a:ext>
            </a:extLst>
          </p:cNvPr>
          <p:cNvSpPr/>
          <p:nvPr/>
        </p:nvSpPr>
        <p:spPr>
          <a:xfrm>
            <a:off x="3165231" y="1529863"/>
            <a:ext cx="838200" cy="4296897"/>
          </a:xfrm>
          <a:prstGeom prst="frame">
            <a:avLst>
              <a:gd name="adj1" fmla="val 29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C9BAE1EB-FEF1-4578-A74A-F26A1D97AAB2}"/>
              </a:ext>
            </a:extLst>
          </p:cNvPr>
          <p:cNvSpPr/>
          <p:nvPr/>
        </p:nvSpPr>
        <p:spPr>
          <a:xfrm>
            <a:off x="4003430" y="1529863"/>
            <a:ext cx="873370" cy="4296897"/>
          </a:xfrm>
          <a:prstGeom prst="frame">
            <a:avLst>
              <a:gd name="adj1" fmla="val 29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ABA3FBAC-FECA-4893-ACAF-7B918FC0772B}"/>
              </a:ext>
            </a:extLst>
          </p:cNvPr>
          <p:cNvSpPr/>
          <p:nvPr/>
        </p:nvSpPr>
        <p:spPr>
          <a:xfrm>
            <a:off x="5038823" y="1529863"/>
            <a:ext cx="838200" cy="4296897"/>
          </a:xfrm>
          <a:prstGeom prst="frame">
            <a:avLst>
              <a:gd name="adj1" fmla="val 29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A19D7ACA-735A-400A-8B0A-4CD3CF34654A}"/>
              </a:ext>
            </a:extLst>
          </p:cNvPr>
          <p:cNvSpPr/>
          <p:nvPr/>
        </p:nvSpPr>
        <p:spPr>
          <a:xfrm>
            <a:off x="5877023" y="1529863"/>
            <a:ext cx="881331" cy="4296897"/>
          </a:xfrm>
          <a:prstGeom prst="frame">
            <a:avLst>
              <a:gd name="adj1" fmla="val 297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06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2937-4CBE-4F4D-A4F1-D5D5345E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Maturity score X Yield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E0025B-3AC6-4546-A617-196BC543E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1" y="2327525"/>
            <a:ext cx="5929089" cy="39527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5A566-5946-487B-BAD1-7EB0A15FF6BA}"/>
              </a:ext>
            </a:extLst>
          </p:cNvPr>
          <p:cNvSpPr txBox="1"/>
          <p:nvPr/>
        </p:nvSpPr>
        <p:spPr>
          <a:xfrm>
            <a:off x="2117174" y="1207357"/>
            <a:ext cx="202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Yield</a:t>
            </a:r>
          </a:p>
          <a:p>
            <a:pPr algn="ctr"/>
            <a:r>
              <a:rPr lang="en-US" b="1" dirty="0"/>
              <a:t>Full irrigation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37E1BE-EAA2-47C3-80EF-6C5DBB878CEA}"/>
              </a:ext>
            </a:extLst>
          </p:cNvPr>
          <p:cNvSpPr txBox="1"/>
          <p:nvPr/>
        </p:nvSpPr>
        <p:spPr>
          <a:xfrm>
            <a:off x="8383475" y="1207357"/>
            <a:ext cx="135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Yield</a:t>
            </a:r>
          </a:p>
          <a:p>
            <a:pPr algn="ctr"/>
            <a:r>
              <a:rPr lang="en-US" b="1" dirty="0"/>
              <a:t>Drought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DDB006-24D9-4868-8BE6-FD4E4625447C}"/>
              </a:ext>
            </a:extLst>
          </p:cNvPr>
          <p:cNvSpPr txBox="1"/>
          <p:nvPr/>
        </p:nvSpPr>
        <p:spPr>
          <a:xfrm>
            <a:off x="807769" y="1982647"/>
            <a:ext cx="125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85D7AE-FC81-4770-86C5-5AB884682B0F}"/>
              </a:ext>
            </a:extLst>
          </p:cNvPr>
          <p:cNvSpPr txBox="1"/>
          <p:nvPr/>
        </p:nvSpPr>
        <p:spPr>
          <a:xfrm>
            <a:off x="5146211" y="1958193"/>
            <a:ext cx="125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EARLY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BE5323-06DE-4980-94B9-C7A8F27DA3BD}"/>
              </a:ext>
            </a:extLst>
          </p:cNvPr>
          <p:cNvSpPr txBox="1"/>
          <p:nvPr/>
        </p:nvSpPr>
        <p:spPr>
          <a:xfrm>
            <a:off x="6869242" y="1958193"/>
            <a:ext cx="125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8B42AB-BA3B-4F91-B5B9-EC650A7A4EDF}"/>
              </a:ext>
            </a:extLst>
          </p:cNvPr>
          <p:cNvSpPr txBox="1"/>
          <p:nvPr/>
        </p:nvSpPr>
        <p:spPr>
          <a:xfrm>
            <a:off x="11012548" y="1982647"/>
            <a:ext cx="125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EARLY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9DE6F19-E04F-49BB-9D0A-78C0A3D05547}"/>
              </a:ext>
            </a:extLst>
          </p:cNvPr>
          <p:cNvSpPr/>
          <p:nvPr/>
        </p:nvSpPr>
        <p:spPr>
          <a:xfrm>
            <a:off x="797859" y="1982647"/>
            <a:ext cx="726141" cy="34487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7ECB1F2-83EF-498A-9F6E-61DA348E42FC}"/>
              </a:ext>
            </a:extLst>
          </p:cNvPr>
          <p:cNvSpPr/>
          <p:nvPr/>
        </p:nvSpPr>
        <p:spPr>
          <a:xfrm>
            <a:off x="5114744" y="1962608"/>
            <a:ext cx="900574" cy="34487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7C0C9B82-5609-4A71-90A7-F427453B76D6}"/>
              </a:ext>
            </a:extLst>
          </p:cNvPr>
          <p:cNvSpPr/>
          <p:nvPr/>
        </p:nvSpPr>
        <p:spPr>
          <a:xfrm>
            <a:off x="6869242" y="1970420"/>
            <a:ext cx="696970" cy="34487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26287334-ACBA-472A-8CB4-28A312EE9E2A}"/>
              </a:ext>
            </a:extLst>
          </p:cNvPr>
          <p:cNvSpPr/>
          <p:nvPr/>
        </p:nvSpPr>
        <p:spPr>
          <a:xfrm>
            <a:off x="11012548" y="1982647"/>
            <a:ext cx="900574" cy="344878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5BC14-0064-47B6-8F2B-D1D067955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910" y="2315298"/>
            <a:ext cx="6007717" cy="39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71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6120D5-3A09-4C95-A6C1-15A4E185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4" y="1984883"/>
            <a:ext cx="5780954" cy="3847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D08CB5-64BC-42D5-AD0E-D41CF1722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45" y="1984882"/>
            <a:ext cx="5780954" cy="3847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82198-C382-4DEF-9C28-0DD885000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984883"/>
            <a:ext cx="5780954" cy="3847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76B945-9363-461A-B986-64BC5265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GWAS for </a:t>
            </a:r>
            <a:r>
              <a:rPr lang="pt-BR" b="1" dirty="0" err="1"/>
              <a:t>yield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72604-0E07-46DE-96E3-1751BB314C56}"/>
              </a:ext>
            </a:extLst>
          </p:cNvPr>
          <p:cNvSpPr txBox="1"/>
          <p:nvPr/>
        </p:nvSpPr>
        <p:spPr>
          <a:xfrm>
            <a:off x="445975" y="1485353"/>
            <a:ext cx="375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Yield Full </a:t>
            </a:r>
            <a:r>
              <a:rPr lang="en-US" dirty="0" err="1"/>
              <a:t>Irritagation</a:t>
            </a:r>
            <a:r>
              <a:rPr lang="en-US" dirty="0"/>
              <a:t> Treatment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26537-5C79-4D85-96E9-DF9A28597E7C}"/>
              </a:ext>
            </a:extLst>
          </p:cNvPr>
          <p:cNvSpPr txBox="1"/>
          <p:nvPr/>
        </p:nvSpPr>
        <p:spPr>
          <a:xfrm>
            <a:off x="6096000" y="1485353"/>
            <a:ext cx="375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Yield Drought Treatment</a:t>
            </a: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A86EADC1-C12D-45C5-9123-56FF718BC801}"/>
              </a:ext>
            </a:extLst>
          </p:cNvPr>
          <p:cNvSpPr/>
          <p:nvPr/>
        </p:nvSpPr>
        <p:spPr>
          <a:xfrm>
            <a:off x="8284987" y="2036475"/>
            <a:ext cx="376542" cy="326967"/>
          </a:xfrm>
          <a:prstGeom prst="donut">
            <a:avLst>
              <a:gd name="adj" fmla="val 613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3F73A1-5512-420A-B936-1C31961E380E}"/>
              </a:ext>
            </a:extLst>
          </p:cNvPr>
          <p:cNvSpPr txBox="1"/>
          <p:nvPr/>
        </p:nvSpPr>
        <p:spPr>
          <a:xfrm>
            <a:off x="8613036" y="2015292"/>
            <a:ext cx="240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Near the gene CDF1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710697-848B-4105-AD77-F008F88954FD}"/>
              </a:ext>
            </a:extLst>
          </p:cNvPr>
          <p:cNvSpPr txBox="1"/>
          <p:nvPr/>
        </p:nvSpPr>
        <p:spPr>
          <a:xfrm>
            <a:off x="445975" y="1485353"/>
            <a:ext cx="375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Maturity</a:t>
            </a: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EB93F92F-988F-4806-8FDE-8F69EDF0BCFF}"/>
              </a:ext>
            </a:extLst>
          </p:cNvPr>
          <p:cNvSpPr/>
          <p:nvPr/>
        </p:nvSpPr>
        <p:spPr>
          <a:xfrm>
            <a:off x="2504033" y="2048686"/>
            <a:ext cx="376542" cy="326967"/>
          </a:xfrm>
          <a:prstGeom prst="donut">
            <a:avLst>
              <a:gd name="adj" fmla="val 613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/>
      <p:bldP spid="19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7D21-73B4-46D8-A39A-B666F161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/>
              <a:t>S</a:t>
            </a:r>
            <a:r>
              <a:rPr lang="en-US" b="1" i="1" dirty="0"/>
              <a:t>tCDF1 </a:t>
            </a:r>
            <a:r>
              <a:rPr lang="en-US" b="1" dirty="0"/>
              <a:t>and </a:t>
            </a:r>
            <a:r>
              <a:rPr lang="en-US" b="1" i="1" dirty="0" err="1"/>
              <a:t>StFLORE</a:t>
            </a:r>
            <a:endParaRPr lang="en-US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4DD2A-6B91-4225-A4D9-8902C0CDD26C}"/>
              </a:ext>
            </a:extLst>
          </p:cNvPr>
          <p:cNvSpPr txBox="1"/>
          <p:nvPr/>
        </p:nvSpPr>
        <p:spPr>
          <a:xfrm>
            <a:off x="5934635" y="1530909"/>
            <a:ext cx="615696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b="1" dirty="0"/>
          </a:p>
          <a:p>
            <a:pPr marL="342900" indent="-342900">
              <a:buFontTx/>
              <a:buChar char="-"/>
            </a:pPr>
            <a:r>
              <a:rPr lang="en-US" sz="2500" dirty="0"/>
              <a:t>Indirect induction of tuberization</a:t>
            </a:r>
          </a:p>
          <a:p>
            <a:pPr marL="342900" indent="-342900">
              <a:buFontTx/>
              <a:buChar char="-"/>
            </a:pPr>
            <a:endParaRPr lang="en-US" sz="2500" dirty="0"/>
          </a:p>
          <a:p>
            <a:pPr marL="342900" indent="-342900">
              <a:buFontTx/>
              <a:buChar char="-"/>
            </a:pPr>
            <a:r>
              <a:rPr lang="en-US" sz="2500" dirty="0"/>
              <a:t>Response to ABA</a:t>
            </a:r>
          </a:p>
          <a:p>
            <a:pPr marL="342900" indent="-342900">
              <a:buFontTx/>
              <a:buChar char="-"/>
            </a:pPr>
            <a:endParaRPr lang="en-US" sz="2500" dirty="0"/>
          </a:p>
          <a:p>
            <a:pPr marL="342900" indent="-342900">
              <a:buFontTx/>
              <a:buChar char="-"/>
            </a:pPr>
            <a:r>
              <a:rPr lang="en-US" sz="2500" dirty="0"/>
              <a:t>Regulation of stomata size and number</a:t>
            </a:r>
          </a:p>
          <a:p>
            <a:pPr marL="342900" indent="-342900">
              <a:buFontTx/>
              <a:buChar char="-"/>
            </a:pPr>
            <a:endParaRPr lang="en-US" sz="2500" dirty="0"/>
          </a:p>
          <a:p>
            <a:pPr marL="342900" indent="-342900">
              <a:buFontTx/>
              <a:buChar char="-"/>
            </a:pPr>
            <a:r>
              <a:rPr lang="en-US" sz="2500" dirty="0"/>
              <a:t>Lowest water loss</a:t>
            </a:r>
          </a:p>
          <a:p>
            <a:pPr marL="342900" indent="-342900">
              <a:buFontTx/>
              <a:buChar char="-"/>
            </a:pPr>
            <a:endParaRPr lang="en-US" sz="2500" dirty="0"/>
          </a:p>
          <a:p>
            <a:pPr marL="342900" indent="-342900">
              <a:buFontTx/>
              <a:buChar char="-"/>
            </a:pPr>
            <a:r>
              <a:rPr lang="en-US" sz="2500" dirty="0"/>
              <a:t>Fitness reduction under full irrigation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3D722E-69D3-4A15-96FE-5E31F72A2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8" y="2249628"/>
            <a:ext cx="5702877" cy="28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FB346-1460-445F-A450-F7CC84BA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DB13A-B9F5-4458-807C-3E5BAE7826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960" y="2659558"/>
            <a:ext cx="11159805" cy="3136393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500" i="1" dirty="0"/>
              <a:t>CDF1 </a:t>
            </a:r>
            <a:r>
              <a:rPr lang="en-US" sz="2500" dirty="0"/>
              <a:t>appears to be important for drought tolerance.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500" dirty="0"/>
              <a:t>Understand the dynamics of </a:t>
            </a:r>
            <a:r>
              <a:rPr lang="en-US" sz="2500" i="1" dirty="0"/>
              <a:t>CDF1 </a:t>
            </a:r>
            <a:r>
              <a:rPr lang="en-US" sz="2500" dirty="0"/>
              <a:t>for breeding.</a:t>
            </a:r>
            <a:endParaRPr lang="en-US" sz="25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5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17820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D026-EA02-4887-9810-458DF83C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881" y="4409440"/>
            <a:ext cx="6877119" cy="640080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/>
              <a:t>Thank </a:t>
            </a:r>
            <a:r>
              <a:rPr lang="pt-BR" sz="4000" b="1" dirty="0" err="1"/>
              <a:t>you</a:t>
            </a:r>
            <a:r>
              <a:rPr lang="pt-BR" sz="4000" b="1" dirty="0"/>
              <a:t>!</a:t>
            </a:r>
            <a:br>
              <a:rPr lang="pt-BR" sz="4000" b="1" dirty="0"/>
            </a:br>
            <a:br>
              <a:rPr lang="pt-BR" sz="4000" b="1" dirty="0"/>
            </a:br>
            <a:br>
              <a:rPr lang="pt-BR" sz="4000" b="1" dirty="0"/>
            </a:br>
            <a:r>
              <a:rPr lang="pt-BR" sz="4000" b="1" dirty="0" err="1"/>
              <a:t>Questions</a:t>
            </a:r>
            <a:r>
              <a:rPr lang="pt-BR" sz="4000" b="1" dirty="0"/>
              <a:t>?</a:t>
            </a:r>
            <a:endParaRPr lang="en-US" sz="4000" b="1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51A7E5D-07AD-4433-932A-ADD69FD2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" y="4385109"/>
            <a:ext cx="3915410" cy="2472891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BBACE9B-13EA-4924-82BC-C1A2D09FB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10" y="3323842"/>
            <a:ext cx="4620529" cy="111049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1A6667B-B7BD-4363-B5CD-D14F82E28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10" y="1615729"/>
            <a:ext cx="3185312" cy="12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11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999D-01DF-4816-BB6D-652734E4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References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20D1A-F13B-4DFE-8E69-B3428D19A1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0227116" cy="4499027"/>
          </a:xfrm>
        </p:spPr>
        <p:txBody>
          <a:bodyPr>
            <a:normAutofit fontScale="62500" lnSpcReduction="20000"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rgbClr val="333333"/>
                </a:solidFill>
                <a:effectLst/>
                <a:latin typeface="+mj-lt"/>
              </a:rPr>
              <a:t>Bonierbale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j-lt"/>
              </a:rPr>
              <a:t> M.W.,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+mj-lt"/>
              </a:rPr>
              <a:t>Amoros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j-lt"/>
              </a:rPr>
              <a:t> W.R., Salas E., de Jong W. (2020) Potato Breeding. In: Campos H., Ortiz O. (eds) The Potato Crop. Springer, Cham. https://doi.org/10.1007/978-3-030-28683-5_6</a:t>
            </a:r>
            <a:endParaRPr lang="en-US" sz="2000" b="0" i="0" dirty="0">
              <a:solidFill>
                <a:srgbClr val="1C1D1E"/>
              </a:solidFill>
              <a:effectLst/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Corrales, A.-R., Carrillo, L., </a:t>
            </a:r>
            <a:r>
              <a:rPr lang="en-US" sz="2000" b="0" i="0" dirty="0" err="1">
                <a:solidFill>
                  <a:srgbClr val="1C1D1E"/>
                </a:solidFill>
                <a:effectLst/>
                <a:latin typeface="+mj-lt"/>
              </a:rPr>
              <a:t>Lasierra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, P., </a:t>
            </a:r>
            <a:r>
              <a:rPr lang="en-US" sz="2000" b="0" i="0" dirty="0" err="1">
                <a:solidFill>
                  <a:srgbClr val="1C1D1E"/>
                </a:solidFill>
                <a:effectLst/>
                <a:latin typeface="+mj-lt"/>
              </a:rPr>
              <a:t>Nebauer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, S. G., Dominguez-Figueroa, J., </a:t>
            </a:r>
            <a:r>
              <a:rPr lang="en-US" sz="2000" b="0" i="0" dirty="0" err="1">
                <a:solidFill>
                  <a:srgbClr val="1C1D1E"/>
                </a:solidFill>
                <a:effectLst/>
                <a:latin typeface="+mj-lt"/>
              </a:rPr>
              <a:t>Renau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-Morata, B., </a:t>
            </a:r>
            <a:r>
              <a:rPr lang="en-US" sz="2000" b="0" i="0" dirty="0" err="1">
                <a:solidFill>
                  <a:srgbClr val="1C1D1E"/>
                </a:solidFill>
                <a:effectLst/>
                <a:latin typeface="+mj-lt"/>
              </a:rPr>
              <a:t>Pollmann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, S., </a:t>
            </a:r>
            <a:r>
              <a:rPr lang="en-US" sz="2000" b="0" i="0" dirty="0" err="1">
                <a:solidFill>
                  <a:srgbClr val="1C1D1E"/>
                </a:solidFill>
                <a:effectLst/>
                <a:latin typeface="+mj-lt"/>
              </a:rPr>
              <a:t>Granell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, A., Molina, R.-V., Vicente-</a:t>
            </a:r>
            <a:r>
              <a:rPr lang="en-US" sz="2000" b="0" i="0" dirty="0" err="1">
                <a:solidFill>
                  <a:srgbClr val="1C1D1E"/>
                </a:solidFill>
                <a:effectLst/>
                <a:latin typeface="+mj-lt"/>
              </a:rPr>
              <a:t>Carbajosa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, J., and Medina, J. (2017) Multifaceted role of cycling DOF factor 3 (CDF3) in the regulation of flowering time and abiotic stress responses in </a:t>
            </a:r>
            <a:r>
              <a:rPr lang="en-US" sz="2000" b="0" i="1" dirty="0">
                <a:solidFill>
                  <a:srgbClr val="1C1D1E"/>
                </a:solidFill>
                <a:effectLst/>
                <a:latin typeface="+mj-lt"/>
              </a:rPr>
              <a:t>Arabidopsis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. </a:t>
            </a:r>
            <a:r>
              <a:rPr lang="en-US" sz="2000" b="0" i="1" dirty="0">
                <a:solidFill>
                  <a:srgbClr val="1C1D1E"/>
                </a:solidFill>
                <a:effectLst/>
                <a:latin typeface="+mj-lt"/>
              </a:rPr>
              <a:t>Plant, Cell &amp; Environment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, 40: 748– 764. </a:t>
            </a:r>
            <a:r>
              <a:rPr lang="en-US" sz="2000" b="0" i="0" dirty="0" err="1">
                <a:solidFill>
                  <a:srgbClr val="1C1D1E"/>
                </a:solidFill>
                <a:effectLst/>
                <a:latin typeface="+mj-lt"/>
              </a:rPr>
              <a:t>doi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: </a:t>
            </a:r>
            <a:r>
              <a:rPr lang="en-US" sz="2000" b="0" i="0" u="none" strike="noStrike" dirty="0">
                <a:solidFill>
                  <a:srgbClr val="005274"/>
                </a:solidFill>
                <a:effectLst/>
                <a:latin typeface="+mj-lt"/>
                <a:hlinkClick r:id="rId2" tooltip="Link to external resource: 10.1111/pce.12894"/>
              </a:rPr>
              <a:t>10.1111/pce.12894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C1D1E"/>
                </a:solidFill>
                <a:latin typeface="+mj-lt"/>
              </a:rPr>
              <a:t>Endelman</a:t>
            </a:r>
            <a:r>
              <a:rPr lang="en-US" sz="2000" dirty="0">
                <a:solidFill>
                  <a:srgbClr val="1C1D1E"/>
                </a:solidFill>
                <a:latin typeface="+mj-lt"/>
              </a:rPr>
              <a:t>, J. (2021), </a:t>
            </a:r>
            <a:r>
              <a:rPr lang="en-US" sz="2000" dirty="0">
                <a:latin typeface="+mj-lt"/>
              </a:rPr>
              <a:t>Two-stage analysis of multi-environment trials for genomic selection and GWAS. Available: </a:t>
            </a:r>
            <a:r>
              <a:rPr lang="en-US" sz="2000" dirty="0">
                <a:latin typeface="+mj-lt"/>
                <a:hlinkClick r:id="rId3"/>
              </a:rPr>
              <a:t>https://github.com/jendelman/StageWise</a:t>
            </a:r>
            <a:endParaRPr lang="en-US" sz="2000" dirty="0"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A2A2A"/>
                </a:solidFill>
                <a:effectLst/>
                <a:latin typeface="+mj-lt"/>
              </a:rPr>
              <a:t>Gerard, D., </a:t>
            </a:r>
            <a:r>
              <a:rPr lang="en-US" sz="2000" b="0" i="0" dirty="0" err="1">
                <a:solidFill>
                  <a:srgbClr val="2A2A2A"/>
                </a:solidFill>
                <a:effectLst/>
                <a:latin typeface="+mj-lt"/>
              </a:rPr>
              <a:t>Ferrão</a:t>
            </a:r>
            <a:r>
              <a:rPr lang="en-US" sz="2000" b="0" i="0" dirty="0">
                <a:solidFill>
                  <a:srgbClr val="2A2A2A"/>
                </a:solidFill>
                <a:effectLst/>
                <a:latin typeface="+mj-lt"/>
              </a:rPr>
              <a:t>, L. F. V., Garcia, A. A. F., Stephens, M. (2018), Genotyping Polyploids from Messy Sequencing Data. Genetics, 210: 789-807</a:t>
            </a:r>
            <a:r>
              <a:rPr lang="en-US" sz="2000" dirty="0">
                <a:solidFill>
                  <a:srgbClr val="2A2A2A"/>
                </a:solidFill>
                <a:latin typeface="+mj-lt"/>
              </a:rPr>
              <a:t>.</a:t>
            </a:r>
            <a:r>
              <a:rPr lang="en-US" sz="2000" b="0" i="0" dirty="0">
                <a:solidFill>
                  <a:srgbClr val="2A2A2A"/>
                </a:solidFill>
                <a:effectLst/>
                <a:latin typeface="+mj-lt"/>
              </a:rPr>
              <a:t> </a:t>
            </a:r>
            <a:r>
              <a:rPr lang="en-US" sz="2000" b="0" i="0" u="none" strike="noStrike" dirty="0">
                <a:solidFill>
                  <a:srgbClr val="006FB7"/>
                </a:solidFill>
                <a:effectLst/>
                <a:latin typeface="+mj-lt"/>
                <a:hlinkClick r:id="rId4"/>
              </a:rPr>
              <a:t>https://doi.org/10.1534/genetics.118.301468</a:t>
            </a:r>
            <a:endParaRPr lang="en-US" sz="2000" b="0" i="0" dirty="0">
              <a:solidFill>
                <a:srgbClr val="1C1D1E"/>
              </a:solidFill>
              <a:effectLst/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Ramírez Gonzales, L., Shi, L., </a:t>
            </a:r>
            <a:r>
              <a:rPr lang="en-US" sz="2000" b="0" i="0" dirty="0" err="1">
                <a:solidFill>
                  <a:srgbClr val="1C1D1E"/>
                </a:solidFill>
                <a:effectLst/>
                <a:latin typeface="+mj-lt"/>
              </a:rPr>
              <a:t>Bergonzi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, S.B., </a:t>
            </a:r>
            <a:r>
              <a:rPr lang="en-US" sz="2000" b="0" i="0" dirty="0" err="1">
                <a:solidFill>
                  <a:srgbClr val="1C1D1E"/>
                </a:solidFill>
                <a:effectLst/>
                <a:latin typeface="+mj-lt"/>
              </a:rPr>
              <a:t>Oortwijn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, M., Franco-</a:t>
            </a:r>
            <a:r>
              <a:rPr lang="en-US" sz="2000" b="0" i="0" dirty="0" err="1">
                <a:solidFill>
                  <a:srgbClr val="1C1D1E"/>
                </a:solidFill>
                <a:effectLst/>
                <a:latin typeface="+mj-lt"/>
              </a:rPr>
              <a:t>Zorrilla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, J.M., Solano-</a:t>
            </a:r>
            <a:r>
              <a:rPr lang="en-US" sz="2000" b="0" i="0" dirty="0" err="1">
                <a:solidFill>
                  <a:srgbClr val="1C1D1E"/>
                </a:solidFill>
                <a:effectLst/>
                <a:latin typeface="+mj-lt"/>
              </a:rPr>
              <a:t>Tavira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, R., Visser, R.G.F., </a:t>
            </a:r>
            <a:r>
              <a:rPr lang="en-US" sz="2000" b="0" i="0" dirty="0" err="1">
                <a:solidFill>
                  <a:srgbClr val="1C1D1E"/>
                </a:solidFill>
                <a:effectLst/>
                <a:latin typeface="+mj-lt"/>
              </a:rPr>
              <a:t>Abelenda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, J.A. and </a:t>
            </a:r>
            <a:r>
              <a:rPr lang="en-US" sz="2000" b="0" i="0" dirty="0" err="1">
                <a:solidFill>
                  <a:srgbClr val="1C1D1E"/>
                </a:solidFill>
                <a:effectLst/>
                <a:latin typeface="+mj-lt"/>
              </a:rPr>
              <a:t>Bachem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, C.W.B. (2021), Potato CYCLING DOF FACTOR 1 and its lncRNA counterpart </a:t>
            </a:r>
            <a:r>
              <a:rPr lang="en-US" sz="2000" b="0" i="1" dirty="0" err="1">
                <a:solidFill>
                  <a:srgbClr val="1C1D1E"/>
                </a:solidFill>
                <a:effectLst/>
                <a:latin typeface="+mj-lt"/>
              </a:rPr>
              <a:t>StFLORE</a:t>
            </a:r>
            <a:r>
              <a:rPr lang="en-US" sz="2000" b="0" i="0" dirty="0">
                <a:solidFill>
                  <a:srgbClr val="1C1D1E"/>
                </a:solidFill>
                <a:effectLst/>
                <a:latin typeface="+mj-lt"/>
              </a:rPr>
              <a:t> link tuber development and drought response. The Plant Journal, 105: 855-869. </a:t>
            </a:r>
            <a:r>
              <a:rPr lang="en-US" sz="2000" b="0" i="0" u="none" strike="noStrike" dirty="0">
                <a:solidFill>
                  <a:srgbClr val="005274"/>
                </a:solidFill>
                <a:effectLst/>
                <a:latin typeface="+mj-lt"/>
                <a:hlinkClick r:id="rId5"/>
              </a:rPr>
              <a:t>https://doi.org/10.1111/tpj.15093</a:t>
            </a:r>
            <a:endParaRPr lang="en-US" sz="2000" b="0" i="0" u="none" strike="noStrike" dirty="0">
              <a:solidFill>
                <a:srgbClr val="005274"/>
              </a:solidFill>
              <a:effectLst/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3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42F1-1E2C-4DFB-A8A1-30B64FAE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DF1469-FD56-4EAA-B6AE-31B345AC04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139948" y="1322181"/>
            <a:ext cx="6100447" cy="173193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032459-8FA8-4C5C-9736-9E6A6B8DB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00" y="3054112"/>
            <a:ext cx="7852144" cy="3557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9D7601-154E-410A-AE8C-4F6620027B27}"/>
              </a:ext>
            </a:extLst>
          </p:cNvPr>
          <p:cNvSpPr txBox="1"/>
          <p:nvPr/>
        </p:nvSpPr>
        <p:spPr>
          <a:xfrm>
            <a:off x="8211671" y="3547645"/>
            <a:ext cx="381488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6x Extreme heat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Food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Varieties adapted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Abiotic stress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21207" y="2269376"/>
            <a:ext cx="8037126" cy="3275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en-US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FontTx/>
              <a:buChar char="-"/>
              <a:defRPr/>
            </a:pPr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Heat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en-US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FontTx/>
              <a:buChar char="-"/>
              <a:defRPr/>
            </a:pPr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Drought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FontTx/>
              <a:buChar char="-"/>
              <a:defRPr/>
            </a:pPr>
            <a:endParaRPr lang="en-US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defRPr/>
            </a:pPr>
            <a:endParaRPr lang="en-US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1A9D3D-FFD2-47A5-B814-80F7755B0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273" y="5544589"/>
            <a:ext cx="685800" cy="2286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5CEB85-F0F6-4A5C-95C2-7B8ACC5BD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073" y="5544589"/>
            <a:ext cx="685800" cy="2286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C6007F-5799-4659-8E92-296F932E5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073" y="5544589"/>
            <a:ext cx="685800" cy="228600"/>
          </a:xfrm>
          <a:prstGeom prst="rect">
            <a:avLst/>
          </a:prstGeom>
          <a:solidFill>
            <a:srgbClr val="ABF1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FE38D0-B6A3-417F-9C27-6CD69350B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8873" y="5544589"/>
            <a:ext cx="685800" cy="228600"/>
          </a:xfrm>
          <a:prstGeom prst="rect">
            <a:avLst/>
          </a:prstGeom>
          <a:solidFill>
            <a:srgbClr val="98D52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1C0E27-9950-46AF-B924-C9DBB40B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5673" y="5542664"/>
            <a:ext cx="6858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84BE18-6C80-4B14-AFC3-FA336276D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0809" y="5542664"/>
            <a:ext cx="685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8C90DF9-1244-4D2B-B4FD-6CFC34490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766" y="980209"/>
            <a:ext cx="7536180" cy="46786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F78DB18-3BD3-4ADF-B1A4-63394FA73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385" y="5877791"/>
            <a:ext cx="6887015" cy="514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15027B-84BA-422C-9CBA-0A02B4928836}"/>
              </a:ext>
            </a:extLst>
          </p:cNvPr>
          <p:cNvSpPr txBox="1"/>
          <p:nvPr/>
        </p:nvSpPr>
        <p:spPr>
          <a:xfrm>
            <a:off x="9437447" y="6191042"/>
            <a:ext cx="2296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Bonierbale</a:t>
            </a:r>
            <a:r>
              <a:rPr lang="en-US" sz="1500" dirty="0"/>
              <a:t> </a:t>
            </a:r>
            <a:r>
              <a:rPr lang="en-US" sz="1500" i="1" dirty="0"/>
              <a:t>et al</a:t>
            </a:r>
            <a:r>
              <a:rPr lang="en-US" sz="1500" dirty="0"/>
              <a:t>., 2020</a:t>
            </a:r>
          </a:p>
        </p:txBody>
      </p:sp>
    </p:spTree>
    <p:extLst>
      <p:ext uri="{BB962C8B-B14F-4D97-AF65-F5344CB8AC3E}">
        <p14:creationId xmlns:p14="http://schemas.microsoft.com/office/powerpoint/2010/main" val="31131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4B45-591D-49DE-839E-34F282C1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Breeding</a:t>
            </a:r>
            <a:r>
              <a:rPr lang="pt-BR" b="1" dirty="0"/>
              <a:t> </a:t>
            </a:r>
            <a:r>
              <a:rPr lang="pt-BR" b="1" dirty="0" err="1"/>
              <a:t>populations</a:t>
            </a:r>
            <a:endParaRPr lang="en-US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871D66B-BF72-42B0-BA9B-E4DB7DBDC13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85785610"/>
              </p:ext>
            </p:extLst>
          </p:nvPr>
        </p:nvGraphicFramePr>
        <p:xfrm>
          <a:off x="519885" y="1283897"/>
          <a:ext cx="11152230" cy="3611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1373">
                  <a:extLst>
                    <a:ext uri="{9D8B030D-6E8A-4147-A177-3AD203B41FA5}">
                      <a16:colId xmlns:a16="http://schemas.microsoft.com/office/drawing/2014/main" val="1434106100"/>
                    </a:ext>
                  </a:extLst>
                </a:gridCol>
                <a:gridCol w="2732231">
                  <a:extLst>
                    <a:ext uri="{9D8B030D-6E8A-4147-A177-3AD203B41FA5}">
                      <a16:colId xmlns:a16="http://schemas.microsoft.com/office/drawing/2014/main" val="3229954933"/>
                    </a:ext>
                  </a:extLst>
                </a:gridCol>
                <a:gridCol w="2189694">
                  <a:extLst>
                    <a:ext uri="{9D8B030D-6E8A-4147-A177-3AD203B41FA5}">
                      <a16:colId xmlns:a16="http://schemas.microsoft.com/office/drawing/2014/main" val="4052454570"/>
                    </a:ext>
                  </a:extLst>
                </a:gridCol>
                <a:gridCol w="2113051">
                  <a:extLst>
                    <a:ext uri="{9D8B030D-6E8A-4147-A177-3AD203B41FA5}">
                      <a16:colId xmlns:a16="http://schemas.microsoft.com/office/drawing/2014/main" val="3697443742"/>
                    </a:ext>
                  </a:extLst>
                </a:gridCol>
                <a:gridCol w="2435881">
                  <a:extLst>
                    <a:ext uri="{9D8B030D-6E8A-4147-A177-3AD203B41FA5}">
                      <a16:colId xmlns:a16="http://schemas.microsoft.com/office/drawing/2014/main" val="60776451"/>
                    </a:ext>
                  </a:extLst>
                </a:gridCol>
              </a:tblGrid>
              <a:tr h="111966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1" u="none" strike="noStrike">
                          <a:effectLst/>
                        </a:rPr>
                        <a:t>Target Env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Subtropical Lowlands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1" u="none" strike="noStrike">
                          <a:effectLst/>
                        </a:rPr>
                        <a:t>Temperate Lowland and mid-elevation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Mid-elevation tropics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Highland tropics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02713"/>
                  </a:ext>
                </a:extLst>
              </a:tr>
              <a:tr h="2491709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1" u="none" strike="noStrike" dirty="0">
                          <a:effectLst/>
                        </a:rPr>
                        <a:t>Target Traits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Heat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 Long dormancy period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Cold chipping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Dry matter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Virus Resistance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Photoperiod 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Drought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Salinity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Virus Resistance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PVY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LB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Heat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Chips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Low glycoalkaloid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Drought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LB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effectLst/>
                        </a:rPr>
                        <a:t>Biofortification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6350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A4DB9B-7390-487D-9004-1C9A11802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26235"/>
              </p:ext>
            </p:extLst>
          </p:nvPr>
        </p:nvGraphicFramePr>
        <p:xfrm>
          <a:off x="519886" y="4895273"/>
          <a:ext cx="11152229" cy="1708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369">
                  <a:extLst>
                    <a:ext uri="{9D8B030D-6E8A-4147-A177-3AD203B41FA5}">
                      <a16:colId xmlns:a16="http://schemas.microsoft.com/office/drawing/2014/main" val="1442497408"/>
                    </a:ext>
                  </a:extLst>
                </a:gridCol>
                <a:gridCol w="2733963">
                  <a:extLst>
                    <a:ext uri="{9D8B030D-6E8A-4147-A177-3AD203B41FA5}">
                      <a16:colId xmlns:a16="http://schemas.microsoft.com/office/drawing/2014/main" val="944011886"/>
                    </a:ext>
                  </a:extLst>
                </a:gridCol>
                <a:gridCol w="2190963">
                  <a:extLst>
                    <a:ext uri="{9D8B030D-6E8A-4147-A177-3AD203B41FA5}">
                      <a16:colId xmlns:a16="http://schemas.microsoft.com/office/drawing/2014/main" val="420923798"/>
                    </a:ext>
                  </a:extLst>
                </a:gridCol>
                <a:gridCol w="2113053">
                  <a:extLst>
                    <a:ext uri="{9D8B030D-6E8A-4147-A177-3AD203B41FA5}">
                      <a16:colId xmlns:a16="http://schemas.microsoft.com/office/drawing/2014/main" val="2162041451"/>
                    </a:ext>
                  </a:extLst>
                </a:gridCol>
                <a:gridCol w="2435881">
                  <a:extLst>
                    <a:ext uri="{9D8B030D-6E8A-4147-A177-3AD203B41FA5}">
                      <a16:colId xmlns:a16="http://schemas.microsoft.com/office/drawing/2014/main" val="951083788"/>
                    </a:ext>
                  </a:extLst>
                </a:gridCol>
              </a:tblGrid>
              <a:tr h="558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Population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LTVR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LTVR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LTVR</a:t>
                      </a:r>
                      <a:r>
                        <a:rPr lang="en-US" sz="1800" u="none" strike="noStrike" dirty="0">
                          <a:effectLst/>
                        </a:rPr>
                        <a:t>     LBHT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     BIOT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962269"/>
                  </a:ext>
                </a:extLst>
              </a:tr>
              <a:tr h="927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Countries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China</a:t>
                      </a:r>
                    </a:p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Vietnam</a:t>
                      </a:r>
                    </a:p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India</a:t>
                      </a:r>
                    </a:p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Bangladesh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Uzbekistan</a:t>
                      </a:r>
                    </a:p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Tajikistan</a:t>
                      </a:r>
                    </a:p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Georgia</a:t>
                      </a:r>
                    </a:p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Kyrgyzstan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Kenya</a:t>
                      </a:r>
                    </a:p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Rwanda</a:t>
                      </a:r>
                    </a:p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Ethiopia</a:t>
                      </a:r>
                    </a:p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Buthan</a:t>
                      </a:r>
                    </a:p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Nepal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Peru</a:t>
                      </a:r>
                    </a:p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Bolivia</a:t>
                      </a:r>
                    </a:p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Colombia</a:t>
                      </a:r>
                    </a:p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Ecuador</a:t>
                      </a:r>
                    </a:p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Central America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887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85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LTVR</a:t>
            </a:r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C4704BE4-27AE-4CFC-AE95-53629547DC0B}"/>
              </a:ext>
            </a:extLst>
          </p:cNvPr>
          <p:cNvSpPr txBox="1">
            <a:spLocks/>
          </p:cNvSpPr>
          <p:nvPr/>
        </p:nvSpPr>
        <p:spPr>
          <a:xfrm>
            <a:off x="521207" y="1429789"/>
            <a:ext cx="8037126" cy="3998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500" b="1" dirty="0"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owland </a:t>
            </a:r>
            <a:r>
              <a:rPr lang="en-US" sz="2500" b="1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ropics </a:t>
            </a:r>
            <a:r>
              <a:rPr lang="en-US" sz="2500" b="1" dirty="0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irus </a:t>
            </a:r>
            <a:r>
              <a:rPr lang="en-US" sz="2500" b="1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sz="2500" dirty="0">
                <a:latin typeface="Segoe UI" panose="020B0502040204020203" pitchFamily="34" charset="0"/>
                <a:cs typeface="Segoe UI" panose="020B0502040204020203" pitchFamily="34" charset="0"/>
              </a:rPr>
              <a:t>esistant</a:t>
            </a:r>
          </a:p>
          <a:p>
            <a:pPr algn="just">
              <a:spcAft>
                <a:spcPts val="600"/>
              </a:spcAft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8B28A-11ED-49BB-95FA-96D84204953C}"/>
              </a:ext>
            </a:extLst>
          </p:cNvPr>
          <p:cNvSpPr txBox="1"/>
          <p:nvPr/>
        </p:nvSpPr>
        <p:spPr>
          <a:xfrm>
            <a:off x="112732" y="2835974"/>
            <a:ext cx="1880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Lowland Adapt</a:t>
            </a:r>
          </a:p>
          <a:p>
            <a:pPr algn="ctr"/>
            <a:r>
              <a:rPr lang="en-US" dirty="0"/>
              <a:t>Heat</a:t>
            </a:r>
          </a:p>
          <a:p>
            <a:pPr algn="ctr"/>
            <a:r>
              <a:rPr lang="en-US" dirty="0"/>
              <a:t>Earliness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1EC5DCC-C5A6-4C21-B7B3-CFF23BC5EE12}"/>
              </a:ext>
            </a:extLst>
          </p:cNvPr>
          <p:cNvGraphicFramePr/>
          <p:nvPr/>
        </p:nvGraphicFramePr>
        <p:xfrm>
          <a:off x="249382" y="3411229"/>
          <a:ext cx="11674763" cy="201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EE406C3-ECE6-454F-8731-212F6B57D3B5}"/>
              </a:ext>
            </a:extLst>
          </p:cNvPr>
          <p:cNvSpPr txBox="1"/>
          <p:nvPr/>
        </p:nvSpPr>
        <p:spPr>
          <a:xfrm>
            <a:off x="1778154" y="2848117"/>
            <a:ext cx="1880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PVX</a:t>
            </a:r>
          </a:p>
          <a:p>
            <a:pPr algn="ctr"/>
            <a:r>
              <a:rPr lang="en-US" dirty="0"/>
              <a:t>PVY</a:t>
            </a:r>
          </a:p>
          <a:p>
            <a:pPr algn="ctr"/>
            <a:r>
              <a:rPr lang="en-US" dirty="0"/>
              <a:t>Yield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994310-D782-4875-958C-B8873BFC2B1E}"/>
              </a:ext>
            </a:extLst>
          </p:cNvPr>
          <p:cNvSpPr txBox="1"/>
          <p:nvPr/>
        </p:nvSpPr>
        <p:spPr>
          <a:xfrm>
            <a:off x="5123696" y="2986616"/>
            <a:ext cx="188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LB</a:t>
            </a:r>
            <a:br>
              <a:rPr lang="en-US" dirty="0"/>
            </a:br>
            <a:r>
              <a:rPr lang="en-US" dirty="0"/>
              <a:t>Quality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AEC09-8FC1-43DE-B704-900427745771}"/>
              </a:ext>
            </a:extLst>
          </p:cNvPr>
          <p:cNvSpPr txBox="1"/>
          <p:nvPr/>
        </p:nvSpPr>
        <p:spPr>
          <a:xfrm>
            <a:off x="6829546" y="2842045"/>
            <a:ext cx="1880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Earliness</a:t>
            </a:r>
          </a:p>
          <a:p>
            <a:pPr algn="ctr"/>
            <a:r>
              <a:rPr lang="en-US" dirty="0"/>
              <a:t>LD</a:t>
            </a:r>
          </a:p>
          <a:p>
            <a:pPr algn="ctr"/>
            <a:r>
              <a:rPr lang="en-US" dirty="0"/>
              <a:t>Processing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D14C5F-8A4A-487B-BD00-093769168F26}"/>
              </a:ext>
            </a:extLst>
          </p:cNvPr>
          <p:cNvSpPr txBox="1"/>
          <p:nvPr/>
        </p:nvSpPr>
        <p:spPr>
          <a:xfrm>
            <a:off x="3479015" y="2974473"/>
            <a:ext cx="188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PLVR</a:t>
            </a:r>
            <a:br>
              <a:rPr lang="en-US" dirty="0"/>
            </a:br>
            <a:r>
              <a:rPr lang="en-US" dirty="0"/>
              <a:t>Earliness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ABEA5-25EA-463C-8C54-A26E31106DD6}"/>
              </a:ext>
            </a:extLst>
          </p:cNvPr>
          <p:cNvSpPr txBox="1"/>
          <p:nvPr/>
        </p:nvSpPr>
        <p:spPr>
          <a:xfrm>
            <a:off x="8558333" y="2848117"/>
            <a:ext cx="1880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Earliness</a:t>
            </a:r>
          </a:p>
          <a:p>
            <a:pPr algn="ctr"/>
            <a:r>
              <a:rPr lang="en-US" dirty="0"/>
              <a:t>Heat – Drought</a:t>
            </a:r>
          </a:p>
          <a:p>
            <a:pPr algn="ctr"/>
            <a:r>
              <a:rPr lang="en-US" dirty="0"/>
              <a:t>Processing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D6F2C6-7252-491D-B35B-3BD6997AD6B9}"/>
              </a:ext>
            </a:extLst>
          </p:cNvPr>
          <p:cNvSpPr txBox="1"/>
          <p:nvPr/>
        </p:nvSpPr>
        <p:spPr>
          <a:xfrm>
            <a:off x="407258" y="4980823"/>
            <a:ext cx="129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1970’s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C55F0-7FF1-492F-9C2B-1965C630BBED}"/>
              </a:ext>
            </a:extLst>
          </p:cNvPr>
          <p:cNvSpPr txBox="1"/>
          <p:nvPr/>
        </p:nvSpPr>
        <p:spPr>
          <a:xfrm>
            <a:off x="2072680" y="4980823"/>
            <a:ext cx="129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1980’s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6193CF-EC53-473F-AD60-7D3768014E57}"/>
              </a:ext>
            </a:extLst>
          </p:cNvPr>
          <p:cNvSpPr txBox="1"/>
          <p:nvPr/>
        </p:nvSpPr>
        <p:spPr>
          <a:xfrm>
            <a:off x="3773541" y="4980823"/>
            <a:ext cx="129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1990’s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48CCEE-B3ED-40A2-BB47-D7F15F9D09F3}"/>
              </a:ext>
            </a:extLst>
          </p:cNvPr>
          <p:cNvSpPr txBox="1"/>
          <p:nvPr/>
        </p:nvSpPr>
        <p:spPr>
          <a:xfrm>
            <a:off x="5418222" y="4980958"/>
            <a:ext cx="129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2000’s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CB5FB1-FDF5-41A4-B745-9E6BA592B0ED}"/>
              </a:ext>
            </a:extLst>
          </p:cNvPr>
          <p:cNvSpPr txBox="1"/>
          <p:nvPr/>
        </p:nvSpPr>
        <p:spPr>
          <a:xfrm>
            <a:off x="7127265" y="4980823"/>
            <a:ext cx="129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2007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981F7B-D479-4532-AA3A-BAB26740D0B7}"/>
              </a:ext>
            </a:extLst>
          </p:cNvPr>
          <p:cNvSpPr txBox="1"/>
          <p:nvPr/>
        </p:nvSpPr>
        <p:spPr>
          <a:xfrm>
            <a:off x="8852859" y="4980823"/>
            <a:ext cx="129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63473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E015-69FC-466D-9351-1C176B59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 and Methods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604E8E-5AB2-456D-8281-5F1F4DEE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115" y="1918447"/>
            <a:ext cx="4090940" cy="4105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D6D004-5396-4685-99E1-243FFD4FEDCC}"/>
              </a:ext>
            </a:extLst>
          </p:cNvPr>
          <p:cNvSpPr txBox="1"/>
          <p:nvPr/>
        </p:nvSpPr>
        <p:spPr>
          <a:xfrm>
            <a:off x="376516" y="2429436"/>
            <a:ext cx="34872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La Molina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dirty="0"/>
              <a:t>28ºC/20ºC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Arid Subtropical Lowlands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BC832BBD-E50F-4071-AB7A-1D19EF3CD02A}"/>
              </a:ext>
            </a:extLst>
          </p:cNvPr>
          <p:cNvSpPr/>
          <p:nvPr/>
        </p:nvSpPr>
        <p:spPr>
          <a:xfrm>
            <a:off x="3044467" y="3039035"/>
            <a:ext cx="1075764" cy="3899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16137C20-C61B-4FB4-9F05-ACC997AEB571}"/>
              </a:ext>
            </a:extLst>
          </p:cNvPr>
          <p:cNvSpPr/>
          <p:nvPr/>
        </p:nvSpPr>
        <p:spPr>
          <a:xfrm rot="10800000">
            <a:off x="7168230" y="5477433"/>
            <a:ext cx="1366169" cy="38996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3A8967-ED8B-47C0-9583-0662DAA77680}"/>
              </a:ext>
            </a:extLst>
          </p:cNvPr>
          <p:cNvSpPr txBox="1"/>
          <p:nvPr/>
        </p:nvSpPr>
        <p:spPr>
          <a:xfrm>
            <a:off x="8426821" y="3429000"/>
            <a:ext cx="34872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Majes</a:t>
            </a:r>
            <a:r>
              <a:rPr lang="en-US" sz="2000" b="1" dirty="0"/>
              <a:t> 2018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27ºC/18ºC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Arid Subtropical Lowlands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48ADBF-1F3E-4ECA-845D-38B628FC1D1E}"/>
              </a:ext>
            </a:extLst>
          </p:cNvPr>
          <p:cNvSpPr txBox="1"/>
          <p:nvPr/>
        </p:nvSpPr>
        <p:spPr>
          <a:xfrm>
            <a:off x="7342769" y="5991949"/>
            <a:ext cx="22960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308732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FC54-F6D1-4C1C-9BE1-F417E1C8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4A719-C1EE-4499-9827-588B222108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7" y="2218124"/>
            <a:ext cx="9202381" cy="397764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b="1" dirty="0"/>
              <a:t>Drought x Full Irrigation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Deficit started in tuberization</a:t>
            </a:r>
          </a:p>
          <a:p>
            <a:pPr marL="342900" indent="-342900">
              <a:buFontTx/>
              <a:buChar char="-"/>
            </a:pPr>
            <a:r>
              <a:rPr lang="en-US" sz="2200" b="1" dirty="0"/>
              <a:t>Full: </a:t>
            </a:r>
            <a:r>
              <a:rPr lang="en-US" sz="2200" dirty="0"/>
              <a:t>2-3 days interval</a:t>
            </a:r>
          </a:p>
          <a:p>
            <a:pPr marL="342900" indent="-342900">
              <a:buFontTx/>
              <a:buChar char="-"/>
            </a:pPr>
            <a:r>
              <a:rPr lang="en-US" sz="2200" b="1" dirty="0"/>
              <a:t>Drought: </a:t>
            </a:r>
            <a:r>
              <a:rPr lang="en-US" sz="2200" dirty="0"/>
              <a:t>15 days interval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56DFB-0538-4BCB-9F9E-92121442E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78" y="1858840"/>
            <a:ext cx="5163010" cy="387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82BEE8-DE80-4CF4-94EF-B365D8B7AC51}"/>
              </a:ext>
            </a:extLst>
          </p:cNvPr>
          <p:cNvSpPr txBox="1"/>
          <p:nvPr/>
        </p:nvSpPr>
        <p:spPr>
          <a:xfrm>
            <a:off x="9026083" y="5732583"/>
            <a:ext cx="2933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Amoros</a:t>
            </a:r>
            <a:r>
              <a:rPr lang="en-US" sz="1500" dirty="0"/>
              <a:t>, W., &amp; Salas, E. (2013)</a:t>
            </a:r>
          </a:p>
        </p:txBody>
      </p:sp>
    </p:spTree>
    <p:extLst>
      <p:ext uri="{BB962C8B-B14F-4D97-AF65-F5344CB8AC3E}">
        <p14:creationId xmlns:p14="http://schemas.microsoft.com/office/powerpoint/2010/main" val="5042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2C4A-6CB6-48BC-805E-99646F64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 and 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B6F04-40A9-4B7A-9F46-66A397AA1F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7" y="1862120"/>
            <a:ext cx="6446520" cy="39776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Traits:</a:t>
            </a:r>
          </a:p>
          <a:p>
            <a:pPr marL="342900" indent="-342900">
              <a:buFontTx/>
              <a:buChar char="-"/>
            </a:pPr>
            <a:r>
              <a:rPr lang="en-US" sz="2500" dirty="0"/>
              <a:t>Yield (g plant</a:t>
            </a:r>
            <a:r>
              <a:rPr lang="pt-BR" sz="2800" baseline="30000" dirty="0"/>
              <a:t>-1</a:t>
            </a:r>
            <a:r>
              <a:rPr lang="en-US" sz="2500" dirty="0"/>
              <a:t>)</a:t>
            </a:r>
          </a:p>
          <a:p>
            <a:pPr marL="342900" indent="-342900">
              <a:buFontTx/>
              <a:buChar char="-"/>
            </a:pPr>
            <a:r>
              <a:rPr lang="en-US" sz="2500" dirty="0"/>
              <a:t>Tuber Set (tubers plant</a:t>
            </a:r>
            <a:r>
              <a:rPr lang="pt-BR" sz="2800" baseline="30000" dirty="0"/>
              <a:t>-1</a:t>
            </a:r>
            <a:r>
              <a:rPr lang="en-US" sz="2500" dirty="0"/>
              <a:t>)</a:t>
            </a:r>
          </a:p>
          <a:p>
            <a:pPr marL="342900" indent="-342900">
              <a:buFontTx/>
              <a:buChar char="-"/>
            </a:pPr>
            <a:r>
              <a:rPr lang="en-US" sz="2500" dirty="0"/>
              <a:t>Dry Matter (%)</a:t>
            </a:r>
          </a:p>
        </p:txBody>
      </p:sp>
      <p:pic>
        <p:nvPicPr>
          <p:cNvPr id="5" name="Picture 4" descr="A group of mushrooms growing in the ground&#10;&#10;Description automatically generated with low confidence">
            <a:extLst>
              <a:ext uri="{FF2B5EF4-FFF2-40B4-BE49-F238E27FC236}">
                <a16:creationId xmlns:a16="http://schemas.microsoft.com/office/drawing/2014/main" id="{9329F0DE-91EA-45F1-AFA2-8C4E99EFE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17976" y="2039441"/>
            <a:ext cx="4830665" cy="3622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9AFE25-E6D7-4B34-A1C2-74FF5154D02F}"/>
              </a:ext>
            </a:extLst>
          </p:cNvPr>
          <p:cNvSpPr txBox="1"/>
          <p:nvPr/>
        </p:nvSpPr>
        <p:spPr>
          <a:xfrm>
            <a:off x="8365043" y="6266273"/>
            <a:ext cx="2933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Amoros</a:t>
            </a:r>
            <a:r>
              <a:rPr lang="en-US" sz="1500" dirty="0"/>
              <a:t>, W., &amp; Salas, E. (2013)</a:t>
            </a:r>
          </a:p>
        </p:txBody>
      </p:sp>
    </p:spTree>
    <p:extLst>
      <p:ext uri="{BB962C8B-B14F-4D97-AF65-F5344CB8AC3E}">
        <p14:creationId xmlns:p14="http://schemas.microsoft.com/office/powerpoint/2010/main" val="154297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062E-1D60-4BC5-948A-4A555C2E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00684-A4A2-46F9-B23C-32AFE00C15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207" y="2117347"/>
            <a:ext cx="5783427" cy="4740653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500" dirty="0"/>
              <a:t>  655 clones from CIP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/>
              <a:t>DArTag</a:t>
            </a:r>
            <a:r>
              <a:rPr lang="en-US" sz="2500" dirty="0"/>
              <a:t> ~ 2,244 markers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i="1" dirty="0" err="1"/>
              <a:t>updog</a:t>
            </a:r>
            <a:r>
              <a:rPr lang="en-US" sz="2500" i="1" dirty="0"/>
              <a:t> </a:t>
            </a:r>
            <a:r>
              <a:rPr lang="en-US" sz="2500" dirty="0"/>
              <a:t>package (Gerard </a:t>
            </a:r>
            <a:r>
              <a:rPr lang="en-US" sz="2500" i="1" dirty="0"/>
              <a:t>et al.</a:t>
            </a:r>
            <a:r>
              <a:rPr lang="en-US" sz="2500" dirty="0"/>
              <a:t>, 2018)</a:t>
            </a:r>
            <a:endParaRPr lang="en-US" sz="25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i="1" dirty="0" err="1"/>
              <a:t>StageWise</a:t>
            </a:r>
            <a:r>
              <a:rPr lang="en-US" sz="2500" dirty="0"/>
              <a:t> package (</a:t>
            </a:r>
            <a:r>
              <a:rPr lang="en-US" sz="2500" dirty="0" err="1"/>
              <a:t>Endelman</a:t>
            </a:r>
            <a:r>
              <a:rPr lang="en-US" sz="2500" dirty="0"/>
              <a:t>, 2021)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C10DF-2062-4981-B7C7-825B875FB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81" y="1851626"/>
            <a:ext cx="5428398" cy="407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48D58F-AA24-444E-B76C-E6B6B7E8227F}"/>
              </a:ext>
            </a:extLst>
          </p:cNvPr>
          <p:cNvSpPr txBox="1"/>
          <p:nvPr/>
        </p:nvSpPr>
        <p:spPr>
          <a:xfrm>
            <a:off x="9258153" y="5923630"/>
            <a:ext cx="29338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Amoros</a:t>
            </a:r>
            <a:r>
              <a:rPr lang="en-US" sz="1500" dirty="0"/>
              <a:t>, W., &amp; Salas, E. (2013)</a:t>
            </a:r>
          </a:p>
        </p:txBody>
      </p:sp>
    </p:spTree>
    <p:extLst>
      <p:ext uri="{BB962C8B-B14F-4D97-AF65-F5344CB8AC3E}">
        <p14:creationId xmlns:p14="http://schemas.microsoft.com/office/powerpoint/2010/main" val="3427027758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in32_fixed.potx" id="{9A9BE078-57A7-48B2-9D33-8EFC365D262A}" vid="{66905093-CF97-471D-A25F-2AFDA5521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{BCA71C64-704C-483B-A91E-6CAFE3A1BC07}tf10001108_win32</Template>
  <TotalTime>21495</TotalTime>
  <Words>750</Words>
  <Application>Microsoft Office PowerPoint</Application>
  <PresentationFormat>Widescreen</PresentationFormat>
  <Paragraphs>199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Segoe UI</vt:lpstr>
      <vt:lpstr>Segoe UI Light</vt:lpstr>
      <vt:lpstr>WelcomeDoc</vt:lpstr>
      <vt:lpstr>Genome-Wide Association for Drought Tolerance in Potato</vt:lpstr>
      <vt:lpstr>Introduction</vt:lpstr>
      <vt:lpstr>Abiotic stress</vt:lpstr>
      <vt:lpstr>Breeding populations</vt:lpstr>
      <vt:lpstr>LTVR</vt:lpstr>
      <vt:lpstr>Material and Methods</vt:lpstr>
      <vt:lpstr>Material and Methods</vt:lpstr>
      <vt:lpstr>Material and Methods</vt:lpstr>
      <vt:lpstr>Material and Methods</vt:lpstr>
      <vt:lpstr>Drought impact on traits</vt:lpstr>
      <vt:lpstr>Drought impact on traits</vt:lpstr>
      <vt:lpstr>Drought impact on traits</vt:lpstr>
      <vt:lpstr>Heritability (plot)</vt:lpstr>
      <vt:lpstr>Maturity score X Yield</vt:lpstr>
      <vt:lpstr>GWAS for yield</vt:lpstr>
      <vt:lpstr>StCDF1 and StFLORE</vt:lpstr>
      <vt:lpstr>Conclusions</vt:lpstr>
      <vt:lpstr>Thank you!   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in Lowland Adapted Potato Clones</dc:title>
  <dc:creator>Joao Nomura</dc:creator>
  <cp:keywords/>
  <cp:lastModifiedBy>Joao Nomura</cp:lastModifiedBy>
  <cp:revision>32</cp:revision>
  <dcterms:created xsi:type="dcterms:W3CDTF">2021-11-15T18:06:08Z</dcterms:created>
  <dcterms:modified xsi:type="dcterms:W3CDTF">2022-01-09T23:31:24Z</dcterms:modified>
  <cp:version/>
</cp:coreProperties>
</file>