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7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65" r:id="rId6"/>
    <p:sldId id="266" r:id="rId7"/>
    <p:sldId id="260" r:id="rId8"/>
    <p:sldId id="261" r:id="rId9"/>
    <p:sldId id="262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23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47" autoAdjust="0"/>
    <p:restoredTop sz="94660"/>
  </p:normalViewPr>
  <p:slideViewPr>
    <p:cSldViewPr snapToGrid="0">
      <p:cViewPr>
        <p:scale>
          <a:sx n="97" d="100"/>
          <a:sy n="97" d="100"/>
        </p:scale>
        <p:origin x="1312" y="1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E8C9-83AD-45A4-81E9-450787AA7822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68EA-2E62-4975-B74B-866ED30BB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1081719-7D3E-2141-AF56-DCAFCD714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08" y="6094482"/>
            <a:ext cx="1425534" cy="6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4626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206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19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502C-82CD-44CB-B0E7-5E97E47F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224C1-676C-49DA-9D5A-402493F7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8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64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694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129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4703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5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9193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201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3EDA4-83BB-7846-9D5A-F52ECD6ED20A}"/>
              </a:ext>
            </a:extLst>
          </p:cNvPr>
          <p:cNvSpPr/>
          <p:nvPr userDrawn="1"/>
        </p:nvSpPr>
        <p:spPr>
          <a:xfrm>
            <a:off x="0" y="5974081"/>
            <a:ext cx="12192000" cy="883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498BDD7-1ADC-B242-A3B5-BDF71CF101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9" y="5937542"/>
            <a:ext cx="1887310" cy="95699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379BA84-856A-684E-9AC7-26ACD3164F6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08" y="6094482"/>
            <a:ext cx="1425534" cy="6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  <p:sldLayoutId id="2147484949" r:id="rId12"/>
    <p:sldLayoutId id="2147484950" r:id="rId13"/>
    <p:sldLayoutId id="214748383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AA5E-E8C6-4A8A-9B68-38DE31619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347" y="1785763"/>
            <a:ext cx="5430161" cy="88760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MAPpoly updates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34664-4440-446C-A5B7-37E5C0B7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3213" y="3082386"/>
            <a:ext cx="2038428" cy="110224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Marcelo Mollinari</a:t>
            </a:r>
          </a:p>
          <a:p>
            <a:r>
              <a:rPr lang="en-US" dirty="0"/>
              <a:t>Gabriel Gesteira</a:t>
            </a:r>
          </a:p>
          <a:p>
            <a:r>
              <a:rPr lang="en-US" dirty="0"/>
              <a:t>Zhao-Bang Zeng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8BEFA3-C00B-4D5B-AC8D-8D48570A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E6FA49-BDB7-E74F-A09C-CF988554591F}"/>
              </a:ext>
            </a:extLst>
          </p:cNvPr>
          <p:cNvGrpSpPr/>
          <p:nvPr/>
        </p:nvGrpSpPr>
        <p:grpSpPr>
          <a:xfrm>
            <a:off x="8294919" y="1288827"/>
            <a:ext cx="3287057" cy="3354425"/>
            <a:chOff x="8164291" y="1350478"/>
            <a:chExt cx="2463424" cy="2513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293D66-F6D3-EC45-81BA-269C6A17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91" y="1350478"/>
              <a:ext cx="1198043" cy="1397717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B8E0CEA-CB37-6C4B-BEAC-D18F50463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0890" y="1350478"/>
              <a:ext cx="1206825" cy="139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B1A7210-2DB4-744F-ABB2-DF154D5DE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346" y="2466673"/>
              <a:ext cx="1216532" cy="139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848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4DAC-4EDE-439B-959E-0A5A3409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9" y="12130"/>
            <a:ext cx="429416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 Members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F6B65-2D30-441A-B713-30E0309B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5000501" cy="427512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1034" name="Picture 10" descr="Logos for Print – Brand and Visual Identity – UW–Madison">
            <a:extLst>
              <a:ext uri="{FF2B5EF4-FFF2-40B4-BE49-F238E27FC236}">
                <a16:creationId xmlns:a16="http://schemas.microsoft.com/office/drawing/2014/main" id="{4C1CBE3A-9C6F-478E-AF78-C6877E79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05" y="1027217"/>
            <a:ext cx="2623850" cy="15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s | University Brand Guide | Texas A&amp;amp;M University">
            <a:extLst>
              <a:ext uri="{FF2B5EF4-FFF2-40B4-BE49-F238E27FC236}">
                <a16:creationId xmlns:a16="http://schemas.microsoft.com/office/drawing/2014/main" id="{11BE3A0D-BFBD-490E-B852-1C49DE7A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6204" r="10413" b="37282"/>
          <a:stretch/>
        </p:blipFill>
        <p:spPr bwMode="auto">
          <a:xfrm>
            <a:off x="233849" y="1501911"/>
            <a:ext cx="2857500" cy="7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584011-313A-4567-B9A1-495269B42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53" y="1406978"/>
            <a:ext cx="2546042" cy="908878"/>
          </a:xfrm>
          <a:prstGeom prst="rect">
            <a:avLst/>
          </a:prstGeom>
        </p:spPr>
      </p:pic>
      <p:pic>
        <p:nvPicPr>
          <p:cNvPr id="1052" name="Picture 28" descr="Penn State Logo — Office of the Vice Provost for Educational Equity">
            <a:extLst>
              <a:ext uri="{FF2B5EF4-FFF2-40B4-BE49-F238E27FC236}">
                <a16:creationId xmlns:a16="http://schemas.microsoft.com/office/drawing/2014/main" id="{B36C4764-AFE2-4AA4-9FDB-29449AA7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6" y="3075298"/>
            <a:ext cx="2311785" cy="7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ogos | Brand | Washington State University">
            <a:extLst>
              <a:ext uri="{FF2B5EF4-FFF2-40B4-BE49-F238E27FC236}">
                <a16:creationId xmlns:a16="http://schemas.microsoft.com/office/drawing/2014/main" id="{39E9FC50-7EA9-4B45-A0EC-87C8F1CA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53" y="2809123"/>
            <a:ext cx="2546043" cy="1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UR Campus — STARTHUB WAGENINGEN">
            <a:extLst>
              <a:ext uri="{FF2B5EF4-FFF2-40B4-BE49-F238E27FC236}">
                <a16:creationId xmlns:a16="http://schemas.microsoft.com/office/drawing/2014/main" id="{4845F357-4AEB-4E61-A369-E671A3B9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91" y="3135452"/>
            <a:ext cx="2250533" cy="5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ownloads :: NC State Brand">
            <a:extLst>
              <a:ext uri="{FF2B5EF4-FFF2-40B4-BE49-F238E27FC236}">
                <a16:creationId xmlns:a16="http://schemas.microsoft.com/office/drawing/2014/main" id="{D56D11AD-B28B-43DA-86E5-66E0D743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" y="4416371"/>
            <a:ext cx="2094728" cy="10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B22A6AE-09CB-47FB-AB97-1FC102CF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71" y="4646494"/>
            <a:ext cx="1964922" cy="5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OSU Logo [Oregon State University] Download Vector">
            <a:extLst>
              <a:ext uri="{FF2B5EF4-FFF2-40B4-BE49-F238E27FC236}">
                <a16:creationId xmlns:a16="http://schemas.microsoft.com/office/drawing/2014/main" id="{5EE870EB-123D-4274-9D7B-064A5C4E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33" y="4468631"/>
            <a:ext cx="2406722" cy="7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Logos &amp;amp; Wordmarks | Style Guides and Logos | University of Arkansas">
            <a:extLst>
              <a:ext uri="{FF2B5EF4-FFF2-40B4-BE49-F238E27FC236}">
                <a16:creationId xmlns:a16="http://schemas.microsoft.com/office/drawing/2014/main" id="{758EAC15-809E-4548-BF04-DA3F0A41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4" y="4019884"/>
            <a:ext cx="1601927" cy="12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lant &amp;amp; Food Research - Wikipedia">
            <a:extLst>
              <a:ext uri="{FF2B5EF4-FFF2-40B4-BE49-F238E27FC236}">
                <a16:creationId xmlns:a16="http://schemas.microsoft.com/office/drawing/2014/main" id="{A08A0913-3544-4C73-B897-56DBC335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3" y="1544874"/>
            <a:ext cx="2175210" cy="7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Minnesota Hybrid Education Partnership | 2U">
            <a:extLst>
              <a:ext uri="{FF2B5EF4-FFF2-40B4-BE49-F238E27FC236}">
                <a16:creationId xmlns:a16="http://schemas.microsoft.com/office/drawing/2014/main" id="{206FE4A2-472B-428C-859A-F840800A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9" y="3174101"/>
            <a:ext cx="2472046" cy="3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5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449E6-188B-4811-B89F-44E5F3A7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4644242" cy="475012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654DFE-41F3-4C77-A1D0-152F61555297}"/>
              </a:ext>
            </a:extLst>
          </p:cNvPr>
          <p:cNvSpPr txBox="1">
            <a:spLocks/>
          </p:cNvSpPr>
          <p:nvPr/>
        </p:nvSpPr>
        <p:spPr>
          <a:xfrm>
            <a:off x="3153145" y="0"/>
            <a:ext cx="5885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Other Collaborators</a:t>
            </a:r>
          </a:p>
        </p:txBody>
      </p:sp>
      <p:pic>
        <p:nvPicPr>
          <p:cNvPr id="1026" name="Picture 2" descr="File Download – Daicel Arbor Biosciences">
            <a:extLst>
              <a:ext uri="{FF2B5EF4-FFF2-40B4-BE49-F238E27FC236}">
                <a16:creationId xmlns:a16="http://schemas.microsoft.com/office/drawing/2014/main" id="{CFB1CDD3-ED8F-4251-A8F4-E69597D0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13" y="1321368"/>
            <a:ext cx="1703015" cy="5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Garden Rose Selections - Home">
            <a:extLst>
              <a:ext uri="{FF2B5EF4-FFF2-40B4-BE49-F238E27FC236}">
                <a16:creationId xmlns:a16="http://schemas.microsoft.com/office/drawing/2014/main" id="{B9DBB109-20FB-4A32-920C-D88C2C5C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2" y="2177372"/>
            <a:ext cx="1813268" cy="7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 descr="Welcome to Bailey Nurseries | Growing What&amp;#39;s Next">
            <a:extLst>
              <a:ext uri="{FF2B5EF4-FFF2-40B4-BE49-F238E27FC236}">
                <a16:creationId xmlns:a16="http://schemas.microsoft.com/office/drawing/2014/main" id="{5D4B8E6A-40B1-4A2E-B2DF-FF6BA0168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842682"/>
            <a:ext cx="4424082" cy="44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Welcome to Bailey Nurseries | Growing What&amp;#39;s Next">
            <a:extLst>
              <a:ext uri="{FF2B5EF4-FFF2-40B4-BE49-F238E27FC236}">
                <a16:creationId xmlns:a16="http://schemas.microsoft.com/office/drawing/2014/main" id="{2B8C887F-7FE4-43DA-9D06-CB37E44A8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105" y="2581835"/>
            <a:ext cx="5806295" cy="9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7CBA2FB4-366A-4F79-92F0-A426B9B02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7" y="3804865"/>
            <a:ext cx="2129401" cy="1197788"/>
          </a:xfrm>
          <a:prstGeom prst="rect">
            <a:avLst/>
          </a:prstGeom>
        </p:spPr>
      </p:pic>
      <p:pic>
        <p:nvPicPr>
          <p:cNvPr id="1044" name="Picture 20" descr="Bejo Seeds Inc - Organic Seed Alliance">
            <a:extLst>
              <a:ext uri="{FF2B5EF4-FFF2-40B4-BE49-F238E27FC236}">
                <a16:creationId xmlns:a16="http://schemas.microsoft.com/office/drawing/2014/main" id="{A508A22B-284C-4213-BD11-96642274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15" y="966111"/>
            <a:ext cx="512280" cy="10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iat Logo [ Download - Logo - icon ] png svg">
            <a:extLst>
              <a:ext uri="{FF2B5EF4-FFF2-40B4-BE49-F238E27FC236}">
                <a16:creationId xmlns:a16="http://schemas.microsoft.com/office/drawing/2014/main" id="{4E4C4E41-5D07-4333-A1BB-B637D207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3" y="2658413"/>
            <a:ext cx="1679163" cy="1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nternational Potato Center (CIP) - CGIAR">
            <a:extLst>
              <a:ext uri="{FF2B5EF4-FFF2-40B4-BE49-F238E27FC236}">
                <a16:creationId xmlns:a16="http://schemas.microsoft.com/office/drawing/2014/main" id="{ED16C9F0-1F04-4B09-BD2A-5A5CC4C6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76" y="3226606"/>
            <a:ext cx="1679163" cy="6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634C70-E0DA-4AB5-8B51-0D3E0CDCF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82" y="4142670"/>
            <a:ext cx="2100448" cy="52217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D79EE8BE-92FC-4A82-862E-9519EEB85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" y="3608536"/>
            <a:ext cx="2118122" cy="1425496"/>
          </a:xfrm>
          <a:prstGeom prst="rect">
            <a:avLst/>
          </a:prstGeom>
        </p:spPr>
      </p:pic>
      <p:pic>
        <p:nvPicPr>
          <p:cNvPr id="1052" name="Picture 28" descr="Beekenkamp Groep">
            <a:extLst>
              <a:ext uri="{FF2B5EF4-FFF2-40B4-BE49-F238E27FC236}">
                <a16:creationId xmlns:a16="http://schemas.microsoft.com/office/drawing/2014/main" id="{F63B3655-1357-4A09-8936-591467F55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7051" r="5301" b="24680"/>
          <a:stretch/>
        </p:blipFill>
        <p:spPr bwMode="auto">
          <a:xfrm>
            <a:off x="5005910" y="4886560"/>
            <a:ext cx="2135310" cy="8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riscoll&amp;#39;s - Sustainable Brands">
            <a:extLst>
              <a:ext uri="{FF2B5EF4-FFF2-40B4-BE49-F238E27FC236}">
                <a16:creationId xmlns:a16="http://schemas.microsoft.com/office/drawing/2014/main" id="{9F34C0F5-E317-452A-B86B-2998EF41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94" y="5010293"/>
            <a:ext cx="1921329" cy="3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ümmen Orange | Dianthus Week">
            <a:extLst>
              <a:ext uri="{FF2B5EF4-FFF2-40B4-BE49-F238E27FC236}">
                <a16:creationId xmlns:a16="http://schemas.microsoft.com/office/drawing/2014/main" id="{70388255-770C-497F-9793-30BE1E576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0" t="33495" r="5749" b="29023"/>
          <a:stretch/>
        </p:blipFill>
        <p:spPr bwMode="auto">
          <a:xfrm>
            <a:off x="9396746" y="4113600"/>
            <a:ext cx="2388534" cy="5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5243175-1089-4953-8E7A-8727C331A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51" y="4820921"/>
            <a:ext cx="1958862" cy="806147"/>
          </a:xfrm>
          <a:prstGeom prst="rect">
            <a:avLst/>
          </a:prstGeom>
        </p:spPr>
      </p:pic>
      <p:sp>
        <p:nvSpPr>
          <p:cNvPr id="8" name="AutoShape 2" descr="Genetwister Technologies B.V.">
            <a:extLst>
              <a:ext uri="{FF2B5EF4-FFF2-40B4-BE49-F238E27FC236}">
                <a16:creationId xmlns:a16="http://schemas.microsoft.com/office/drawing/2014/main" id="{F9DFB8C9-3A91-49C9-822E-B454FCCE6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0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Genetwister Technologies B.V.">
            <a:extLst>
              <a:ext uri="{FF2B5EF4-FFF2-40B4-BE49-F238E27FC236}">
                <a16:creationId xmlns:a16="http://schemas.microsoft.com/office/drawing/2014/main" id="{EE33CE3B-4EEF-4F89-A7D8-FE2F5F307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Enterprise – ResearchSpace">
            <a:extLst>
              <a:ext uri="{FF2B5EF4-FFF2-40B4-BE49-F238E27FC236}">
                <a16:creationId xmlns:a16="http://schemas.microsoft.com/office/drawing/2014/main" id="{135E2E0C-990D-41FC-BF33-112EDA5F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r="20538"/>
          <a:stretch/>
        </p:blipFill>
        <p:spPr bwMode="auto">
          <a:xfrm>
            <a:off x="983002" y="1251476"/>
            <a:ext cx="1278976" cy="8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6C123AE-851E-48AC-B83B-E0530A91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8" y="4973776"/>
            <a:ext cx="1958862" cy="4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4FF03D4-3624-4E33-ABE5-9C0DA64FBB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83" y="2231624"/>
            <a:ext cx="1545753" cy="700419"/>
          </a:xfrm>
          <a:prstGeom prst="rect">
            <a:avLst/>
          </a:prstGeom>
        </p:spPr>
      </p:pic>
      <p:pic>
        <p:nvPicPr>
          <p:cNvPr id="18" name="Picture 17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B42C1AA-9C4D-4187-80DF-96CC454AC4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8" y="4758907"/>
            <a:ext cx="1129673" cy="933009"/>
          </a:xfrm>
          <a:prstGeom prst="rect">
            <a:avLst/>
          </a:prstGeom>
        </p:spPr>
      </p:pic>
      <p:pic>
        <p:nvPicPr>
          <p:cNvPr id="1036" name="Picture 12" descr="Plant Sciences, Inc">
            <a:extLst>
              <a:ext uri="{FF2B5EF4-FFF2-40B4-BE49-F238E27FC236}">
                <a16:creationId xmlns:a16="http://schemas.microsoft.com/office/drawing/2014/main" id="{4682E593-A160-4CBE-BD45-7984223C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99" y="2225117"/>
            <a:ext cx="1457228" cy="7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 of U.S. Potato Farmers | Potatoes USA">
            <a:extLst>
              <a:ext uri="{FF2B5EF4-FFF2-40B4-BE49-F238E27FC236}">
                <a16:creationId xmlns:a16="http://schemas.microsoft.com/office/drawing/2014/main" id="{F6BA35D2-4756-41B0-B600-00D9863E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7" y="3235675"/>
            <a:ext cx="1599689" cy="6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A7D589F-346A-46CC-A296-9E0359ECAF5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3585" r="19607" b="23920"/>
          <a:stretch/>
        </p:blipFill>
        <p:spPr>
          <a:xfrm>
            <a:off x="3173080" y="2149300"/>
            <a:ext cx="1405810" cy="845677"/>
          </a:xfrm>
          <a:prstGeom prst="rect">
            <a:avLst/>
          </a:prstGeom>
        </p:spPr>
      </p:pic>
      <p:pic>
        <p:nvPicPr>
          <p:cNvPr id="1040" name="Picture 16" descr="Spring Meadow Nursery">
            <a:extLst>
              <a:ext uri="{FF2B5EF4-FFF2-40B4-BE49-F238E27FC236}">
                <a16:creationId xmlns:a16="http://schemas.microsoft.com/office/drawing/2014/main" id="{F7ABB8BB-F06A-4638-B63E-E6979CF5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2" y="2370383"/>
            <a:ext cx="1807633" cy="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ome - Star® Roses and Plants">
            <a:extLst>
              <a:ext uri="{FF2B5EF4-FFF2-40B4-BE49-F238E27FC236}">
                <a16:creationId xmlns:a16="http://schemas.microsoft.com/office/drawing/2014/main" id="{906AC51C-4412-4DDB-9285-D2FBA8E4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06" y="3103676"/>
            <a:ext cx="1202613" cy="7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Weeks Roses • Wholesale Rose Grower">
            <a:extLst>
              <a:ext uri="{FF2B5EF4-FFF2-40B4-BE49-F238E27FC236}">
                <a16:creationId xmlns:a16="http://schemas.microsoft.com/office/drawing/2014/main" id="{B6B9584C-FA01-4011-9A80-6F174714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6" y="3948328"/>
            <a:ext cx="1422263" cy="7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DC737-1A69-4C40-8725-2AF44979500D}"/>
              </a:ext>
            </a:extLst>
          </p:cNvPr>
          <p:cNvSpPr txBox="1"/>
          <p:nvPr/>
        </p:nvSpPr>
        <p:spPr>
          <a:xfrm>
            <a:off x="7383751" y="3303663"/>
            <a:ext cx="214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Woolf Roses L.L.C.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CF2598-1DAC-4890-B1A3-2A92E47F0574}"/>
              </a:ext>
            </a:extLst>
          </p:cNvPr>
          <p:cNvSpPr txBox="1"/>
          <p:nvPr/>
        </p:nvSpPr>
        <p:spPr>
          <a:xfrm>
            <a:off x="7431778" y="1490619"/>
            <a:ext cx="201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Neuhouse Farms</a:t>
            </a:r>
          </a:p>
        </p:txBody>
      </p:sp>
      <p:pic>
        <p:nvPicPr>
          <p:cNvPr id="34" name="Picture 2" descr="Home">
            <a:extLst>
              <a:ext uri="{FF2B5EF4-FFF2-40B4-BE49-F238E27FC236}">
                <a16:creationId xmlns:a16="http://schemas.microsoft.com/office/drawing/2014/main" id="{92418B83-063C-455D-91B8-5EF944A9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7" y="1554348"/>
            <a:ext cx="1643753" cy="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8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7" y="-246193"/>
            <a:ext cx="10515600" cy="1325563"/>
          </a:xfrm>
        </p:spPr>
        <p:txBody>
          <a:bodyPr/>
          <a:lstStyle/>
          <a:p>
            <a:r>
              <a:rPr lang="en-US" dirty="0"/>
              <a:t>MAPpoly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55E71D2-78D9-AD40-86AA-FA0BDFA03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4" y="1027324"/>
            <a:ext cx="6936851" cy="4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2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7" y="-246193"/>
            <a:ext cx="10515600" cy="1325563"/>
          </a:xfrm>
        </p:spPr>
        <p:txBody>
          <a:bodyPr/>
          <a:lstStyle/>
          <a:p>
            <a:r>
              <a:rPr lang="en-US" dirty="0"/>
              <a:t>Input and quality control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E473136E-815A-0843-82BE-0FCEC8CE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43" y="1127126"/>
            <a:ext cx="4379663" cy="28124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BA9981-4E87-6A4C-BA67-C439CF9E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48" y="1041960"/>
            <a:ext cx="4182209" cy="30426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E9B150-051E-4A42-9504-97AC311CE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42" b="23465"/>
          <a:stretch/>
        </p:blipFill>
        <p:spPr>
          <a:xfrm>
            <a:off x="7767656" y="4294718"/>
            <a:ext cx="2428255" cy="1532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AAD9A-F883-254F-8591-594D11E99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46" y="4408031"/>
            <a:ext cx="5143658" cy="14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7" y="-246193"/>
            <a:ext cx="11478370" cy="1325563"/>
          </a:xfrm>
        </p:spPr>
        <p:txBody>
          <a:bodyPr/>
          <a:lstStyle/>
          <a:p>
            <a:r>
              <a:rPr lang="en-US" dirty="0"/>
              <a:t>Two-points Rf calculation, grouping, and ordering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35B4F2B3-E4E2-B840-942B-5CC3430EA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7" y="792805"/>
            <a:ext cx="4521200" cy="292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CD5CA-30C0-4445-AAE7-18A72C8E9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1" y="941506"/>
            <a:ext cx="2549506" cy="2484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A2CAE-5C75-A04B-914B-C69B6F43B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88" y="3584875"/>
            <a:ext cx="5300912" cy="2101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3CF8F8-A3D1-F24B-803C-ED2B3447D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9540"/>
            <a:ext cx="4765191" cy="18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7" y="-246193"/>
            <a:ext cx="10515600" cy="1325563"/>
          </a:xfrm>
        </p:spPr>
        <p:txBody>
          <a:bodyPr/>
          <a:lstStyle/>
          <a:p>
            <a:r>
              <a:rPr lang="en-US" dirty="0"/>
              <a:t>Phasing and multilocus re-estimation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B881AE9-B45F-4E42-949F-1E7A149CD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0" y="954773"/>
            <a:ext cx="4237794" cy="23365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7D80F9-4392-0141-BE03-315390DBB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24270" r="6428" b="1980"/>
          <a:stretch/>
        </p:blipFill>
        <p:spPr bwMode="auto">
          <a:xfrm>
            <a:off x="6630557" y="1016317"/>
            <a:ext cx="4795520" cy="23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59CE0-09BE-4E4D-87F3-22021FED6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844" y="3662822"/>
            <a:ext cx="2886644" cy="217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F0BF0-A373-E34C-8DAD-4E947F35F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08"/>
          <a:stretch/>
        </p:blipFill>
        <p:spPr>
          <a:xfrm>
            <a:off x="9221357" y="3662821"/>
            <a:ext cx="2406439" cy="2178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CCB304-01DD-1940-B240-C10CC4D7A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47" y="3479483"/>
            <a:ext cx="5232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0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7" y="-246193"/>
            <a:ext cx="10515600" cy="1325563"/>
          </a:xfrm>
        </p:spPr>
        <p:txBody>
          <a:bodyPr/>
          <a:lstStyle/>
          <a:p>
            <a:r>
              <a:rPr lang="en-US" dirty="0"/>
              <a:t>Haplotype probability and export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64CBDAB-6872-524B-9EAA-4CF50874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7" y="1480644"/>
            <a:ext cx="4610141" cy="2297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27A34-8892-7E4A-80C7-A4C0C43CC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52" y="4405876"/>
            <a:ext cx="5709748" cy="1053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B32EC4-E34E-144B-BF0A-4F20C8D3E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961" y="3189835"/>
            <a:ext cx="4610141" cy="2626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26E1D4-CB64-E847-A812-F5840D181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713" y="835141"/>
            <a:ext cx="3978085" cy="22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9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7C82-563D-444B-8F0C-E4F8CCCD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826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Linkage analysis in multiple inter-connected hexaploid sweetpotato families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2E14E-531B-E740-9AD2-B333A527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5000501" cy="427512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3170E9-CC37-1E45-804A-D436DE2342A8}"/>
              </a:ext>
            </a:extLst>
          </p:cNvPr>
          <p:cNvSpPr txBox="1">
            <a:spLocks/>
          </p:cNvSpPr>
          <p:nvPr/>
        </p:nvSpPr>
        <p:spPr>
          <a:xfrm>
            <a:off x="-997011" y="-1145322"/>
            <a:ext cx="88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D6236-A27E-3944-BBB6-7A7E01026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638" y="1690688"/>
            <a:ext cx="4140768" cy="3473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11F11-698E-DC4A-B0C1-7343D05FB1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06" y="1690688"/>
            <a:ext cx="4140768" cy="347396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DAE513-960E-1F47-BFE5-73B5027DD495}"/>
              </a:ext>
            </a:extLst>
          </p:cNvPr>
          <p:cNvSpPr txBox="1">
            <a:spLocks/>
          </p:cNvSpPr>
          <p:nvPr/>
        </p:nvSpPr>
        <p:spPr>
          <a:xfrm>
            <a:off x="469570" y="1875572"/>
            <a:ext cx="2708068" cy="3473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SweetGAINS</a:t>
            </a:r>
            <a:r>
              <a:rPr lang="en-US" sz="2000" dirty="0"/>
              <a:t> project: Dr. Hugo Campos (CIP) and Dr. Craig </a:t>
            </a:r>
            <a:r>
              <a:rPr lang="en-US" sz="2000" dirty="0" err="1"/>
              <a:t>Yencho</a:t>
            </a:r>
            <a:r>
              <a:rPr lang="en-US" sz="2000" dirty="0"/>
              <a:t> (NCSU) </a:t>
            </a:r>
          </a:p>
          <a:p>
            <a:r>
              <a:rPr lang="en-US" sz="2000" dirty="0"/>
              <a:t>Parents: Beauregard, Tanzania and New Kawogo</a:t>
            </a:r>
          </a:p>
          <a:p>
            <a:r>
              <a:rPr lang="en-US" sz="2000" dirty="0"/>
              <a:t>Genotyping: GBS  28220 markers</a:t>
            </a:r>
          </a:p>
          <a:p>
            <a:r>
              <a:rPr lang="en-US" sz="2000" dirty="0"/>
              <a:t>Population: 723 individuals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E6C602-B5A0-3A42-A287-6E1B25E45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461" y="5975388"/>
            <a:ext cx="1067539" cy="8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7C82-563D-444B-8F0C-E4F8CCCD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631" y="58758"/>
            <a:ext cx="7474527" cy="1325563"/>
          </a:xfrm>
        </p:spPr>
        <p:txBody>
          <a:bodyPr>
            <a:normAutofit/>
          </a:bodyPr>
          <a:lstStyle/>
          <a:p>
            <a:r>
              <a:rPr lang="en-US" dirty="0"/>
              <a:t>BT-TB-NKB genetic linkage 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2E14E-531B-E740-9AD2-B333A527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5000501" cy="427512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3170E9-CC37-1E45-804A-D436DE2342A8}"/>
              </a:ext>
            </a:extLst>
          </p:cNvPr>
          <p:cNvSpPr txBox="1">
            <a:spLocks/>
          </p:cNvSpPr>
          <p:nvPr/>
        </p:nvSpPr>
        <p:spPr>
          <a:xfrm>
            <a:off x="-997011" y="-1145322"/>
            <a:ext cx="88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E6C602-B5A0-3A42-A287-6E1B25E4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461" y="5975388"/>
            <a:ext cx="1067539" cy="882612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68DB4D56-D840-2B49-A46A-112B8A6C2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25" y="987135"/>
            <a:ext cx="8829149" cy="48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7C82-563D-444B-8F0C-E4F8CCCD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154" y="61825"/>
            <a:ext cx="958569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Haplotyping in BT-TB-NKB – Chromosome 15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2E14E-531B-E740-9AD2-B333A527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6160" y="6217920"/>
            <a:ext cx="5000501" cy="427512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3170E9-CC37-1E45-804A-D436DE2342A8}"/>
              </a:ext>
            </a:extLst>
          </p:cNvPr>
          <p:cNvSpPr txBox="1">
            <a:spLocks/>
          </p:cNvSpPr>
          <p:nvPr/>
        </p:nvSpPr>
        <p:spPr>
          <a:xfrm>
            <a:off x="-997011" y="-1145322"/>
            <a:ext cx="88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E6C602-B5A0-3A42-A287-6E1B25E4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461" y="5975388"/>
            <a:ext cx="1067539" cy="882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5EA477-5546-484B-8EF4-8E61EBAED1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201" y="1050452"/>
            <a:ext cx="3682954" cy="4748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0C604-B91C-E74B-BFF5-7AC2D8F17B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599" y="1059002"/>
            <a:ext cx="6448801" cy="4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14178</TotalTime>
  <Words>310</Words>
  <Application>Microsoft Macintosh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Office Theme</vt:lpstr>
      <vt:lpstr>MAPpoly updates </vt:lpstr>
      <vt:lpstr>MAPpoly workflow</vt:lpstr>
      <vt:lpstr>Input and quality control</vt:lpstr>
      <vt:lpstr>Two-points Rf calculation, grouping, and ordering</vt:lpstr>
      <vt:lpstr>Phasing and multilocus re-estimation</vt:lpstr>
      <vt:lpstr>Haplotype probability and export</vt:lpstr>
      <vt:lpstr>Linkage analysis in multiple inter-connected hexaploid sweetpotato families </vt:lpstr>
      <vt:lpstr>BT-TB-NKB genetic linkage map </vt:lpstr>
      <vt:lpstr>Haplotyping in BT-TB-NKB – Chromosome 15 </vt:lpstr>
      <vt:lpstr>Project Members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Baum, Delany</dc:creator>
  <cp:lastModifiedBy>Marcelo Mollinari</cp:lastModifiedBy>
  <cp:revision>53</cp:revision>
  <dcterms:created xsi:type="dcterms:W3CDTF">2021-07-08T18:34:46Z</dcterms:created>
  <dcterms:modified xsi:type="dcterms:W3CDTF">2022-01-09T20:41:21Z</dcterms:modified>
</cp:coreProperties>
</file>