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sldIdLst>
    <p:sldId id="256" r:id="rId2"/>
    <p:sldId id="303" r:id="rId3"/>
    <p:sldId id="304" r:id="rId4"/>
    <p:sldId id="305" r:id="rId5"/>
    <p:sldId id="307" r:id="rId6"/>
    <p:sldId id="308" r:id="rId7"/>
    <p:sldId id="309" r:id="rId8"/>
    <p:sldId id="310" r:id="rId9"/>
    <p:sldId id="311" r:id="rId10"/>
    <p:sldId id="312" r:id="rId11"/>
    <p:sldId id="313" r:id="rId12"/>
    <p:sldId id="314" r:id="rId13"/>
    <p:sldId id="315" r:id="rId14"/>
    <p:sldId id="316" r:id="rId15"/>
    <p:sldId id="317" r:id="rId16"/>
    <p:sldId id="263" r:id="rId17"/>
    <p:sldId id="265" r:id="rId18"/>
    <p:sldId id="318" r:id="rId19"/>
    <p:sldId id="319" r:id="rId20"/>
    <p:sldId id="320" r:id="rId21"/>
    <p:sldId id="321" r:id="rId22"/>
    <p:sldId id="322" r:id="rId23"/>
  </p:sldIdLst>
  <p:sldSz cx="12192000" cy="6858000"/>
  <p:notesSz cx="7077075" cy="9363075"/>
  <p:defaultTextStyle>
    <a:defPPr>
      <a:defRPr lang="en-NZ"/>
    </a:defPPr>
    <a:lvl1pPr algn="l" rtl="0" eaLnBrk="0" fontAlgn="base" hangingPunct="0">
      <a:spcBef>
        <a:spcPct val="0"/>
      </a:spcBef>
      <a:spcAft>
        <a:spcPct val="0"/>
      </a:spcAft>
      <a:defRPr sz="3200" kern="1200">
        <a:solidFill>
          <a:schemeClr val="tx1"/>
        </a:solidFill>
        <a:latin typeface="Arial" charset="0"/>
        <a:ea typeface="ＭＳ Ｐゴシック" pitchFamily="-112" charset="-128"/>
        <a:cs typeface="+mn-cs"/>
      </a:defRPr>
    </a:lvl1pPr>
    <a:lvl2pPr marL="609585" algn="l" rtl="0" eaLnBrk="0" fontAlgn="base" hangingPunct="0">
      <a:spcBef>
        <a:spcPct val="0"/>
      </a:spcBef>
      <a:spcAft>
        <a:spcPct val="0"/>
      </a:spcAft>
      <a:defRPr sz="3200" kern="1200">
        <a:solidFill>
          <a:schemeClr val="tx1"/>
        </a:solidFill>
        <a:latin typeface="Arial" charset="0"/>
        <a:ea typeface="ＭＳ Ｐゴシック" pitchFamily="-112" charset="-128"/>
        <a:cs typeface="+mn-cs"/>
      </a:defRPr>
    </a:lvl2pPr>
    <a:lvl3pPr marL="1219170" algn="l" rtl="0" eaLnBrk="0" fontAlgn="base" hangingPunct="0">
      <a:spcBef>
        <a:spcPct val="0"/>
      </a:spcBef>
      <a:spcAft>
        <a:spcPct val="0"/>
      </a:spcAft>
      <a:defRPr sz="3200" kern="1200">
        <a:solidFill>
          <a:schemeClr val="tx1"/>
        </a:solidFill>
        <a:latin typeface="Arial" charset="0"/>
        <a:ea typeface="ＭＳ Ｐゴシック" pitchFamily="-112" charset="-128"/>
        <a:cs typeface="+mn-cs"/>
      </a:defRPr>
    </a:lvl3pPr>
    <a:lvl4pPr marL="1828754" algn="l" rtl="0" eaLnBrk="0" fontAlgn="base" hangingPunct="0">
      <a:spcBef>
        <a:spcPct val="0"/>
      </a:spcBef>
      <a:spcAft>
        <a:spcPct val="0"/>
      </a:spcAft>
      <a:defRPr sz="3200" kern="1200">
        <a:solidFill>
          <a:schemeClr val="tx1"/>
        </a:solidFill>
        <a:latin typeface="Arial" charset="0"/>
        <a:ea typeface="ＭＳ Ｐゴシック" pitchFamily="-112" charset="-128"/>
        <a:cs typeface="+mn-cs"/>
      </a:defRPr>
    </a:lvl4pPr>
    <a:lvl5pPr marL="2438339" algn="l" rtl="0" eaLnBrk="0" fontAlgn="base" hangingPunct="0">
      <a:spcBef>
        <a:spcPct val="0"/>
      </a:spcBef>
      <a:spcAft>
        <a:spcPct val="0"/>
      </a:spcAft>
      <a:defRPr sz="3200" kern="1200">
        <a:solidFill>
          <a:schemeClr val="tx1"/>
        </a:solidFill>
        <a:latin typeface="Arial" charset="0"/>
        <a:ea typeface="ＭＳ Ｐゴシック" pitchFamily="-112" charset="-128"/>
        <a:cs typeface="+mn-cs"/>
      </a:defRPr>
    </a:lvl5pPr>
    <a:lvl6pPr marL="3047924" algn="l" defTabSz="1219170" rtl="0" eaLnBrk="1" latinLnBrk="0" hangingPunct="1">
      <a:defRPr sz="3200" kern="1200">
        <a:solidFill>
          <a:schemeClr val="tx1"/>
        </a:solidFill>
        <a:latin typeface="Arial" charset="0"/>
        <a:ea typeface="ＭＳ Ｐゴシック" pitchFamily="-112" charset="-128"/>
        <a:cs typeface="+mn-cs"/>
      </a:defRPr>
    </a:lvl6pPr>
    <a:lvl7pPr marL="3657509" algn="l" defTabSz="1219170" rtl="0" eaLnBrk="1" latinLnBrk="0" hangingPunct="1">
      <a:defRPr sz="3200" kern="1200">
        <a:solidFill>
          <a:schemeClr val="tx1"/>
        </a:solidFill>
        <a:latin typeface="Arial" charset="0"/>
        <a:ea typeface="ＭＳ Ｐゴシック" pitchFamily="-112" charset="-128"/>
        <a:cs typeface="+mn-cs"/>
      </a:defRPr>
    </a:lvl7pPr>
    <a:lvl8pPr marL="4267093" algn="l" defTabSz="1219170" rtl="0" eaLnBrk="1" latinLnBrk="0" hangingPunct="1">
      <a:defRPr sz="3200" kern="1200">
        <a:solidFill>
          <a:schemeClr val="tx1"/>
        </a:solidFill>
        <a:latin typeface="Arial" charset="0"/>
        <a:ea typeface="ＭＳ Ｐゴシック" pitchFamily="-112" charset="-128"/>
        <a:cs typeface="+mn-cs"/>
      </a:defRPr>
    </a:lvl8pPr>
    <a:lvl9pPr marL="4876678" algn="l" defTabSz="1219170" rtl="0" eaLnBrk="1" latinLnBrk="0" hangingPunct="1">
      <a:defRPr sz="3200" kern="1200">
        <a:solidFill>
          <a:schemeClr val="tx1"/>
        </a:solidFill>
        <a:latin typeface="Arial" charset="0"/>
        <a:ea typeface="ＭＳ Ｐゴシック" pitchFamily="-112" charset="-128"/>
        <a:cs typeface="+mn-cs"/>
      </a:defRPr>
    </a:lvl9pPr>
  </p:defaultTextStyle>
  <p:extLst>
    <p:ext uri="{EFAFB233-063F-42B5-8137-9DF3F51BA10A}">
      <p15:sldGuideLst xmlns:p15="http://schemas.microsoft.com/office/powerpoint/2012/main">
        <p15:guide id="1" pos="3840">
          <p15:clr>
            <a:srgbClr val="A4A3A4"/>
          </p15:clr>
        </p15:guide>
        <p15:guide id="2" orient="horz" pos="3793">
          <p15:clr>
            <a:srgbClr val="A4A3A4"/>
          </p15:clr>
        </p15:guide>
        <p15:guide id="3" orient="horz" pos="2115">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2B16F"/>
    <a:srgbClr val="919A8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4"/>
  </p:normalViewPr>
  <p:slideViewPr>
    <p:cSldViewPr snapToGrid="0" snapToObjects="1" showGuides="1">
      <p:cViewPr varScale="1">
        <p:scale>
          <a:sx n="83" d="100"/>
          <a:sy n="83" d="100"/>
        </p:scale>
        <p:origin x="643" y="77"/>
      </p:cViewPr>
      <p:guideLst>
        <p:guide pos="3840"/>
        <p:guide orient="horz" pos="3793"/>
        <p:guide orient="horz" pos="2115"/>
      </p:guideLst>
    </p:cSldViewPr>
  </p:slideViewPr>
  <p:notesTextViewPr>
    <p:cViewPr>
      <p:scale>
        <a:sx n="1" d="1"/>
        <a:sy n="1" d="1"/>
      </p:scale>
      <p:origin x="0" y="0"/>
    </p:cViewPr>
  </p:notesTextViewPr>
  <p:notesViewPr>
    <p:cSldViewPr snapToGrid="0" snapToObjects="1" showGuide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Mta-file\home$\HRPJXT\VC\Rml022%20marker%20work\Screenign%20over%20rml022\Jibran%20Plate_1_2_3%20%2005-2021_v3.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Mta-file\home$\HRPJXT\VC\Rml022%20marker%20work\Screenign%20over%20rml022\Jibran%20Plate_1_2_3%20%2005-2021_v3.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Mta-file\home$\HRPJXT\VC\Rml022%20marker%20work\Screenign%20over%20rml022\Jibran%20Plate_1_2_3%20%2005-2021_v3.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Mta-file\home$\HRPJXT\VC\Rml022%20marker%20work\Screenign%20over%20rml022\Jibran%20Plate_1_2_3%20%2005-2021_v3.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Mta-file\home$\HRPJXT\VC\Rml022%20marker%20work\Screenign%20over%20rml022\Jibran%20Plate_1_2_3%20%2005-2021_v3.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0" i="0" baseline="0" dirty="0">
                <a:effectLst/>
              </a:rPr>
              <a:t>Chr_1_2 markers Means of Means (KKTP2021)</a:t>
            </a:r>
            <a:endParaRPr lang="en-NZ" dirty="0">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Sheet21!$BF$3</c:f>
              <c:strCache>
                <c:ptCount val="1"/>
                <c:pt idx="0">
                  <c:v>Average of AirthmeticMeansofKKTP2021</c:v>
                </c:pt>
              </c:strCache>
            </c:strRef>
          </c:tx>
          <c:spPr>
            <a:ln w="19050" cap="rnd">
              <a:noFill/>
              <a:round/>
            </a:ln>
            <a:effectLst/>
          </c:spPr>
          <c:marker>
            <c:symbol val="circle"/>
            <c:size val="5"/>
            <c:spPr>
              <a:solidFill>
                <a:schemeClr val="accent1"/>
              </a:solidFill>
              <a:ln w="9525">
                <a:solidFill>
                  <a:schemeClr val="accent1"/>
                </a:solidFill>
              </a:ln>
              <a:effectLst/>
            </c:spPr>
          </c:marker>
          <c:errBars>
            <c:errDir val="y"/>
            <c:errBarType val="both"/>
            <c:errValType val="cust"/>
            <c:noEndCap val="0"/>
            <c:plus>
              <c:numRef>
                <c:f>Sheet21!$BH$4:$BH$20</c:f>
                <c:numCache>
                  <c:formatCode>General</c:formatCode>
                  <c:ptCount val="17"/>
                  <c:pt idx="0">
                    <c:v>0.27808008241501159</c:v>
                  </c:pt>
                  <c:pt idx="1">
                    <c:v>0.22186961821761952</c:v>
                  </c:pt>
                  <c:pt idx="2">
                    <c:v>0.16612489420213622</c:v>
                  </c:pt>
                  <c:pt idx="3">
                    <c:v>0.47477744495607538</c:v>
                  </c:pt>
                  <c:pt idx="4">
                    <c:v>0.25</c:v>
                  </c:pt>
                  <c:pt idx="5">
                    <c:v>0.71207871120747657</c:v>
                  </c:pt>
                  <c:pt idx="6">
                    <c:v>0.35960533340277678</c:v>
                  </c:pt>
                  <c:pt idx="7">
                    <c:v>0.42056472160561548</c:v>
                  </c:pt>
                  <c:pt idx="8">
                    <c:v>0.26918247188770422</c:v>
                  </c:pt>
                  <c:pt idx="9">
                    <c:v>0.15467120753941568</c:v>
                  </c:pt>
                  <c:pt idx="10">
                    <c:v>0.23891630364412644</c:v>
                  </c:pt>
                  <c:pt idx="11">
                    <c:v>0.16767756624450869</c:v>
                  </c:pt>
                  <c:pt idx="12">
                    <c:v>0.25938853458745159</c:v>
                  </c:pt>
                  <c:pt idx="13">
                    <c:v>0.48796310638948814</c:v>
                  </c:pt>
                  <c:pt idx="14">
                    <c:v>0.21428571428571427</c:v>
                  </c:pt>
                  <c:pt idx="15">
                    <c:v>0.44444444444444436</c:v>
                  </c:pt>
                  <c:pt idx="16">
                    <c:v>0.29738085706659045</c:v>
                  </c:pt>
                </c:numCache>
              </c:numRef>
            </c:plus>
            <c:minus>
              <c:numRef>
                <c:f>Sheet21!$BH$4:$BH$20</c:f>
                <c:numCache>
                  <c:formatCode>General</c:formatCode>
                  <c:ptCount val="17"/>
                  <c:pt idx="0">
                    <c:v>0.27808008241501159</c:v>
                  </c:pt>
                  <c:pt idx="1">
                    <c:v>0.22186961821761952</c:v>
                  </c:pt>
                  <c:pt idx="2">
                    <c:v>0.16612489420213622</c:v>
                  </c:pt>
                  <c:pt idx="3">
                    <c:v>0.47477744495607538</c:v>
                  </c:pt>
                  <c:pt idx="4">
                    <c:v>0.25</c:v>
                  </c:pt>
                  <c:pt idx="5">
                    <c:v>0.71207871120747657</c:v>
                  </c:pt>
                  <c:pt idx="6">
                    <c:v>0.35960533340277678</c:v>
                  </c:pt>
                  <c:pt idx="7">
                    <c:v>0.42056472160561548</c:v>
                  </c:pt>
                  <c:pt idx="8">
                    <c:v>0.26918247188770422</c:v>
                  </c:pt>
                  <c:pt idx="9">
                    <c:v>0.15467120753941568</c:v>
                  </c:pt>
                  <c:pt idx="10">
                    <c:v>0.23891630364412644</c:v>
                  </c:pt>
                  <c:pt idx="11">
                    <c:v>0.16767756624450869</c:v>
                  </c:pt>
                  <c:pt idx="12">
                    <c:v>0.25938853458745159</c:v>
                  </c:pt>
                  <c:pt idx="13">
                    <c:v>0.48796310638948814</c:v>
                  </c:pt>
                  <c:pt idx="14">
                    <c:v>0.21428571428571427</c:v>
                  </c:pt>
                  <c:pt idx="15">
                    <c:v>0.44444444444444436</c:v>
                  </c:pt>
                  <c:pt idx="16">
                    <c:v>0.29738085706659045</c:v>
                  </c:pt>
                </c:numCache>
              </c:numRef>
            </c:minus>
            <c:spPr>
              <a:noFill/>
              <a:ln w="9525" cap="flat" cmpd="sng" algn="ctr">
                <a:solidFill>
                  <a:schemeClr val="tx1">
                    <a:lumMod val="65000"/>
                    <a:lumOff val="35000"/>
                  </a:schemeClr>
                </a:solidFill>
                <a:round/>
              </a:ln>
              <a:effectLst/>
            </c:spPr>
          </c:errBars>
          <c:xVal>
            <c:strRef>
              <c:f>Sheet21!$BE$4:$BE$20</c:f>
              <c:strCache>
                <c:ptCount val="17"/>
                <c:pt idx="0">
                  <c:v>AAABdddd</c:v>
                </c:pt>
                <c:pt idx="1">
                  <c:v>AAABddde</c:v>
                </c:pt>
                <c:pt idx="2">
                  <c:v>AAABdddf</c:v>
                </c:pt>
                <c:pt idx="3">
                  <c:v>AAABddef</c:v>
                </c:pt>
                <c:pt idx="4">
                  <c:v>AAABNA</c:v>
                </c:pt>
                <c:pt idx="5">
                  <c:v>AABBdddd</c:v>
                </c:pt>
                <c:pt idx="6">
                  <c:v>AABBddde</c:v>
                </c:pt>
                <c:pt idx="7">
                  <c:v>AABBdddf</c:v>
                </c:pt>
                <c:pt idx="8">
                  <c:v>AABBddef</c:v>
                </c:pt>
                <c:pt idx="9">
                  <c:v>AABBNA</c:v>
                </c:pt>
                <c:pt idx="10">
                  <c:v>ABBBdddd</c:v>
                </c:pt>
                <c:pt idx="11">
                  <c:v>ABBBddde</c:v>
                </c:pt>
                <c:pt idx="12">
                  <c:v>ABBBdddf</c:v>
                </c:pt>
                <c:pt idx="13">
                  <c:v>ABBBddef</c:v>
                </c:pt>
                <c:pt idx="14">
                  <c:v>ABBBNA</c:v>
                </c:pt>
                <c:pt idx="15">
                  <c:v>NAdddd</c:v>
                </c:pt>
                <c:pt idx="16">
                  <c:v>NAddde</c:v>
                </c:pt>
              </c:strCache>
            </c:strRef>
          </c:xVal>
          <c:yVal>
            <c:numRef>
              <c:f>Sheet21!$BF$4:$BF$20</c:f>
              <c:numCache>
                <c:formatCode>General</c:formatCode>
                <c:ptCount val="17"/>
                <c:pt idx="0">
                  <c:v>1.3888888888888888</c:v>
                </c:pt>
                <c:pt idx="1">
                  <c:v>0.7325396825396826</c:v>
                </c:pt>
                <c:pt idx="2">
                  <c:v>0.8653968253968255</c:v>
                </c:pt>
                <c:pt idx="3">
                  <c:v>0.98412698412698407</c:v>
                </c:pt>
                <c:pt idx="4">
                  <c:v>0.25</c:v>
                </c:pt>
                <c:pt idx="5">
                  <c:v>1.5567460317460315</c:v>
                </c:pt>
                <c:pt idx="6">
                  <c:v>1.1205128205128205</c:v>
                </c:pt>
                <c:pt idx="7">
                  <c:v>1.2242063492063493</c:v>
                </c:pt>
                <c:pt idx="8">
                  <c:v>1.0068851783137498</c:v>
                </c:pt>
                <c:pt idx="9">
                  <c:v>0.9185185185185184</c:v>
                </c:pt>
                <c:pt idx="10">
                  <c:v>0.98710317460317443</c:v>
                </c:pt>
                <c:pt idx="11">
                  <c:v>0.91915708812260533</c:v>
                </c:pt>
                <c:pt idx="12">
                  <c:v>1.0962651727357609</c:v>
                </c:pt>
                <c:pt idx="13">
                  <c:v>0.60357142857142854</c:v>
                </c:pt>
                <c:pt idx="14">
                  <c:v>0.92857142857142849</c:v>
                </c:pt>
                <c:pt idx="15">
                  <c:v>0.44444444444444442</c:v>
                </c:pt>
                <c:pt idx="16">
                  <c:v>0.42857142857142855</c:v>
                </c:pt>
              </c:numCache>
            </c:numRef>
          </c:yVal>
          <c:smooth val="0"/>
          <c:extLst>
            <c:ext xmlns:c16="http://schemas.microsoft.com/office/drawing/2014/chart" uri="{C3380CC4-5D6E-409C-BE32-E72D297353CC}">
              <c16:uniqueId val="{00000000-D13D-4929-8EA4-47D1B840B6A8}"/>
            </c:ext>
          </c:extLst>
        </c:ser>
        <c:dLbls>
          <c:showLegendKey val="0"/>
          <c:showVal val="0"/>
          <c:showCatName val="0"/>
          <c:showSerName val="0"/>
          <c:showPercent val="0"/>
          <c:showBubbleSize val="0"/>
        </c:dLbls>
        <c:axId val="684904992"/>
        <c:axId val="684906304"/>
      </c:scatterChart>
      <c:valAx>
        <c:axId val="684904992"/>
        <c:scaling>
          <c:orientation val="minMax"/>
          <c:max val="17"/>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NZ" dirty="0"/>
                  <a:t>Allelic combinations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84906304"/>
        <c:crosses val="autoZero"/>
        <c:crossBetween val="midCat"/>
        <c:majorUnit val="1"/>
      </c:valAx>
      <c:valAx>
        <c:axId val="68490630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NZ" dirty="0"/>
                  <a:t>Means of Means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84904992"/>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r>
              <a:rPr lang="en-US" sz="1400" b="0" i="0" baseline="0">
                <a:effectLst/>
              </a:rPr>
              <a:t>Chr_1_4 markers Means of Means (KKTP2021)</a:t>
            </a:r>
            <a:endParaRPr lang="en-NZ" sz="1400">
              <a:effectLst/>
            </a:endParaRPr>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endParaRPr lang="en-US"/>
        </a:p>
      </c:txPr>
    </c:title>
    <c:autoTitleDeleted val="0"/>
    <c:plotArea>
      <c:layout/>
      <c:scatterChart>
        <c:scatterStyle val="lineMarker"/>
        <c:varyColors val="0"/>
        <c:ser>
          <c:idx val="0"/>
          <c:order val="0"/>
          <c:tx>
            <c:strRef>
              <c:f>Sheet21!$BO$3</c:f>
              <c:strCache>
                <c:ptCount val="1"/>
                <c:pt idx="0">
                  <c:v>Average of AirthmeticMeansofKKTP2021</c:v>
                </c:pt>
              </c:strCache>
            </c:strRef>
          </c:tx>
          <c:spPr>
            <a:ln w="19050" cap="rnd">
              <a:noFill/>
              <a:round/>
            </a:ln>
            <a:effectLst/>
          </c:spPr>
          <c:marker>
            <c:symbol val="circle"/>
            <c:size val="5"/>
            <c:spPr>
              <a:solidFill>
                <a:schemeClr val="accent1"/>
              </a:solidFill>
              <a:ln w="9525">
                <a:solidFill>
                  <a:schemeClr val="accent1"/>
                </a:solidFill>
              </a:ln>
              <a:effectLst/>
            </c:spPr>
          </c:marker>
          <c:errBars>
            <c:errDir val="y"/>
            <c:errBarType val="both"/>
            <c:errValType val="cust"/>
            <c:noEndCap val="0"/>
            <c:plus>
              <c:numRef>
                <c:f>Sheet21!$BQ$4:$BQ$18</c:f>
                <c:numCache>
                  <c:formatCode>General</c:formatCode>
                  <c:ptCount val="15"/>
                  <c:pt idx="0">
                    <c:v>0.33365953403391607</c:v>
                  </c:pt>
                  <c:pt idx="1">
                    <c:v>0.19053471167061561</c:v>
                  </c:pt>
                  <c:pt idx="2">
                    <c:v>0.19232917570595581</c:v>
                  </c:pt>
                  <c:pt idx="3">
                    <c:v>0.14814814814814817</c:v>
                  </c:pt>
                  <c:pt idx="4">
                    <c:v>0.40441706443415931</c:v>
                  </c:pt>
                  <c:pt idx="5">
                    <c:v>0.30017597671025154</c:v>
                  </c:pt>
                  <c:pt idx="6">
                    <c:v>0.26850727945827663</c:v>
                  </c:pt>
                  <c:pt idx="7">
                    <c:v>0</c:v>
                  </c:pt>
                  <c:pt idx="8">
                    <c:v>0.22198375874606546</c:v>
                  </c:pt>
                  <c:pt idx="9">
                    <c:v>0.18553895843226226</c:v>
                  </c:pt>
                  <c:pt idx="10">
                    <c:v>0.16775296478909979</c:v>
                  </c:pt>
                  <c:pt idx="11">
                    <c:v>0.25</c:v>
                  </c:pt>
                  <c:pt idx="12">
                    <c:v>0</c:v>
                  </c:pt>
                  <c:pt idx="13">
                    <c:v>0.29629629629629634</c:v>
                  </c:pt>
                  <c:pt idx="14">
                    <c:v>0</c:v>
                  </c:pt>
                </c:numCache>
              </c:numRef>
            </c:plus>
            <c:minus>
              <c:numRef>
                <c:f>Sheet21!$BQ$4:$BQ$18</c:f>
                <c:numCache>
                  <c:formatCode>General</c:formatCode>
                  <c:ptCount val="15"/>
                  <c:pt idx="0">
                    <c:v>0.33365953403391607</c:v>
                  </c:pt>
                  <c:pt idx="1">
                    <c:v>0.19053471167061561</c:v>
                  </c:pt>
                  <c:pt idx="2">
                    <c:v>0.19232917570595581</c:v>
                  </c:pt>
                  <c:pt idx="3">
                    <c:v>0.14814814814814817</c:v>
                  </c:pt>
                  <c:pt idx="4">
                    <c:v>0.40441706443415931</c:v>
                  </c:pt>
                  <c:pt idx="5">
                    <c:v>0.30017597671025154</c:v>
                  </c:pt>
                  <c:pt idx="6">
                    <c:v>0.26850727945827663</c:v>
                  </c:pt>
                  <c:pt idx="7">
                    <c:v>0</c:v>
                  </c:pt>
                  <c:pt idx="8">
                    <c:v>0.22198375874606546</c:v>
                  </c:pt>
                  <c:pt idx="9">
                    <c:v>0.18553895843226226</c:v>
                  </c:pt>
                  <c:pt idx="10">
                    <c:v>0.16775296478909979</c:v>
                  </c:pt>
                  <c:pt idx="11">
                    <c:v>0.25</c:v>
                  </c:pt>
                  <c:pt idx="12">
                    <c:v>0</c:v>
                  </c:pt>
                  <c:pt idx="13">
                    <c:v>0.29629629629629634</c:v>
                  </c:pt>
                  <c:pt idx="14">
                    <c:v>0</c:v>
                  </c:pt>
                </c:numCache>
              </c:numRef>
            </c:minus>
            <c:spPr>
              <a:noFill/>
              <a:ln w="9525" cap="flat" cmpd="sng" algn="ctr">
                <a:solidFill>
                  <a:schemeClr val="tx1">
                    <a:lumMod val="65000"/>
                    <a:lumOff val="35000"/>
                  </a:schemeClr>
                </a:solidFill>
                <a:round/>
              </a:ln>
              <a:effectLst/>
            </c:spPr>
          </c:errBars>
          <c:xVal>
            <c:strRef>
              <c:f>Sheet21!$BN$4:$BN$18</c:f>
              <c:strCache>
                <c:ptCount val="15"/>
                <c:pt idx="0">
                  <c:v>AAABgggh</c:v>
                </c:pt>
                <c:pt idx="1">
                  <c:v>AAABgghh</c:v>
                </c:pt>
                <c:pt idx="2">
                  <c:v>AAABghhh</c:v>
                </c:pt>
                <c:pt idx="3">
                  <c:v>AAABNA</c:v>
                </c:pt>
                <c:pt idx="4">
                  <c:v>AABBgggh</c:v>
                </c:pt>
                <c:pt idx="5">
                  <c:v>AABBgghh</c:v>
                </c:pt>
                <c:pt idx="6">
                  <c:v>AABBghhh</c:v>
                </c:pt>
                <c:pt idx="7">
                  <c:v>AABBNA</c:v>
                </c:pt>
                <c:pt idx="8">
                  <c:v>ABBBgggh</c:v>
                </c:pt>
                <c:pt idx="9">
                  <c:v>ABBBgghh</c:v>
                </c:pt>
                <c:pt idx="10">
                  <c:v>ABBBghhh</c:v>
                </c:pt>
                <c:pt idx="11">
                  <c:v>ABBBNA</c:v>
                </c:pt>
                <c:pt idx="12">
                  <c:v>NAgggh</c:v>
                </c:pt>
                <c:pt idx="13">
                  <c:v>NAghhh</c:v>
                </c:pt>
                <c:pt idx="14">
                  <c:v>NANA</c:v>
                </c:pt>
              </c:strCache>
            </c:strRef>
          </c:xVal>
          <c:yVal>
            <c:numRef>
              <c:f>Sheet21!$BO$4:$BO$18</c:f>
              <c:numCache>
                <c:formatCode>General</c:formatCode>
                <c:ptCount val="15"/>
                <c:pt idx="0">
                  <c:v>1.0345679012345679</c:v>
                </c:pt>
                <c:pt idx="1">
                  <c:v>0.93629148629148629</c:v>
                </c:pt>
                <c:pt idx="2">
                  <c:v>0.94659863945578238</c:v>
                </c:pt>
                <c:pt idx="3">
                  <c:v>0.14814814814814814</c:v>
                </c:pt>
                <c:pt idx="4">
                  <c:v>1.3103174603174603</c:v>
                </c:pt>
                <c:pt idx="5">
                  <c:v>1.2213654401154401</c:v>
                </c:pt>
                <c:pt idx="6">
                  <c:v>0.79666666666666663</c:v>
                </c:pt>
                <c:pt idx="7">
                  <c:v>2.4</c:v>
                </c:pt>
                <c:pt idx="8">
                  <c:v>1.0997198879551819</c:v>
                </c:pt>
                <c:pt idx="9">
                  <c:v>1.0032770097286225</c:v>
                </c:pt>
                <c:pt idx="10">
                  <c:v>0.6283824640967498</c:v>
                </c:pt>
                <c:pt idx="11">
                  <c:v>2.25</c:v>
                </c:pt>
                <c:pt idx="12">
                  <c:v>1</c:v>
                </c:pt>
                <c:pt idx="13">
                  <c:v>0.29629629629629628</c:v>
                </c:pt>
                <c:pt idx="14">
                  <c:v>0.2857142857142857</c:v>
                </c:pt>
              </c:numCache>
            </c:numRef>
          </c:yVal>
          <c:smooth val="0"/>
          <c:extLst>
            <c:ext xmlns:c16="http://schemas.microsoft.com/office/drawing/2014/chart" uri="{C3380CC4-5D6E-409C-BE32-E72D297353CC}">
              <c16:uniqueId val="{00000000-9000-407E-9AFC-B2FE33117820}"/>
            </c:ext>
          </c:extLst>
        </c:ser>
        <c:dLbls>
          <c:showLegendKey val="0"/>
          <c:showVal val="0"/>
          <c:showCatName val="0"/>
          <c:showSerName val="0"/>
          <c:showPercent val="0"/>
          <c:showBubbleSize val="0"/>
        </c:dLbls>
        <c:axId val="674831296"/>
        <c:axId val="674829000"/>
      </c:scatterChart>
      <c:valAx>
        <c:axId val="674831296"/>
        <c:scaling>
          <c:orientation val="minMax"/>
          <c:max val="15"/>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NZ" dirty="0"/>
                  <a:t>Allelic</a:t>
                </a:r>
                <a:r>
                  <a:rPr lang="en-NZ" baseline="0" dirty="0"/>
                  <a:t> combinations</a:t>
                </a:r>
                <a:endParaRPr lang="en-NZ" dirty="0"/>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74829000"/>
        <c:crosses val="autoZero"/>
        <c:crossBetween val="midCat"/>
        <c:majorUnit val="1"/>
      </c:valAx>
      <c:valAx>
        <c:axId val="674829000"/>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200" b="0" i="0" u="none" strike="noStrike" kern="1200" baseline="0">
                    <a:solidFill>
                      <a:prstClr val="black">
                        <a:lumMod val="65000"/>
                        <a:lumOff val="35000"/>
                      </a:prstClr>
                    </a:solidFill>
                    <a:latin typeface="+mn-lt"/>
                    <a:ea typeface="+mn-ea"/>
                    <a:cs typeface="+mn-cs"/>
                  </a:defRPr>
                </a:pPr>
                <a:r>
                  <a:rPr lang="en-NZ" sz="1200" b="0" i="0" baseline="0" dirty="0">
                    <a:effectLst/>
                  </a:rPr>
                  <a:t>Means of Means</a:t>
                </a:r>
                <a:endParaRPr lang="en-NZ" sz="1200" dirty="0">
                  <a:effectLst/>
                </a:endParaRPr>
              </a:p>
            </c:rich>
          </c:tx>
          <c:overlay val="0"/>
          <c:spPr>
            <a:noFill/>
            <a:ln>
              <a:noFill/>
            </a:ln>
            <a:effectLst/>
          </c:spPr>
          <c:txPr>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200" b="0" i="0" u="none" strike="noStrike" kern="1200" baseline="0">
                  <a:solidFill>
                    <a:prstClr val="black">
                      <a:lumMod val="65000"/>
                      <a:lumOff val="35000"/>
                    </a:prst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74831296"/>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0" i="0" baseline="0">
                <a:effectLst/>
              </a:rPr>
              <a:t>Chr_1_7 markers Means of Means (KKTP2021)</a:t>
            </a:r>
            <a:endParaRPr lang="en-NZ" sz="1400">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Sheet21!$BX$3</c:f>
              <c:strCache>
                <c:ptCount val="1"/>
                <c:pt idx="0">
                  <c:v>Average of AirthmeticMeansofKKTP2021</c:v>
                </c:pt>
              </c:strCache>
            </c:strRef>
          </c:tx>
          <c:spPr>
            <a:ln w="19050" cap="rnd">
              <a:noFill/>
              <a:round/>
            </a:ln>
            <a:effectLst/>
          </c:spPr>
          <c:marker>
            <c:symbol val="circle"/>
            <c:size val="5"/>
            <c:spPr>
              <a:solidFill>
                <a:schemeClr val="accent1"/>
              </a:solidFill>
              <a:ln w="9525">
                <a:solidFill>
                  <a:schemeClr val="accent1"/>
                </a:solidFill>
              </a:ln>
              <a:effectLst/>
            </c:spPr>
          </c:marker>
          <c:errBars>
            <c:errDir val="y"/>
            <c:errBarType val="both"/>
            <c:errValType val="cust"/>
            <c:noEndCap val="0"/>
            <c:plus>
              <c:numRef>
                <c:f>Sheet21!$BZ$4:$BZ$11</c:f>
                <c:numCache>
                  <c:formatCode>General</c:formatCode>
                  <c:ptCount val="8"/>
                  <c:pt idx="0">
                    <c:v>0.13971506036353903</c:v>
                  </c:pt>
                  <c:pt idx="1">
                    <c:v>0.20814579747488893</c:v>
                  </c:pt>
                  <c:pt idx="2">
                    <c:v>0.25589270626241883</c:v>
                  </c:pt>
                  <c:pt idx="3">
                    <c:v>0.25968405123147087</c:v>
                  </c:pt>
                  <c:pt idx="4">
                    <c:v>0.11748810047127096</c:v>
                  </c:pt>
                  <c:pt idx="5">
                    <c:v>0.1803296218860688</c:v>
                  </c:pt>
                  <c:pt idx="6">
                    <c:v>0</c:v>
                  </c:pt>
                  <c:pt idx="7">
                    <c:v>0.23971013191331678</c:v>
                  </c:pt>
                </c:numCache>
              </c:numRef>
            </c:plus>
            <c:minus>
              <c:numRef>
                <c:f>Sheet21!$BZ$4:$BZ$11</c:f>
                <c:numCache>
                  <c:formatCode>General</c:formatCode>
                  <c:ptCount val="8"/>
                  <c:pt idx="0">
                    <c:v>0.13971506036353903</c:v>
                  </c:pt>
                  <c:pt idx="1">
                    <c:v>0.20814579747488893</c:v>
                  </c:pt>
                  <c:pt idx="2">
                    <c:v>0.25589270626241883</c:v>
                  </c:pt>
                  <c:pt idx="3">
                    <c:v>0.25968405123147087</c:v>
                  </c:pt>
                  <c:pt idx="4">
                    <c:v>0.11748810047127096</c:v>
                  </c:pt>
                  <c:pt idx="5">
                    <c:v>0.1803296218860688</c:v>
                  </c:pt>
                  <c:pt idx="6">
                    <c:v>0</c:v>
                  </c:pt>
                  <c:pt idx="7">
                    <c:v>0.23971013191331678</c:v>
                  </c:pt>
                </c:numCache>
              </c:numRef>
            </c:minus>
            <c:spPr>
              <a:noFill/>
              <a:ln w="9525" cap="flat" cmpd="sng" algn="ctr">
                <a:solidFill>
                  <a:schemeClr val="tx1">
                    <a:lumMod val="65000"/>
                    <a:lumOff val="35000"/>
                  </a:schemeClr>
                </a:solidFill>
                <a:round/>
              </a:ln>
              <a:effectLst/>
            </c:spPr>
          </c:errBars>
          <c:xVal>
            <c:strRef>
              <c:f>Sheet21!$BW$4:$BW$11</c:f>
              <c:strCache>
                <c:ptCount val="8"/>
                <c:pt idx="0">
                  <c:v>AAABiiii</c:v>
                </c:pt>
                <c:pt idx="1">
                  <c:v>AAABiiij</c:v>
                </c:pt>
                <c:pt idx="2">
                  <c:v>AABBiiii</c:v>
                </c:pt>
                <c:pt idx="3">
                  <c:v>AABBiiij</c:v>
                </c:pt>
                <c:pt idx="4">
                  <c:v>ABBBiiii</c:v>
                </c:pt>
                <c:pt idx="5">
                  <c:v>ABBBiiij</c:v>
                </c:pt>
                <c:pt idx="6">
                  <c:v>NAiiii</c:v>
                </c:pt>
                <c:pt idx="7">
                  <c:v>NAiiij</c:v>
                </c:pt>
              </c:strCache>
            </c:strRef>
          </c:xVal>
          <c:yVal>
            <c:numRef>
              <c:f>Sheet21!$BX$4:$BX$11</c:f>
              <c:numCache>
                <c:formatCode>General</c:formatCode>
                <c:ptCount val="8"/>
                <c:pt idx="0">
                  <c:v>0.70486431131592431</c:v>
                </c:pt>
                <c:pt idx="1">
                  <c:v>1.2797385620915034</c:v>
                </c:pt>
                <c:pt idx="2">
                  <c:v>1.2604961176389748</c:v>
                </c:pt>
                <c:pt idx="3">
                  <c:v>0.99433106575963726</c:v>
                </c:pt>
                <c:pt idx="4">
                  <c:v>0.72688792688792681</c:v>
                </c:pt>
                <c:pt idx="5">
                  <c:v>1.1448830409356727</c:v>
                </c:pt>
                <c:pt idx="6">
                  <c:v>0</c:v>
                </c:pt>
                <c:pt idx="7">
                  <c:v>0.54365079365079361</c:v>
                </c:pt>
              </c:numCache>
            </c:numRef>
          </c:yVal>
          <c:smooth val="0"/>
          <c:extLst>
            <c:ext xmlns:c16="http://schemas.microsoft.com/office/drawing/2014/chart" uri="{C3380CC4-5D6E-409C-BE32-E72D297353CC}">
              <c16:uniqueId val="{00000000-3580-4D80-BDBB-D8C6A28D7C37}"/>
            </c:ext>
          </c:extLst>
        </c:ser>
        <c:dLbls>
          <c:showLegendKey val="0"/>
          <c:showVal val="0"/>
          <c:showCatName val="0"/>
          <c:showSerName val="0"/>
          <c:showPercent val="0"/>
          <c:showBubbleSize val="0"/>
        </c:dLbls>
        <c:axId val="531533488"/>
        <c:axId val="531534144"/>
      </c:scatterChart>
      <c:valAx>
        <c:axId val="531533488"/>
        <c:scaling>
          <c:orientation val="minMax"/>
          <c:max val="8"/>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NZ" sz="1000" b="0" i="0" baseline="0" dirty="0">
                    <a:effectLst/>
                  </a:rPr>
                  <a:t>Allelic combinations</a:t>
                </a:r>
                <a:endParaRPr lang="en-NZ" sz="1000" dirty="0">
                  <a:effectLst/>
                </a:endParaRP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31534144"/>
        <c:crosses val="autoZero"/>
        <c:crossBetween val="midCat"/>
      </c:valAx>
      <c:valAx>
        <c:axId val="5315341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NZ" dirty="0"/>
                  <a:t>Means of</a:t>
                </a:r>
                <a:r>
                  <a:rPr lang="en-NZ" baseline="0" dirty="0"/>
                  <a:t> Means</a:t>
                </a:r>
                <a:endParaRPr lang="en-NZ" dirty="0"/>
              </a:p>
            </c:rich>
          </c:tx>
          <c:layout>
            <c:manualLayout>
              <c:xMode val="edge"/>
              <c:yMode val="edge"/>
              <c:x val="1.3888888888888888E-2"/>
              <c:y val="0.29370771361913095"/>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31533488"/>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0" i="0" baseline="0">
                <a:effectLst/>
              </a:rPr>
              <a:t>Chr_4_7 markers Means of Means (KKTP2021)</a:t>
            </a:r>
            <a:endParaRPr lang="en-NZ" sz="1400">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Sheet21!$CZ$3</c:f>
              <c:strCache>
                <c:ptCount val="1"/>
                <c:pt idx="0">
                  <c:v>Average of AirthmeticMeansofKKTP2021</c:v>
                </c:pt>
              </c:strCache>
            </c:strRef>
          </c:tx>
          <c:spPr>
            <a:ln w="19050" cap="rnd">
              <a:noFill/>
              <a:round/>
            </a:ln>
            <a:effectLst/>
          </c:spPr>
          <c:marker>
            <c:symbol val="circle"/>
            <c:size val="5"/>
            <c:spPr>
              <a:solidFill>
                <a:schemeClr val="accent1"/>
              </a:solidFill>
              <a:ln w="9525">
                <a:solidFill>
                  <a:schemeClr val="accent1"/>
                </a:solidFill>
              </a:ln>
              <a:effectLst/>
            </c:spPr>
          </c:marker>
          <c:errBars>
            <c:errDir val="y"/>
            <c:errBarType val="both"/>
            <c:errValType val="cust"/>
            <c:noEndCap val="0"/>
            <c:plus>
              <c:numRef>
                <c:f>Sheet21!$DB$4:$DB$11</c:f>
                <c:numCache>
                  <c:formatCode>General</c:formatCode>
                  <c:ptCount val="8"/>
                  <c:pt idx="0">
                    <c:v>0.23721345981822375</c:v>
                  </c:pt>
                  <c:pt idx="1">
                    <c:v>0.21297630508010326</c:v>
                  </c:pt>
                  <c:pt idx="2">
                    <c:v>0.14097824102381359</c:v>
                  </c:pt>
                  <c:pt idx="3">
                    <c:v>0.21550181299315688</c:v>
                  </c:pt>
                  <c:pt idx="4">
                    <c:v>0.15088814090215183</c:v>
                  </c:pt>
                  <c:pt idx="5">
                    <c:v>0.16003906865962547</c:v>
                  </c:pt>
                  <c:pt idx="6">
                    <c:v>0.4746668747398628</c:v>
                  </c:pt>
                  <c:pt idx="7">
                    <c:v>0.72200589818006555</c:v>
                  </c:pt>
                </c:numCache>
              </c:numRef>
            </c:plus>
            <c:minus>
              <c:numRef>
                <c:f>Sheet21!$DB$4:$DB$11</c:f>
                <c:numCache>
                  <c:formatCode>General</c:formatCode>
                  <c:ptCount val="8"/>
                  <c:pt idx="0">
                    <c:v>0.23721345981822375</c:v>
                  </c:pt>
                  <c:pt idx="1">
                    <c:v>0.21297630508010326</c:v>
                  </c:pt>
                  <c:pt idx="2">
                    <c:v>0.14097824102381359</c:v>
                  </c:pt>
                  <c:pt idx="3">
                    <c:v>0.21550181299315688</c:v>
                  </c:pt>
                  <c:pt idx="4">
                    <c:v>0.15088814090215183</c:v>
                  </c:pt>
                  <c:pt idx="5">
                    <c:v>0.16003906865962547</c:v>
                  </c:pt>
                  <c:pt idx="6">
                    <c:v>0.4746668747398628</c:v>
                  </c:pt>
                  <c:pt idx="7">
                    <c:v>0.72200589818006555</c:v>
                  </c:pt>
                </c:numCache>
              </c:numRef>
            </c:minus>
            <c:spPr>
              <a:noFill/>
              <a:ln w="9525" cap="flat" cmpd="sng" algn="ctr">
                <a:solidFill>
                  <a:schemeClr val="tx1">
                    <a:lumMod val="65000"/>
                    <a:lumOff val="35000"/>
                  </a:schemeClr>
                </a:solidFill>
                <a:round/>
              </a:ln>
              <a:effectLst/>
            </c:spPr>
          </c:errBars>
          <c:xVal>
            <c:strRef>
              <c:f>Sheet21!$CY$4:$CY$11</c:f>
              <c:strCache>
                <c:ptCount val="8"/>
                <c:pt idx="0">
                  <c:v>ggghiiii</c:v>
                </c:pt>
                <c:pt idx="1">
                  <c:v>ggghiiij</c:v>
                </c:pt>
                <c:pt idx="2">
                  <c:v>gghhiiii</c:v>
                </c:pt>
                <c:pt idx="3">
                  <c:v>gghhiiij</c:v>
                </c:pt>
                <c:pt idx="4">
                  <c:v>ghhhiiii</c:v>
                </c:pt>
                <c:pt idx="5">
                  <c:v>ghhhiiij</c:v>
                </c:pt>
                <c:pt idx="6">
                  <c:v>NAiiii</c:v>
                </c:pt>
                <c:pt idx="7">
                  <c:v>NAiiij</c:v>
                </c:pt>
              </c:strCache>
            </c:strRef>
          </c:xVal>
          <c:yVal>
            <c:numRef>
              <c:f>Sheet21!$CZ$4:$CZ$11</c:f>
              <c:numCache>
                <c:formatCode>General</c:formatCode>
                <c:ptCount val="8"/>
                <c:pt idx="0">
                  <c:v>0.98763575605680876</c:v>
                </c:pt>
                <c:pt idx="1">
                  <c:v>1.2952380952380951</c:v>
                </c:pt>
                <c:pt idx="2">
                  <c:v>0.90957930957930955</c:v>
                </c:pt>
                <c:pt idx="3">
                  <c:v>1.1922751322751322</c:v>
                </c:pt>
                <c:pt idx="4">
                  <c:v>0.65105820105820111</c:v>
                </c:pt>
                <c:pt idx="5">
                  <c:v>0.81994047619047628</c:v>
                </c:pt>
                <c:pt idx="6">
                  <c:v>0.61111111111111116</c:v>
                </c:pt>
                <c:pt idx="7">
                  <c:v>1.7285714285714284</c:v>
                </c:pt>
              </c:numCache>
            </c:numRef>
          </c:yVal>
          <c:smooth val="0"/>
          <c:extLst>
            <c:ext xmlns:c16="http://schemas.microsoft.com/office/drawing/2014/chart" uri="{C3380CC4-5D6E-409C-BE32-E72D297353CC}">
              <c16:uniqueId val="{00000000-4C14-40E9-9786-5D7CBE4A98C8}"/>
            </c:ext>
          </c:extLst>
        </c:ser>
        <c:dLbls>
          <c:showLegendKey val="0"/>
          <c:showVal val="0"/>
          <c:showCatName val="0"/>
          <c:showSerName val="0"/>
          <c:showPercent val="0"/>
          <c:showBubbleSize val="0"/>
        </c:dLbls>
        <c:axId val="732763360"/>
        <c:axId val="732764016"/>
      </c:scatterChart>
      <c:valAx>
        <c:axId val="732763360"/>
        <c:scaling>
          <c:orientation val="minMax"/>
          <c:max val="8"/>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NZ" sz="1000" b="0" i="0" baseline="0" dirty="0">
                    <a:effectLst/>
                  </a:rPr>
                  <a:t>Allelic combinations</a:t>
                </a:r>
                <a:endParaRPr lang="en-NZ" sz="1000" dirty="0">
                  <a:effectLst/>
                </a:endParaRP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32764016"/>
        <c:crosses val="autoZero"/>
        <c:crossBetween val="midCat"/>
      </c:valAx>
      <c:valAx>
        <c:axId val="7327640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NZ"/>
                  <a:t>Means of Means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32763360"/>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NZ" dirty="0"/>
              <a:t>Chr_1_2_4_7</a:t>
            </a:r>
            <a:r>
              <a:rPr lang="en-NZ" baseline="0" dirty="0"/>
              <a:t> Means of Means </a:t>
            </a:r>
            <a:r>
              <a:rPr lang="en-NZ" dirty="0"/>
              <a:t>ofKKTP2021</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Sheet21!$K$3</c:f>
              <c:strCache>
                <c:ptCount val="1"/>
                <c:pt idx="0">
                  <c:v>Average of AirthmeticMeansofKKTP2021</c:v>
                </c:pt>
              </c:strCache>
            </c:strRef>
          </c:tx>
          <c:spPr>
            <a:ln w="19050" cap="rnd">
              <a:noFill/>
              <a:round/>
            </a:ln>
            <a:effectLst/>
          </c:spPr>
          <c:marker>
            <c:symbol val="circle"/>
            <c:size val="5"/>
            <c:spPr>
              <a:solidFill>
                <a:schemeClr val="accent1"/>
              </a:solidFill>
              <a:ln w="9525">
                <a:solidFill>
                  <a:schemeClr val="accent1"/>
                </a:solidFill>
              </a:ln>
              <a:effectLst/>
            </c:spPr>
          </c:marker>
          <c:errBars>
            <c:errDir val="y"/>
            <c:errBarType val="both"/>
            <c:errValType val="cust"/>
            <c:noEndCap val="0"/>
            <c:plus>
              <c:numRef>
                <c:f>Sheet21!$M$4:$M$78</c:f>
                <c:numCache>
                  <c:formatCode>General</c:formatCode>
                  <c:ptCount val="75"/>
                  <c:pt idx="0">
                    <c:v>0.62271805640898015</c:v>
                  </c:pt>
                  <c:pt idx="1">
                    <c:v>0</c:v>
                  </c:pt>
                  <c:pt idx="2">
                    <c:v>0</c:v>
                  </c:pt>
                  <c:pt idx="3">
                    <c:v>0</c:v>
                  </c:pt>
                  <c:pt idx="4">
                    <c:v>0</c:v>
                  </c:pt>
                  <c:pt idx="5">
                    <c:v>0</c:v>
                  </c:pt>
                  <c:pt idx="6">
                    <c:v>0.53333333333333344</c:v>
                  </c:pt>
                  <c:pt idx="7">
                    <c:v>0.82829771067272007</c:v>
                  </c:pt>
                  <c:pt idx="8">
                    <c:v>0</c:v>
                  </c:pt>
                  <c:pt idx="9">
                    <c:v>0.17777777777777776</c:v>
                  </c:pt>
                  <c:pt idx="10">
                    <c:v>0.50672253518784682</c:v>
                  </c:pt>
                  <c:pt idx="11">
                    <c:v>0</c:v>
                  </c:pt>
                  <c:pt idx="12">
                    <c:v>0.1777777777777779</c:v>
                  </c:pt>
                  <c:pt idx="13">
                    <c:v>0.24783285663634738</c:v>
                  </c:pt>
                  <c:pt idx="14">
                    <c:v>0.29693385676531536</c:v>
                  </c:pt>
                  <c:pt idx="15">
                    <c:v>0</c:v>
                  </c:pt>
                  <c:pt idx="16">
                    <c:v>0</c:v>
                  </c:pt>
                  <c:pt idx="17">
                    <c:v>0.3862071447808394</c:v>
                  </c:pt>
                  <c:pt idx="18">
                    <c:v>0</c:v>
                  </c:pt>
                  <c:pt idx="19">
                    <c:v>0</c:v>
                  </c:pt>
                  <c:pt idx="20">
                    <c:v>0</c:v>
                  </c:pt>
                  <c:pt idx="21">
                    <c:v>0</c:v>
                  </c:pt>
                  <c:pt idx="22">
                    <c:v>0</c:v>
                  </c:pt>
                  <c:pt idx="23">
                    <c:v>0.51428571428571401</c:v>
                  </c:pt>
                  <c:pt idx="24">
                    <c:v>0</c:v>
                  </c:pt>
                  <c:pt idx="25">
                    <c:v>0</c:v>
                  </c:pt>
                  <c:pt idx="26">
                    <c:v>0</c:v>
                  </c:pt>
                  <c:pt idx="27">
                    <c:v>0.89010767138962854</c:v>
                  </c:pt>
                  <c:pt idx="28">
                    <c:v>0</c:v>
                  </c:pt>
                  <c:pt idx="29">
                    <c:v>0.9404490653110591</c:v>
                  </c:pt>
                  <c:pt idx="30">
                    <c:v>0.44444444444444436</c:v>
                  </c:pt>
                  <c:pt idx="31">
                    <c:v>0</c:v>
                  </c:pt>
                  <c:pt idx="32">
                    <c:v>0</c:v>
                  </c:pt>
                  <c:pt idx="33">
                    <c:v>0</c:v>
                  </c:pt>
                  <c:pt idx="34">
                    <c:v>0.2858244937360177</c:v>
                  </c:pt>
                  <c:pt idx="35">
                    <c:v>0</c:v>
                  </c:pt>
                  <c:pt idx="36">
                    <c:v>0</c:v>
                  </c:pt>
                  <c:pt idx="37">
                    <c:v>0.22222222222222218</c:v>
                  </c:pt>
                  <c:pt idx="38">
                    <c:v>0.44078896676014062</c:v>
                  </c:pt>
                  <c:pt idx="39">
                    <c:v>0</c:v>
                  </c:pt>
                  <c:pt idx="40">
                    <c:v>0</c:v>
                  </c:pt>
                  <c:pt idx="41">
                    <c:v>0</c:v>
                  </c:pt>
                  <c:pt idx="42">
                    <c:v>0</c:v>
                  </c:pt>
                  <c:pt idx="43">
                    <c:v>0</c:v>
                  </c:pt>
                  <c:pt idx="44">
                    <c:v>0.44444444444444492</c:v>
                  </c:pt>
                  <c:pt idx="45">
                    <c:v>0.53968253968253976</c:v>
                  </c:pt>
                  <c:pt idx="46">
                    <c:v>0.37142857142857139</c:v>
                  </c:pt>
                  <c:pt idx="47">
                    <c:v>0.79627362023646286</c:v>
                  </c:pt>
                  <c:pt idx="48">
                    <c:v>0.24310211734121592</c:v>
                  </c:pt>
                  <c:pt idx="49">
                    <c:v>0.13333333333333336</c:v>
                  </c:pt>
                  <c:pt idx="50">
                    <c:v>0</c:v>
                  </c:pt>
                  <c:pt idx="51">
                    <c:v>0.23493169482759846</c:v>
                  </c:pt>
                  <c:pt idx="52">
                    <c:v>0.33075131665725471</c:v>
                  </c:pt>
                  <c:pt idx="53">
                    <c:v>0.41792243787233235</c:v>
                  </c:pt>
                  <c:pt idx="54">
                    <c:v>0.2130321948658998</c:v>
                  </c:pt>
                  <c:pt idx="55">
                    <c:v>0.5</c:v>
                  </c:pt>
                  <c:pt idx="56">
                    <c:v>0</c:v>
                  </c:pt>
                  <c:pt idx="57">
                    <c:v>0</c:v>
                  </c:pt>
                  <c:pt idx="58">
                    <c:v>0.55814927415960858</c:v>
                  </c:pt>
                  <c:pt idx="59">
                    <c:v>0.26993929125353178</c:v>
                  </c:pt>
                  <c:pt idx="60">
                    <c:v>1.1714285714285722</c:v>
                  </c:pt>
                  <c:pt idx="61">
                    <c:v>0.5714285714285714</c:v>
                  </c:pt>
                  <c:pt idx="62">
                    <c:v>0</c:v>
                  </c:pt>
                  <c:pt idx="63">
                    <c:v>0.2857142857142857</c:v>
                  </c:pt>
                  <c:pt idx="64">
                    <c:v>0</c:v>
                  </c:pt>
                  <c:pt idx="65">
                    <c:v>0</c:v>
                  </c:pt>
                  <c:pt idx="66">
                    <c:v>1.4749999999999999</c:v>
                  </c:pt>
                  <c:pt idx="67">
                    <c:v>0</c:v>
                  </c:pt>
                  <c:pt idx="68">
                    <c:v>0</c:v>
                  </c:pt>
                  <c:pt idx="69">
                    <c:v>0</c:v>
                  </c:pt>
                  <c:pt idx="70">
                    <c:v>0</c:v>
                  </c:pt>
                  <c:pt idx="71">
                    <c:v>0</c:v>
                  </c:pt>
                  <c:pt idx="72">
                    <c:v>0</c:v>
                  </c:pt>
                  <c:pt idx="73">
                    <c:v>0</c:v>
                  </c:pt>
                  <c:pt idx="74">
                    <c:v>0</c:v>
                  </c:pt>
                </c:numCache>
              </c:numRef>
            </c:plus>
            <c:minus>
              <c:numRef>
                <c:f>Sheet21!$M$4:$M$78</c:f>
                <c:numCache>
                  <c:formatCode>General</c:formatCode>
                  <c:ptCount val="75"/>
                  <c:pt idx="0">
                    <c:v>0.62271805640898015</c:v>
                  </c:pt>
                  <c:pt idx="1">
                    <c:v>0</c:v>
                  </c:pt>
                  <c:pt idx="2">
                    <c:v>0</c:v>
                  </c:pt>
                  <c:pt idx="3">
                    <c:v>0</c:v>
                  </c:pt>
                  <c:pt idx="4">
                    <c:v>0</c:v>
                  </c:pt>
                  <c:pt idx="5">
                    <c:v>0</c:v>
                  </c:pt>
                  <c:pt idx="6">
                    <c:v>0.53333333333333344</c:v>
                  </c:pt>
                  <c:pt idx="7">
                    <c:v>0.82829771067272007</c:v>
                  </c:pt>
                  <c:pt idx="8">
                    <c:v>0</c:v>
                  </c:pt>
                  <c:pt idx="9">
                    <c:v>0.17777777777777776</c:v>
                  </c:pt>
                  <c:pt idx="10">
                    <c:v>0.50672253518784682</c:v>
                  </c:pt>
                  <c:pt idx="11">
                    <c:v>0</c:v>
                  </c:pt>
                  <c:pt idx="12">
                    <c:v>0.1777777777777779</c:v>
                  </c:pt>
                  <c:pt idx="13">
                    <c:v>0.24783285663634738</c:v>
                  </c:pt>
                  <c:pt idx="14">
                    <c:v>0.29693385676531536</c:v>
                  </c:pt>
                  <c:pt idx="15">
                    <c:v>0</c:v>
                  </c:pt>
                  <c:pt idx="16">
                    <c:v>0</c:v>
                  </c:pt>
                  <c:pt idx="17">
                    <c:v>0.3862071447808394</c:v>
                  </c:pt>
                  <c:pt idx="18">
                    <c:v>0</c:v>
                  </c:pt>
                  <c:pt idx="19">
                    <c:v>0</c:v>
                  </c:pt>
                  <c:pt idx="20">
                    <c:v>0</c:v>
                  </c:pt>
                  <c:pt idx="21">
                    <c:v>0</c:v>
                  </c:pt>
                  <c:pt idx="22">
                    <c:v>0</c:v>
                  </c:pt>
                  <c:pt idx="23">
                    <c:v>0.51428571428571401</c:v>
                  </c:pt>
                  <c:pt idx="24">
                    <c:v>0</c:v>
                  </c:pt>
                  <c:pt idx="25">
                    <c:v>0</c:v>
                  </c:pt>
                  <c:pt idx="26">
                    <c:v>0</c:v>
                  </c:pt>
                  <c:pt idx="27">
                    <c:v>0.89010767138962854</c:v>
                  </c:pt>
                  <c:pt idx="28">
                    <c:v>0</c:v>
                  </c:pt>
                  <c:pt idx="29">
                    <c:v>0.9404490653110591</c:v>
                  </c:pt>
                  <c:pt idx="30">
                    <c:v>0.44444444444444436</c:v>
                  </c:pt>
                  <c:pt idx="31">
                    <c:v>0</c:v>
                  </c:pt>
                  <c:pt idx="32">
                    <c:v>0</c:v>
                  </c:pt>
                  <c:pt idx="33">
                    <c:v>0</c:v>
                  </c:pt>
                  <c:pt idx="34">
                    <c:v>0.2858244937360177</c:v>
                  </c:pt>
                  <c:pt idx="35">
                    <c:v>0</c:v>
                  </c:pt>
                  <c:pt idx="36">
                    <c:v>0</c:v>
                  </c:pt>
                  <c:pt idx="37">
                    <c:v>0.22222222222222218</c:v>
                  </c:pt>
                  <c:pt idx="38">
                    <c:v>0.44078896676014062</c:v>
                  </c:pt>
                  <c:pt idx="39">
                    <c:v>0</c:v>
                  </c:pt>
                  <c:pt idx="40">
                    <c:v>0</c:v>
                  </c:pt>
                  <c:pt idx="41">
                    <c:v>0</c:v>
                  </c:pt>
                  <c:pt idx="42">
                    <c:v>0</c:v>
                  </c:pt>
                  <c:pt idx="43">
                    <c:v>0</c:v>
                  </c:pt>
                  <c:pt idx="44">
                    <c:v>0.44444444444444492</c:v>
                  </c:pt>
                  <c:pt idx="45">
                    <c:v>0.53968253968253976</c:v>
                  </c:pt>
                  <c:pt idx="46">
                    <c:v>0.37142857142857139</c:v>
                  </c:pt>
                  <c:pt idx="47">
                    <c:v>0.79627362023646286</c:v>
                  </c:pt>
                  <c:pt idx="48">
                    <c:v>0.24310211734121592</c:v>
                  </c:pt>
                  <c:pt idx="49">
                    <c:v>0.13333333333333336</c:v>
                  </c:pt>
                  <c:pt idx="50">
                    <c:v>0</c:v>
                  </c:pt>
                  <c:pt idx="51">
                    <c:v>0.23493169482759846</c:v>
                  </c:pt>
                  <c:pt idx="52">
                    <c:v>0.33075131665725471</c:v>
                  </c:pt>
                  <c:pt idx="53">
                    <c:v>0.41792243787233235</c:v>
                  </c:pt>
                  <c:pt idx="54">
                    <c:v>0.2130321948658998</c:v>
                  </c:pt>
                  <c:pt idx="55">
                    <c:v>0.5</c:v>
                  </c:pt>
                  <c:pt idx="56">
                    <c:v>0</c:v>
                  </c:pt>
                  <c:pt idx="57">
                    <c:v>0</c:v>
                  </c:pt>
                  <c:pt idx="58">
                    <c:v>0.55814927415960858</c:v>
                  </c:pt>
                  <c:pt idx="59">
                    <c:v>0.26993929125353178</c:v>
                  </c:pt>
                  <c:pt idx="60">
                    <c:v>1.1714285714285722</c:v>
                  </c:pt>
                  <c:pt idx="61">
                    <c:v>0.5714285714285714</c:v>
                  </c:pt>
                  <c:pt idx="62">
                    <c:v>0</c:v>
                  </c:pt>
                  <c:pt idx="63">
                    <c:v>0.2857142857142857</c:v>
                  </c:pt>
                  <c:pt idx="64">
                    <c:v>0</c:v>
                  </c:pt>
                  <c:pt idx="65">
                    <c:v>0</c:v>
                  </c:pt>
                  <c:pt idx="66">
                    <c:v>1.4749999999999999</c:v>
                  </c:pt>
                  <c:pt idx="67">
                    <c:v>0</c:v>
                  </c:pt>
                  <c:pt idx="68">
                    <c:v>0</c:v>
                  </c:pt>
                  <c:pt idx="69">
                    <c:v>0</c:v>
                  </c:pt>
                  <c:pt idx="70">
                    <c:v>0</c:v>
                  </c:pt>
                  <c:pt idx="71">
                    <c:v>0</c:v>
                  </c:pt>
                  <c:pt idx="72">
                    <c:v>0</c:v>
                  </c:pt>
                  <c:pt idx="73">
                    <c:v>0</c:v>
                  </c:pt>
                  <c:pt idx="74">
                    <c:v>0</c:v>
                  </c:pt>
                </c:numCache>
              </c:numRef>
            </c:minus>
            <c:spPr>
              <a:noFill/>
              <a:ln w="9525" cap="flat" cmpd="sng" algn="ctr">
                <a:solidFill>
                  <a:schemeClr val="tx1">
                    <a:lumMod val="65000"/>
                    <a:lumOff val="35000"/>
                  </a:schemeClr>
                </a:solidFill>
                <a:round/>
              </a:ln>
              <a:effectLst/>
            </c:spPr>
          </c:errBars>
          <c:xVal>
            <c:strRef>
              <c:f>Sheet21!$J$4:$J$78</c:f>
              <c:strCache>
                <c:ptCount val="75"/>
                <c:pt idx="0">
                  <c:v>AAABddddggghiiii</c:v>
                </c:pt>
                <c:pt idx="1">
                  <c:v>AAABddddggghiiij</c:v>
                </c:pt>
                <c:pt idx="2">
                  <c:v>AAABddddgghhiiij</c:v>
                </c:pt>
                <c:pt idx="3">
                  <c:v>AAABddddghhhiiii</c:v>
                </c:pt>
                <c:pt idx="4">
                  <c:v>AAABddddghhhiiij</c:v>
                </c:pt>
                <c:pt idx="5">
                  <c:v>AAABddddNAiiii</c:v>
                </c:pt>
                <c:pt idx="6">
                  <c:v>AAABdddeggghiiii</c:v>
                </c:pt>
                <c:pt idx="7">
                  <c:v>AAABdddegghhiiii</c:v>
                </c:pt>
                <c:pt idx="8">
                  <c:v>AAABdddegghhiiij</c:v>
                </c:pt>
                <c:pt idx="9">
                  <c:v>AAABdddeghhhiiii</c:v>
                </c:pt>
                <c:pt idx="10">
                  <c:v>AAABdddeghhhiiij</c:v>
                </c:pt>
                <c:pt idx="11">
                  <c:v>AAABdddeNAiiii</c:v>
                </c:pt>
                <c:pt idx="12">
                  <c:v>AAABdddfggghiiii</c:v>
                </c:pt>
                <c:pt idx="13">
                  <c:v>AAABdddfgghhiiii</c:v>
                </c:pt>
                <c:pt idx="14">
                  <c:v>AAABdddfgghhiiij</c:v>
                </c:pt>
                <c:pt idx="15">
                  <c:v>AAABdddfghhhiiii</c:v>
                </c:pt>
                <c:pt idx="16">
                  <c:v>AAABdddfghhhiiij</c:v>
                </c:pt>
                <c:pt idx="17">
                  <c:v>AAABddefgghhiiii</c:v>
                </c:pt>
                <c:pt idx="18">
                  <c:v>AAABddefgghhiiij</c:v>
                </c:pt>
                <c:pt idx="19">
                  <c:v>AAABddefghhhiiij</c:v>
                </c:pt>
                <c:pt idx="20">
                  <c:v>AAABddefNAiiii</c:v>
                </c:pt>
                <c:pt idx="21">
                  <c:v>AAABNAgghhiiii</c:v>
                </c:pt>
                <c:pt idx="22">
                  <c:v>AAABNAgghhiiij</c:v>
                </c:pt>
                <c:pt idx="23">
                  <c:v>AABBddddggghiiij</c:v>
                </c:pt>
                <c:pt idx="24">
                  <c:v>AABBddddgghhiiii</c:v>
                </c:pt>
                <c:pt idx="25">
                  <c:v>AABBddddgghhiiij</c:v>
                </c:pt>
                <c:pt idx="26">
                  <c:v>AABBdddeggghiiii</c:v>
                </c:pt>
                <c:pt idx="27">
                  <c:v>AABBdddegghhiiii</c:v>
                </c:pt>
                <c:pt idx="28">
                  <c:v>AABBdddegghhiiij</c:v>
                </c:pt>
                <c:pt idx="29">
                  <c:v>AABBdddeghhhiiii</c:v>
                </c:pt>
                <c:pt idx="30">
                  <c:v>AABBdddeghhhiiij</c:v>
                </c:pt>
                <c:pt idx="31">
                  <c:v>AABBdddeNAiiij</c:v>
                </c:pt>
                <c:pt idx="32">
                  <c:v>AABBdddfggghiiii</c:v>
                </c:pt>
                <c:pt idx="33">
                  <c:v>AABBdddfggghiiij</c:v>
                </c:pt>
                <c:pt idx="34">
                  <c:v>AABBdddfgghhiiii</c:v>
                </c:pt>
                <c:pt idx="35">
                  <c:v>AABBdddfghhhiiii</c:v>
                </c:pt>
                <c:pt idx="36">
                  <c:v>AABBdddfghhhiiij</c:v>
                </c:pt>
                <c:pt idx="37">
                  <c:v>AABBddefggghiiii</c:v>
                </c:pt>
                <c:pt idx="38">
                  <c:v>AABBddefgghhiiii</c:v>
                </c:pt>
                <c:pt idx="39">
                  <c:v>AABBddefgghhiiij</c:v>
                </c:pt>
                <c:pt idx="40">
                  <c:v>AABBddefghhhiiii</c:v>
                </c:pt>
                <c:pt idx="41">
                  <c:v>AABBNAggghiiii</c:v>
                </c:pt>
                <c:pt idx="42">
                  <c:v>AABBNAgghhiiij</c:v>
                </c:pt>
                <c:pt idx="43">
                  <c:v>AABBNAghhhiiij</c:v>
                </c:pt>
                <c:pt idx="44">
                  <c:v>ABBBddddggghiiii</c:v>
                </c:pt>
                <c:pt idx="45">
                  <c:v>ABBBddddggghiiij</c:v>
                </c:pt>
                <c:pt idx="46">
                  <c:v>ABBBddddgghhiiii</c:v>
                </c:pt>
                <c:pt idx="47">
                  <c:v>ABBBddddgghhiiij</c:v>
                </c:pt>
                <c:pt idx="48">
                  <c:v>ABBBddddghhhiiii</c:v>
                </c:pt>
                <c:pt idx="49">
                  <c:v>ABBBddddghhhiiij</c:v>
                </c:pt>
                <c:pt idx="50">
                  <c:v>ABBBdddeggghiiii</c:v>
                </c:pt>
                <c:pt idx="51">
                  <c:v>ABBBdddeggghiiij</c:v>
                </c:pt>
                <c:pt idx="52">
                  <c:v>ABBBdddegghhiiii</c:v>
                </c:pt>
                <c:pt idx="53">
                  <c:v>ABBBdddegghhiiij</c:v>
                </c:pt>
                <c:pt idx="54">
                  <c:v>ABBBdddeghhhiiii</c:v>
                </c:pt>
                <c:pt idx="55">
                  <c:v>ABBBdddeghhhiiij</c:v>
                </c:pt>
                <c:pt idx="56">
                  <c:v>ABBBdddeNAiiii</c:v>
                </c:pt>
                <c:pt idx="57">
                  <c:v>ABBBdddfggghiiii</c:v>
                </c:pt>
                <c:pt idx="58">
                  <c:v>ABBBdddfggghiiij</c:v>
                </c:pt>
                <c:pt idx="59">
                  <c:v>ABBBdddfgghhiiii</c:v>
                </c:pt>
                <c:pt idx="60">
                  <c:v>ABBBdddfgghhiiij</c:v>
                </c:pt>
                <c:pt idx="61">
                  <c:v>ABBBdddfghhhiiij</c:v>
                </c:pt>
                <c:pt idx="62">
                  <c:v>ABBBdddfNAiiij</c:v>
                </c:pt>
                <c:pt idx="63">
                  <c:v>ABBBddefgghhiiii</c:v>
                </c:pt>
                <c:pt idx="64">
                  <c:v>ABBBddefgghhiiij</c:v>
                </c:pt>
                <c:pt idx="65">
                  <c:v>ABBBddefghhhiiii</c:v>
                </c:pt>
                <c:pt idx="66">
                  <c:v>ABBBddefghhhiiij</c:v>
                </c:pt>
                <c:pt idx="67">
                  <c:v>ABBBNAggghiiii</c:v>
                </c:pt>
                <c:pt idx="68">
                  <c:v>ABBBNAgghhiiij</c:v>
                </c:pt>
                <c:pt idx="69">
                  <c:v>ABBBNAghhhiiii</c:v>
                </c:pt>
                <c:pt idx="70">
                  <c:v>NAddddghhhiiii</c:v>
                </c:pt>
                <c:pt idx="71">
                  <c:v>NAddddghhhiiij</c:v>
                </c:pt>
                <c:pt idx="72">
                  <c:v>NAdddeggghiiij</c:v>
                </c:pt>
                <c:pt idx="73">
                  <c:v>NAdddeghhhiiij</c:v>
                </c:pt>
                <c:pt idx="74">
                  <c:v>NAdddeNAiiij</c:v>
                </c:pt>
              </c:strCache>
            </c:strRef>
          </c:xVal>
          <c:yVal>
            <c:numRef>
              <c:f>Sheet21!$K$4:$K$78</c:f>
              <c:numCache>
                <c:formatCode>General</c:formatCode>
                <c:ptCount val="75"/>
                <c:pt idx="0">
                  <c:v>1.2666666666666666</c:v>
                </c:pt>
                <c:pt idx="1">
                  <c:v>2.6666666666666665</c:v>
                </c:pt>
                <c:pt idx="2">
                  <c:v>2</c:v>
                </c:pt>
                <c:pt idx="3">
                  <c:v>0.88888888888888884</c:v>
                </c:pt>
                <c:pt idx="4">
                  <c:v>1.35</c:v>
                </c:pt>
                <c:pt idx="5">
                  <c:v>0.44444444444444442</c:v>
                </c:pt>
                <c:pt idx="6">
                  <c:v>0.53333333333333333</c:v>
                </c:pt>
                <c:pt idx="7">
                  <c:v>1.3523809523809522</c:v>
                </c:pt>
                <c:pt idx="8">
                  <c:v>0.88888888888888884</c:v>
                </c:pt>
                <c:pt idx="9">
                  <c:v>0.26666666666666666</c:v>
                </c:pt>
                <c:pt idx="10">
                  <c:v>1.2804232804232802</c:v>
                </c:pt>
                <c:pt idx="11">
                  <c:v>0</c:v>
                </c:pt>
                <c:pt idx="12">
                  <c:v>0.62222222222222223</c:v>
                </c:pt>
                <c:pt idx="13">
                  <c:v>0.76296296296296295</c:v>
                </c:pt>
                <c:pt idx="14">
                  <c:v>0.71174603174603168</c:v>
                </c:pt>
                <c:pt idx="15">
                  <c:v>2</c:v>
                </c:pt>
                <c:pt idx="16">
                  <c:v>1.6</c:v>
                </c:pt>
                <c:pt idx="17">
                  <c:v>0.63492063492063489</c:v>
                </c:pt>
                <c:pt idx="18">
                  <c:v>3.1111111111111112</c:v>
                </c:pt>
                <c:pt idx="19">
                  <c:v>0.88888888888888884</c:v>
                </c:pt>
                <c:pt idx="20">
                  <c:v>0</c:v>
                </c:pt>
                <c:pt idx="21">
                  <c:v>0</c:v>
                </c:pt>
                <c:pt idx="22">
                  <c:v>0.5</c:v>
                </c:pt>
                <c:pt idx="23">
                  <c:v>1.0857142857142859</c:v>
                </c:pt>
                <c:pt idx="24">
                  <c:v>0.5</c:v>
                </c:pt>
                <c:pt idx="25">
                  <c:v>3.5555555555555554</c:v>
                </c:pt>
                <c:pt idx="26">
                  <c:v>0.88888888888888884</c:v>
                </c:pt>
                <c:pt idx="27">
                  <c:v>1.5249999999999999</c:v>
                </c:pt>
                <c:pt idx="28">
                  <c:v>0</c:v>
                </c:pt>
                <c:pt idx="29">
                  <c:v>1.1333333333333333</c:v>
                </c:pt>
                <c:pt idx="30">
                  <c:v>0.88888888888888884</c:v>
                </c:pt>
                <c:pt idx="31">
                  <c:v>2.4</c:v>
                </c:pt>
                <c:pt idx="32">
                  <c:v>4</c:v>
                </c:pt>
                <c:pt idx="33">
                  <c:v>0.88888888888888884</c:v>
                </c:pt>
                <c:pt idx="34">
                  <c:v>1.1349206349206347</c:v>
                </c:pt>
                <c:pt idx="35">
                  <c:v>0.5</c:v>
                </c:pt>
                <c:pt idx="36">
                  <c:v>0.5</c:v>
                </c:pt>
                <c:pt idx="37">
                  <c:v>0.66666666666666663</c:v>
                </c:pt>
                <c:pt idx="38">
                  <c:v>1.581144781144781</c:v>
                </c:pt>
                <c:pt idx="39">
                  <c:v>0.5714285714285714</c:v>
                </c:pt>
                <c:pt idx="40">
                  <c:v>0.4</c:v>
                </c:pt>
                <c:pt idx="41">
                  <c:v>1.2</c:v>
                </c:pt>
                <c:pt idx="42">
                  <c:v>0.66666666666666663</c:v>
                </c:pt>
                <c:pt idx="43">
                  <c:v>0.88888888888888884</c:v>
                </c:pt>
                <c:pt idx="44">
                  <c:v>1.7777777777777777</c:v>
                </c:pt>
                <c:pt idx="45">
                  <c:v>1.6825396825396826</c:v>
                </c:pt>
                <c:pt idx="46">
                  <c:v>0.77142857142857135</c:v>
                </c:pt>
                <c:pt idx="47">
                  <c:v>1.7862433862433864</c:v>
                </c:pt>
                <c:pt idx="48">
                  <c:v>0.39285714285714285</c:v>
                </c:pt>
                <c:pt idx="49">
                  <c:v>0.13333333333333333</c:v>
                </c:pt>
                <c:pt idx="50">
                  <c:v>0</c:v>
                </c:pt>
                <c:pt idx="51">
                  <c:v>0.99722222222222223</c:v>
                </c:pt>
                <c:pt idx="52">
                  <c:v>0.62962962962962965</c:v>
                </c:pt>
                <c:pt idx="53">
                  <c:v>1.2222222222222223</c:v>
                </c:pt>
                <c:pt idx="54">
                  <c:v>0.87777777777777788</c:v>
                </c:pt>
                <c:pt idx="55">
                  <c:v>0.5</c:v>
                </c:pt>
                <c:pt idx="56">
                  <c:v>2</c:v>
                </c:pt>
                <c:pt idx="57">
                  <c:v>0</c:v>
                </c:pt>
                <c:pt idx="58">
                  <c:v>1.3285714285714285</c:v>
                </c:pt>
                <c:pt idx="59">
                  <c:v>0.85873015873015868</c:v>
                </c:pt>
                <c:pt idx="60">
                  <c:v>2.0285714285714285</c:v>
                </c:pt>
                <c:pt idx="61">
                  <c:v>0.5714285714285714</c:v>
                </c:pt>
                <c:pt idx="62">
                  <c:v>2.5</c:v>
                </c:pt>
                <c:pt idx="63">
                  <c:v>0.2857142857142857</c:v>
                </c:pt>
                <c:pt idx="64">
                  <c:v>0</c:v>
                </c:pt>
                <c:pt idx="65">
                  <c:v>0</c:v>
                </c:pt>
                <c:pt idx="66">
                  <c:v>1.5249999999999999</c:v>
                </c:pt>
                <c:pt idx="67">
                  <c:v>1.1428571428571428</c:v>
                </c:pt>
                <c:pt idx="68">
                  <c:v>0.5</c:v>
                </c:pt>
                <c:pt idx="69">
                  <c:v>1.1428571428571428</c:v>
                </c:pt>
                <c:pt idx="70">
                  <c:v>0</c:v>
                </c:pt>
                <c:pt idx="71">
                  <c:v>0.88888888888888884</c:v>
                </c:pt>
                <c:pt idx="72">
                  <c:v>1</c:v>
                </c:pt>
                <c:pt idx="73">
                  <c:v>0</c:v>
                </c:pt>
                <c:pt idx="74">
                  <c:v>0.2857142857142857</c:v>
                </c:pt>
              </c:numCache>
            </c:numRef>
          </c:yVal>
          <c:smooth val="0"/>
          <c:extLst>
            <c:ext xmlns:c16="http://schemas.microsoft.com/office/drawing/2014/chart" uri="{C3380CC4-5D6E-409C-BE32-E72D297353CC}">
              <c16:uniqueId val="{00000000-E73F-4DD1-B41D-7E28309DA31B}"/>
            </c:ext>
          </c:extLst>
        </c:ser>
        <c:dLbls>
          <c:showLegendKey val="0"/>
          <c:showVal val="0"/>
          <c:showCatName val="0"/>
          <c:showSerName val="0"/>
          <c:showPercent val="0"/>
          <c:showBubbleSize val="0"/>
        </c:dLbls>
        <c:axId val="790559048"/>
        <c:axId val="790554784"/>
      </c:scatterChart>
      <c:valAx>
        <c:axId val="790559048"/>
        <c:scaling>
          <c:orientation val="minMax"/>
          <c:max val="75"/>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NZ" sz="1000" b="0" i="0" baseline="0" dirty="0">
                    <a:effectLst/>
                  </a:rPr>
                  <a:t>Allelic combinations</a:t>
                </a:r>
                <a:endParaRPr lang="en-NZ" sz="1000" dirty="0">
                  <a:effectLst/>
                </a:endParaRP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90554784"/>
        <c:crosses val="autoZero"/>
        <c:crossBetween val="midCat"/>
        <c:majorUnit val="1"/>
      </c:valAx>
      <c:valAx>
        <c:axId val="790554784"/>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NZ"/>
                  <a:t>Means of</a:t>
                </a:r>
                <a:r>
                  <a:rPr lang="en-NZ" baseline="0"/>
                  <a:t> Means</a:t>
                </a:r>
                <a:endParaRPr lang="en-NZ"/>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90559048"/>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Cover">
    <p:bg>
      <p:bgPr>
        <a:solidFill>
          <a:srgbClr val="EBF5E8"/>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2AE500F-75C1-9A43-8BC1-584B62B74C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53" y="0"/>
            <a:ext cx="12192000" cy="6858000"/>
          </a:xfrm>
          <a:prstGeom prst="rect">
            <a:avLst/>
          </a:prstGeom>
        </p:spPr>
      </p:pic>
      <p:sp>
        <p:nvSpPr>
          <p:cNvPr id="5" name="Rectangle 3"/>
          <p:cNvSpPr>
            <a:spLocks noGrp="1" noChangeArrowheads="1"/>
          </p:cNvSpPr>
          <p:nvPr>
            <p:ph type="subTitle" idx="1"/>
          </p:nvPr>
        </p:nvSpPr>
        <p:spPr>
          <a:xfrm>
            <a:off x="821365" y="5445224"/>
            <a:ext cx="6138731" cy="648072"/>
          </a:xfrm>
        </p:spPr>
        <p:txBody>
          <a:bodyPr/>
          <a:lstStyle>
            <a:lvl1pPr marL="0" indent="0">
              <a:spcBef>
                <a:spcPts val="1080"/>
              </a:spcBef>
              <a:buFontTx/>
              <a:buNone/>
              <a:defRPr sz="1600" b="1">
                <a:solidFill>
                  <a:srgbClr val="345E58"/>
                </a:solidFill>
              </a:defRPr>
            </a:lvl1pPr>
          </a:lstStyle>
          <a:p>
            <a:r>
              <a:rPr lang="en-US"/>
              <a:t>Click to edit Master subtitle style</a:t>
            </a:r>
            <a:endParaRPr lang="en-US" dirty="0"/>
          </a:p>
        </p:txBody>
      </p:sp>
      <p:pic>
        <p:nvPicPr>
          <p:cNvPr id="11" name="Picture 10">
            <a:extLst>
              <a:ext uri="{FF2B5EF4-FFF2-40B4-BE49-F238E27FC236}">
                <a16:creationId xmlns:a16="http://schemas.microsoft.com/office/drawing/2014/main" id="{1B310443-F2D6-5245-B6B1-9AE7BEBFBD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376" y="404664"/>
            <a:ext cx="3168352" cy="1341346"/>
          </a:xfrm>
          <a:prstGeom prst="rect">
            <a:avLst/>
          </a:prstGeom>
        </p:spPr>
      </p:pic>
      <p:sp>
        <p:nvSpPr>
          <p:cNvPr id="7" name="Title 1">
            <a:extLst>
              <a:ext uri="{FF2B5EF4-FFF2-40B4-BE49-F238E27FC236}">
                <a16:creationId xmlns:a16="http://schemas.microsoft.com/office/drawing/2014/main" id="{01EAD216-30C4-7249-A5AA-7E4FDBCFABD0}"/>
              </a:ext>
            </a:extLst>
          </p:cNvPr>
          <p:cNvSpPr>
            <a:spLocks noGrp="1"/>
          </p:cNvSpPr>
          <p:nvPr>
            <p:ph type="title"/>
          </p:nvPr>
        </p:nvSpPr>
        <p:spPr>
          <a:xfrm>
            <a:off x="820800" y="1988840"/>
            <a:ext cx="5280000" cy="3042618"/>
          </a:xfrm>
        </p:spPr>
        <p:txBody>
          <a:bodyPr anchor="ctr" anchorCtr="0"/>
          <a:lstStyle>
            <a:lvl1pPr>
              <a:defRPr sz="3600" b="1">
                <a:solidFill>
                  <a:schemeClr val="accent1"/>
                </a:solidFill>
              </a:defRPr>
            </a:lvl1pPr>
          </a:lstStyle>
          <a:p>
            <a:r>
              <a:rPr lang="en-US"/>
              <a:t>Click to edit Master title style</a:t>
            </a:r>
            <a:endParaRPr lang="en-US" dirty="0"/>
          </a:p>
        </p:txBody>
      </p:sp>
      <p:sp>
        <p:nvSpPr>
          <p:cNvPr id="8" name="Rectangle 7">
            <a:extLst>
              <a:ext uri="{FF2B5EF4-FFF2-40B4-BE49-F238E27FC236}">
                <a16:creationId xmlns:a16="http://schemas.microsoft.com/office/drawing/2014/main" id="{F9437CE5-28AF-5146-AB3F-F6D911F17DBE}"/>
              </a:ext>
            </a:extLst>
          </p:cNvPr>
          <p:cNvSpPr/>
          <p:nvPr userDrawn="1"/>
        </p:nvSpPr>
        <p:spPr>
          <a:xfrm>
            <a:off x="820800" y="6399340"/>
            <a:ext cx="6096000" cy="215444"/>
          </a:xfrm>
          <a:prstGeom prst="rect">
            <a:avLst/>
          </a:prstGeom>
        </p:spPr>
        <p:txBody>
          <a:bodyPr>
            <a:spAutoFit/>
          </a:bodyPr>
          <a:lstStyle/>
          <a:p>
            <a:r>
              <a:rPr lang="en-NZ" sz="800" b="0" i="0" dirty="0">
                <a:solidFill>
                  <a:srgbClr val="3E5D58"/>
                </a:solidFill>
                <a:effectLst/>
                <a:latin typeface="Arial" panose="020B0604020202020204" pitchFamily="34" charset="0"/>
                <a:cs typeface="Arial" panose="020B0604020202020204" pitchFamily="34" charset="0"/>
              </a:rPr>
              <a:t>The New Zealand Institute for Plant and Food Research Limited</a:t>
            </a:r>
            <a:endParaRPr lang="en-US"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2617607"/>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4_BLUE - Title + Content x 2 boxe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F8CA421-28AB-3740-89DD-AD2C67DC9C45}"/>
              </a:ext>
            </a:extLst>
          </p:cNvPr>
          <p:cNvSpPr/>
          <p:nvPr/>
        </p:nvSpPr>
        <p:spPr bwMode="auto">
          <a:xfrm>
            <a:off x="0" y="0"/>
            <a:ext cx="6096000" cy="6858000"/>
          </a:xfrm>
          <a:prstGeom prst="rect">
            <a:avLst/>
          </a:prstGeom>
          <a:solidFill>
            <a:srgbClr val="D9F2F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112" charset="-128"/>
            </a:endParaRPr>
          </a:p>
        </p:txBody>
      </p:sp>
      <p:sp>
        <p:nvSpPr>
          <p:cNvPr id="9" name="Rectangle 3">
            <a:extLst>
              <a:ext uri="{FF2B5EF4-FFF2-40B4-BE49-F238E27FC236}">
                <a16:creationId xmlns:a16="http://schemas.microsoft.com/office/drawing/2014/main" id="{981E4785-F465-E54A-B2FB-E4891D9DF3A7}"/>
              </a:ext>
            </a:extLst>
          </p:cNvPr>
          <p:cNvSpPr>
            <a:spLocks noGrp="1" noChangeArrowheads="1"/>
          </p:cNvSpPr>
          <p:nvPr>
            <p:ph idx="10"/>
          </p:nvPr>
        </p:nvSpPr>
        <p:spPr bwMode="auto">
          <a:xfrm>
            <a:off x="6783120" y="1260000"/>
            <a:ext cx="4727928" cy="52653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34C28615-67A2-DF48-BEE2-5B65E4FA0534}"/>
              </a:ext>
            </a:extLst>
          </p:cNvPr>
          <p:cNvSpPr>
            <a:spLocks noGrp="1"/>
          </p:cNvSpPr>
          <p:nvPr>
            <p:ph type="title"/>
          </p:nvPr>
        </p:nvSpPr>
        <p:spPr>
          <a:xfrm>
            <a:off x="720000" y="0"/>
            <a:ext cx="10344552" cy="1124744"/>
          </a:xfrm>
        </p:spPr>
        <p:txBody>
          <a:bodyPr/>
          <a:lstStyle/>
          <a:p>
            <a:r>
              <a:rPr lang="en-US"/>
              <a:t>Click to edit Master title style</a:t>
            </a:r>
          </a:p>
        </p:txBody>
      </p:sp>
      <p:sp>
        <p:nvSpPr>
          <p:cNvPr id="8" name="Rectangle 3">
            <a:extLst>
              <a:ext uri="{FF2B5EF4-FFF2-40B4-BE49-F238E27FC236}">
                <a16:creationId xmlns:a16="http://schemas.microsoft.com/office/drawing/2014/main" id="{9956DE25-F6B8-394B-B444-C97A29ADC1C2}"/>
              </a:ext>
            </a:extLst>
          </p:cNvPr>
          <p:cNvSpPr>
            <a:spLocks noGrp="1" noChangeArrowheads="1"/>
          </p:cNvSpPr>
          <p:nvPr>
            <p:ph idx="11"/>
          </p:nvPr>
        </p:nvSpPr>
        <p:spPr bwMode="auto">
          <a:xfrm>
            <a:off x="720000" y="1260000"/>
            <a:ext cx="4727928" cy="52653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96187263"/>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guide id="3" pos="3885">
          <p15:clr>
            <a:srgbClr val="FBAE40"/>
          </p15:clr>
        </p15:guide>
        <p15:guide id="4" pos="3795">
          <p15:clr>
            <a:srgbClr val="FBAE40"/>
          </p15:clr>
        </p15:guide>
        <p15:guide id="5" pos="438">
          <p15:clr>
            <a:srgbClr val="FBAE40"/>
          </p15:clr>
        </p15:guide>
        <p15:guide id="6" pos="7242">
          <p15:clr>
            <a:srgbClr val="FBAE40"/>
          </p15:clr>
        </p15:guide>
        <p15:guide id="7" orient="horz" pos="799">
          <p15:clr>
            <a:srgbClr val="FBAE40"/>
          </p15:clr>
        </p15:guide>
        <p15:guide id="8" orient="horz" pos="4110">
          <p15:clr>
            <a:srgbClr val="FBAE40"/>
          </p15:clr>
        </p15:guide>
        <p15:guide id="9" orient="horz" pos="2205">
          <p15:clr>
            <a:srgbClr val="FBAE40"/>
          </p15:clr>
        </p15:guide>
        <p15:guide id="10" orient="horz" pos="2115">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4_GREEN - Title + Content x 2 boxe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F8CA421-28AB-3740-89DD-AD2C67DC9C45}"/>
              </a:ext>
            </a:extLst>
          </p:cNvPr>
          <p:cNvSpPr/>
          <p:nvPr/>
        </p:nvSpPr>
        <p:spPr bwMode="auto">
          <a:xfrm>
            <a:off x="0" y="0"/>
            <a:ext cx="6096000" cy="6858000"/>
          </a:xfrm>
          <a:prstGeom prst="rect">
            <a:avLst/>
          </a:prstGeom>
          <a:solidFill>
            <a:srgbClr val="EBF5E8"/>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112" charset="-128"/>
            </a:endParaRPr>
          </a:p>
        </p:txBody>
      </p:sp>
      <p:sp>
        <p:nvSpPr>
          <p:cNvPr id="9" name="Rectangle 3">
            <a:extLst>
              <a:ext uri="{FF2B5EF4-FFF2-40B4-BE49-F238E27FC236}">
                <a16:creationId xmlns:a16="http://schemas.microsoft.com/office/drawing/2014/main" id="{981E4785-F465-E54A-B2FB-E4891D9DF3A7}"/>
              </a:ext>
            </a:extLst>
          </p:cNvPr>
          <p:cNvSpPr>
            <a:spLocks noGrp="1" noChangeArrowheads="1"/>
          </p:cNvSpPr>
          <p:nvPr>
            <p:ph idx="10"/>
          </p:nvPr>
        </p:nvSpPr>
        <p:spPr bwMode="auto">
          <a:xfrm>
            <a:off x="6783120" y="1260000"/>
            <a:ext cx="4727928" cy="52653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34C28615-67A2-DF48-BEE2-5B65E4FA0534}"/>
              </a:ext>
            </a:extLst>
          </p:cNvPr>
          <p:cNvSpPr>
            <a:spLocks noGrp="1"/>
          </p:cNvSpPr>
          <p:nvPr>
            <p:ph type="title"/>
          </p:nvPr>
        </p:nvSpPr>
        <p:spPr>
          <a:xfrm>
            <a:off x="720000" y="0"/>
            <a:ext cx="10344552" cy="1124744"/>
          </a:xfrm>
        </p:spPr>
        <p:txBody>
          <a:bodyPr/>
          <a:lstStyle/>
          <a:p>
            <a:r>
              <a:rPr lang="en-US"/>
              <a:t>Click to edit Master title style</a:t>
            </a:r>
          </a:p>
        </p:txBody>
      </p:sp>
      <p:sp>
        <p:nvSpPr>
          <p:cNvPr id="8" name="Rectangle 3">
            <a:extLst>
              <a:ext uri="{FF2B5EF4-FFF2-40B4-BE49-F238E27FC236}">
                <a16:creationId xmlns:a16="http://schemas.microsoft.com/office/drawing/2014/main" id="{9956DE25-F6B8-394B-B444-C97A29ADC1C2}"/>
              </a:ext>
            </a:extLst>
          </p:cNvPr>
          <p:cNvSpPr>
            <a:spLocks noGrp="1" noChangeArrowheads="1"/>
          </p:cNvSpPr>
          <p:nvPr>
            <p:ph idx="11"/>
          </p:nvPr>
        </p:nvSpPr>
        <p:spPr bwMode="auto">
          <a:xfrm>
            <a:off x="720000" y="1260000"/>
            <a:ext cx="4727928" cy="52653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73895928"/>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guide id="3" pos="3885">
          <p15:clr>
            <a:srgbClr val="FBAE40"/>
          </p15:clr>
        </p15:guide>
        <p15:guide id="4" pos="3795">
          <p15:clr>
            <a:srgbClr val="FBAE40"/>
          </p15:clr>
        </p15:guide>
        <p15:guide id="5" pos="438">
          <p15:clr>
            <a:srgbClr val="FBAE40"/>
          </p15:clr>
        </p15:guide>
        <p15:guide id="6" pos="7242">
          <p15:clr>
            <a:srgbClr val="FBAE40"/>
          </p15:clr>
        </p15:guide>
        <p15:guide id="7" orient="horz" pos="799">
          <p15:clr>
            <a:srgbClr val="FBAE40"/>
          </p15:clr>
        </p15:guide>
        <p15:guide id="8" orient="horz" pos="4110">
          <p15:clr>
            <a:srgbClr val="FBAE40"/>
          </p15:clr>
        </p15:guide>
        <p15:guide id="9" orient="horz" pos="2205">
          <p15:clr>
            <a:srgbClr val="FBAE40"/>
          </p15:clr>
        </p15:guide>
        <p15:guide id="10" orient="horz" pos="2115">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4_VIOLET - Title + Content x 2 boxe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F8CA421-28AB-3740-89DD-AD2C67DC9C45}"/>
              </a:ext>
            </a:extLst>
          </p:cNvPr>
          <p:cNvSpPr/>
          <p:nvPr/>
        </p:nvSpPr>
        <p:spPr bwMode="auto">
          <a:xfrm>
            <a:off x="0" y="0"/>
            <a:ext cx="6096000" cy="6858000"/>
          </a:xfrm>
          <a:prstGeom prst="rect">
            <a:avLst/>
          </a:prstGeom>
          <a:solidFill>
            <a:srgbClr val="F5ECF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112" charset="-128"/>
            </a:endParaRPr>
          </a:p>
        </p:txBody>
      </p:sp>
      <p:sp>
        <p:nvSpPr>
          <p:cNvPr id="9" name="Rectangle 3">
            <a:extLst>
              <a:ext uri="{FF2B5EF4-FFF2-40B4-BE49-F238E27FC236}">
                <a16:creationId xmlns:a16="http://schemas.microsoft.com/office/drawing/2014/main" id="{981E4785-F465-E54A-B2FB-E4891D9DF3A7}"/>
              </a:ext>
            </a:extLst>
          </p:cNvPr>
          <p:cNvSpPr>
            <a:spLocks noGrp="1" noChangeArrowheads="1"/>
          </p:cNvSpPr>
          <p:nvPr>
            <p:ph idx="10"/>
          </p:nvPr>
        </p:nvSpPr>
        <p:spPr bwMode="auto">
          <a:xfrm>
            <a:off x="6783120" y="1260000"/>
            <a:ext cx="4727928" cy="52653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34C28615-67A2-DF48-BEE2-5B65E4FA0534}"/>
              </a:ext>
            </a:extLst>
          </p:cNvPr>
          <p:cNvSpPr>
            <a:spLocks noGrp="1"/>
          </p:cNvSpPr>
          <p:nvPr>
            <p:ph type="title"/>
          </p:nvPr>
        </p:nvSpPr>
        <p:spPr>
          <a:xfrm>
            <a:off x="720000" y="0"/>
            <a:ext cx="10344552" cy="1124744"/>
          </a:xfrm>
        </p:spPr>
        <p:txBody>
          <a:bodyPr/>
          <a:lstStyle/>
          <a:p>
            <a:r>
              <a:rPr lang="en-US"/>
              <a:t>Click to edit Master title style</a:t>
            </a:r>
          </a:p>
        </p:txBody>
      </p:sp>
      <p:sp>
        <p:nvSpPr>
          <p:cNvPr id="8" name="Rectangle 3">
            <a:extLst>
              <a:ext uri="{FF2B5EF4-FFF2-40B4-BE49-F238E27FC236}">
                <a16:creationId xmlns:a16="http://schemas.microsoft.com/office/drawing/2014/main" id="{9956DE25-F6B8-394B-B444-C97A29ADC1C2}"/>
              </a:ext>
            </a:extLst>
          </p:cNvPr>
          <p:cNvSpPr>
            <a:spLocks noGrp="1" noChangeArrowheads="1"/>
          </p:cNvSpPr>
          <p:nvPr>
            <p:ph idx="11"/>
          </p:nvPr>
        </p:nvSpPr>
        <p:spPr bwMode="auto">
          <a:xfrm>
            <a:off x="720000" y="1260000"/>
            <a:ext cx="4727928" cy="52653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75846851"/>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guide id="3" pos="3885">
          <p15:clr>
            <a:srgbClr val="FBAE40"/>
          </p15:clr>
        </p15:guide>
        <p15:guide id="4" pos="3795">
          <p15:clr>
            <a:srgbClr val="FBAE40"/>
          </p15:clr>
        </p15:guide>
        <p15:guide id="5" pos="438">
          <p15:clr>
            <a:srgbClr val="FBAE40"/>
          </p15:clr>
        </p15:guide>
        <p15:guide id="6" pos="7242">
          <p15:clr>
            <a:srgbClr val="FBAE40"/>
          </p15:clr>
        </p15:guide>
        <p15:guide id="7" orient="horz" pos="799">
          <p15:clr>
            <a:srgbClr val="FBAE40"/>
          </p15:clr>
        </p15:guide>
        <p15:guide id="8" orient="horz" pos="4110">
          <p15:clr>
            <a:srgbClr val="FBAE40"/>
          </p15:clr>
        </p15:guide>
        <p15:guide id="9" orient="horz" pos="2205">
          <p15:clr>
            <a:srgbClr val="FBAE40"/>
          </p15:clr>
        </p15:guide>
        <p15:guide id="10" orient="horz" pos="2115">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4_GOLD- Title + Content x 2 boxe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F8CA421-28AB-3740-89DD-AD2C67DC9C45}"/>
              </a:ext>
            </a:extLst>
          </p:cNvPr>
          <p:cNvSpPr/>
          <p:nvPr/>
        </p:nvSpPr>
        <p:spPr bwMode="auto">
          <a:xfrm>
            <a:off x="0" y="0"/>
            <a:ext cx="6096000" cy="6858000"/>
          </a:xfrm>
          <a:prstGeom prst="rect">
            <a:avLst/>
          </a:prstGeom>
          <a:solidFill>
            <a:srgbClr val="FFF4E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112" charset="-128"/>
            </a:endParaRPr>
          </a:p>
        </p:txBody>
      </p:sp>
      <p:sp>
        <p:nvSpPr>
          <p:cNvPr id="9" name="Rectangle 3">
            <a:extLst>
              <a:ext uri="{FF2B5EF4-FFF2-40B4-BE49-F238E27FC236}">
                <a16:creationId xmlns:a16="http://schemas.microsoft.com/office/drawing/2014/main" id="{981E4785-F465-E54A-B2FB-E4891D9DF3A7}"/>
              </a:ext>
            </a:extLst>
          </p:cNvPr>
          <p:cNvSpPr>
            <a:spLocks noGrp="1" noChangeArrowheads="1"/>
          </p:cNvSpPr>
          <p:nvPr>
            <p:ph idx="10"/>
          </p:nvPr>
        </p:nvSpPr>
        <p:spPr bwMode="auto">
          <a:xfrm>
            <a:off x="6783120" y="1260000"/>
            <a:ext cx="4727928" cy="52653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34C28615-67A2-DF48-BEE2-5B65E4FA0534}"/>
              </a:ext>
            </a:extLst>
          </p:cNvPr>
          <p:cNvSpPr>
            <a:spLocks noGrp="1"/>
          </p:cNvSpPr>
          <p:nvPr>
            <p:ph type="title"/>
          </p:nvPr>
        </p:nvSpPr>
        <p:spPr>
          <a:xfrm>
            <a:off x="720000" y="0"/>
            <a:ext cx="10344552" cy="1124744"/>
          </a:xfrm>
        </p:spPr>
        <p:txBody>
          <a:bodyPr/>
          <a:lstStyle/>
          <a:p>
            <a:r>
              <a:rPr lang="en-US"/>
              <a:t>Click to edit Master title style</a:t>
            </a:r>
          </a:p>
        </p:txBody>
      </p:sp>
      <p:sp>
        <p:nvSpPr>
          <p:cNvPr id="8" name="Rectangle 3">
            <a:extLst>
              <a:ext uri="{FF2B5EF4-FFF2-40B4-BE49-F238E27FC236}">
                <a16:creationId xmlns:a16="http://schemas.microsoft.com/office/drawing/2014/main" id="{9956DE25-F6B8-394B-B444-C97A29ADC1C2}"/>
              </a:ext>
            </a:extLst>
          </p:cNvPr>
          <p:cNvSpPr>
            <a:spLocks noGrp="1" noChangeArrowheads="1"/>
          </p:cNvSpPr>
          <p:nvPr>
            <p:ph idx="11"/>
          </p:nvPr>
        </p:nvSpPr>
        <p:spPr bwMode="auto">
          <a:xfrm>
            <a:off x="720000" y="1260000"/>
            <a:ext cx="4727928" cy="52653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77332204"/>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guide id="3" pos="3885">
          <p15:clr>
            <a:srgbClr val="FBAE40"/>
          </p15:clr>
        </p15:guide>
        <p15:guide id="4" pos="3795">
          <p15:clr>
            <a:srgbClr val="FBAE40"/>
          </p15:clr>
        </p15:guide>
        <p15:guide id="5" pos="438">
          <p15:clr>
            <a:srgbClr val="FBAE40"/>
          </p15:clr>
        </p15:guide>
        <p15:guide id="6" pos="7242">
          <p15:clr>
            <a:srgbClr val="FBAE40"/>
          </p15:clr>
        </p15:guide>
        <p15:guide id="7" orient="horz" pos="799">
          <p15:clr>
            <a:srgbClr val="FBAE40"/>
          </p15:clr>
        </p15:guide>
        <p15:guide id="8" orient="horz" pos="4110">
          <p15:clr>
            <a:srgbClr val="FBAE40"/>
          </p15:clr>
        </p15:guide>
        <p15:guide id="9" orient="horz" pos="2205">
          <p15:clr>
            <a:srgbClr val="FBAE40"/>
          </p15:clr>
        </p15:guide>
        <p15:guide id="10" orient="horz" pos="2115">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5_GREEN - Title + Content x 2 boxes w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5DF80A9-6A3E-6240-8779-4DD7821515AB}"/>
              </a:ext>
            </a:extLst>
          </p:cNvPr>
          <p:cNvSpPr/>
          <p:nvPr/>
        </p:nvSpPr>
        <p:spPr bwMode="auto">
          <a:xfrm>
            <a:off x="0" y="0"/>
            <a:ext cx="6096000" cy="6858000"/>
          </a:xfrm>
          <a:prstGeom prst="rect">
            <a:avLst/>
          </a:prstGeom>
          <a:solidFill>
            <a:srgbClr val="EBF5E8"/>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112" charset="-128"/>
            </a:endParaRPr>
          </a:p>
        </p:txBody>
      </p:sp>
      <p:sp>
        <p:nvSpPr>
          <p:cNvPr id="3" name="Content Placeholder 2"/>
          <p:cNvSpPr>
            <a:spLocks noGrp="1"/>
          </p:cNvSpPr>
          <p:nvPr>
            <p:ph idx="1"/>
          </p:nvPr>
        </p:nvSpPr>
        <p:spPr>
          <a:xfrm>
            <a:off x="623392" y="1447800"/>
            <a:ext cx="5400600" cy="4933528"/>
          </a:xfrm>
        </p:spPr>
        <p:txBody>
          <a:bodyPr/>
          <a:lstStyle>
            <a:lvl1pPr>
              <a:buFont typeface="Lucida Grande"/>
              <a:buChar cha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dirty="0"/>
          </a:p>
        </p:txBody>
      </p:sp>
      <p:sp>
        <p:nvSpPr>
          <p:cNvPr id="6" name="Content Placeholder 2">
            <a:extLst>
              <a:ext uri="{FF2B5EF4-FFF2-40B4-BE49-F238E27FC236}">
                <a16:creationId xmlns:a16="http://schemas.microsoft.com/office/drawing/2014/main" id="{0F832F05-A164-6847-B5A6-9274E75346D3}"/>
              </a:ext>
            </a:extLst>
          </p:cNvPr>
          <p:cNvSpPr>
            <a:spLocks noGrp="1"/>
          </p:cNvSpPr>
          <p:nvPr>
            <p:ph idx="10"/>
          </p:nvPr>
        </p:nvSpPr>
        <p:spPr>
          <a:xfrm>
            <a:off x="6528048" y="1447800"/>
            <a:ext cx="5256584" cy="4933528"/>
          </a:xfrm>
        </p:spPr>
        <p:txBody>
          <a:bodyPr/>
          <a:lstStyle>
            <a:lvl1pPr>
              <a:buFont typeface="Lucida Grande"/>
              <a:buChar cha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dirty="0"/>
          </a:p>
        </p:txBody>
      </p:sp>
      <p:sp>
        <p:nvSpPr>
          <p:cNvPr id="4" name="Title 3">
            <a:extLst>
              <a:ext uri="{FF2B5EF4-FFF2-40B4-BE49-F238E27FC236}">
                <a16:creationId xmlns:a16="http://schemas.microsoft.com/office/drawing/2014/main" id="{010389A3-EB1C-A243-BA63-AAB660C33E3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342787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6_WHITE - Title + Content x 4 boxes">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0B44C4A9-D27F-8F48-A131-A9B7C30480B3}"/>
              </a:ext>
            </a:extLst>
          </p:cNvPr>
          <p:cNvSpPr>
            <a:spLocks noGrp="1"/>
          </p:cNvSpPr>
          <p:nvPr>
            <p:ph idx="12"/>
          </p:nvPr>
        </p:nvSpPr>
        <p:spPr>
          <a:xfrm>
            <a:off x="6206400" y="1260000"/>
            <a:ext cx="5303992" cy="2457032"/>
          </a:xfrm>
        </p:spPr>
        <p:txBody>
          <a:bodyPr/>
          <a:lstStyle>
            <a:lvl1pPr>
              <a:buFont typeface="Lucida Grande"/>
              <a:buChar cha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dirty="0"/>
          </a:p>
        </p:txBody>
      </p:sp>
      <p:sp>
        <p:nvSpPr>
          <p:cNvPr id="10" name="Content Placeholder 2">
            <a:extLst>
              <a:ext uri="{FF2B5EF4-FFF2-40B4-BE49-F238E27FC236}">
                <a16:creationId xmlns:a16="http://schemas.microsoft.com/office/drawing/2014/main" id="{B3AAECFF-00BA-3C47-B63C-206149A108C3}"/>
              </a:ext>
            </a:extLst>
          </p:cNvPr>
          <p:cNvSpPr>
            <a:spLocks noGrp="1"/>
          </p:cNvSpPr>
          <p:nvPr>
            <p:ph idx="13"/>
          </p:nvPr>
        </p:nvSpPr>
        <p:spPr>
          <a:xfrm>
            <a:off x="6206400" y="3892672"/>
            <a:ext cx="5303992" cy="2457032"/>
          </a:xfrm>
        </p:spPr>
        <p:txBody>
          <a:bodyPr/>
          <a:lstStyle>
            <a:lvl1pPr>
              <a:buFont typeface="Lucida Grande"/>
              <a:buChar cha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dirty="0"/>
          </a:p>
        </p:txBody>
      </p:sp>
      <p:sp>
        <p:nvSpPr>
          <p:cNvPr id="3" name="Content Placeholder 2"/>
          <p:cNvSpPr>
            <a:spLocks noGrp="1"/>
          </p:cNvSpPr>
          <p:nvPr>
            <p:ph idx="1"/>
          </p:nvPr>
        </p:nvSpPr>
        <p:spPr>
          <a:xfrm>
            <a:off x="720000" y="1260000"/>
            <a:ext cx="5303992" cy="2457032"/>
          </a:xfrm>
        </p:spPr>
        <p:txBody>
          <a:bodyPr/>
          <a:lstStyle>
            <a:lvl1pPr>
              <a:buFont typeface="Lucida Grande"/>
              <a:buChar cha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dirty="0"/>
          </a:p>
        </p:txBody>
      </p:sp>
      <p:sp>
        <p:nvSpPr>
          <p:cNvPr id="4" name="Title 3">
            <a:extLst>
              <a:ext uri="{FF2B5EF4-FFF2-40B4-BE49-F238E27FC236}">
                <a16:creationId xmlns:a16="http://schemas.microsoft.com/office/drawing/2014/main" id="{87123273-8597-AE41-A62A-1982F2DF6B4D}"/>
              </a:ext>
            </a:extLst>
          </p:cNvPr>
          <p:cNvSpPr>
            <a:spLocks noGrp="1"/>
          </p:cNvSpPr>
          <p:nvPr>
            <p:ph type="title"/>
          </p:nvPr>
        </p:nvSpPr>
        <p:spPr/>
        <p:txBody>
          <a:bodyPr/>
          <a:lstStyle/>
          <a:p>
            <a:r>
              <a:rPr lang="en-US"/>
              <a:t>Click to edit Master title style</a:t>
            </a:r>
          </a:p>
        </p:txBody>
      </p:sp>
      <p:sp>
        <p:nvSpPr>
          <p:cNvPr id="8" name="Content Placeholder 2">
            <a:extLst>
              <a:ext uri="{FF2B5EF4-FFF2-40B4-BE49-F238E27FC236}">
                <a16:creationId xmlns:a16="http://schemas.microsoft.com/office/drawing/2014/main" id="{D1E0D1CD-1FBC-AE4D-8C38-30CC87BC64F6}"/>
              </a:ext>
            </a:extLst>
          </p:cNvPr>
          <p:cNvSpPr>
            <a:spLocks noGrp="1"/>
          </p:cNvSpPr>
          <p:nvPr>
            <p:ph idx="11"/>
          </p:nvPr>
        </p:nvSpPr>
        <p:spPr>
          <a:xfrm>
            <a:off x="720000" y="3892672"/>
            <a:ext cx="5303992" cy="2457032"/>
          </a:xfrm>
        </p:spPr>
        <p:txBody>
          <a:bodyPr/>
          <a:lstStyle>
            <a:lvl1pPr>
              <a:buFont typeface="Lucida Grande"/>
              <a:buChar cha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dirty="0"/>
          </a:p>
        </p:txBody>
      </p:sp>
    </p:spTree>
    <p:extLst>
      <p:ext uri="{BB962C8B-B14F-4D97-AF65-F5344CB8AC3E}">
        <p14:creationId xmlns:p14="http://schemas.microsoft.com/office/powerpoint/2010/main" val="1633826596"/>
      </p:ext>
    </p:extLst>
  </p:cSld>
  <p:clrMapOvr>
    <a:masterClrMapping/>
  </p:clrMapOvr>
  <p:extLst>
    <p:ext uri="{DCECCB84-F9BA-43D5-87BE-67443E8EF086}">
      <p15:sldGuideLst xmlns:p15="http://schemas.microsoft.com/office/powerpoint/2012/main">
        <p15:guide id="1" pos="7287">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7_GOLD - Section break">
    <p:bg>
      <p:bgPr>
        <a:solidFill>
          <a:srgbClr val="FFF4E4"/>
        </a:solidFill>
        <a:effectLst/>
      </p:bgPr>
    </p:bg>
    <p:spTree>
      <p:nvGrpSpPr>
        <p:cNvPr id="1" name=""/>
        <p:cNvGrpSpPr/>
        <p:nvPr/>
      </p:nvGrpSpPr>
      <p:grpSpPr>
        <a:xfrm>
          <a:off x="0" y="0"/>
          <a:ext cx="0" cy="0"/>
          <a:chOff x="0" y="0"/>
          <a:chExt cx="0" cy="0"/>
        </a:xfrm>
      </p:grpSpPr>
      <p:sp>
        <p:nvSpPr>
          <p:cNvPr id="6" name="Oval 5"/>
          <p:cNvSpPr/>
          <p:nvPr/>
        </p:nvSpPr>
        <p:spPr bwMode="auto">
          <a:xfrm>
            <a:off x="3320819" y="620688"/>
            <a:ext cx="5550363" cy="5550363"/>
          </a:xfrm>
          <a:prstGeom prst="ellipse">
            <a:avLst/>
          </a:prstGeom>
          <a:solidFill>
            <a:schemeClr val="accent5"/>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39"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pitchFamily="-112" charset="-128"/>
            </a:endParaRPr>
          </a:p>
        </p:txBody>
      </p:sp>
      <p:sp>
        <p:nvSpPr>
          <p:cNvPr id="2" name="Title 1"/>
          <p:cNvSpPr>
            <a:spLocks noGrp="1"/>
          </p:cNvSpPr>
          <p:nvPr>
            <p:ph type="title" hasCustomPrompt="1"/>
          </p:nvPr>
        </p:nvSpPr>
        <p:spPr>
          <a:xfrm>
            <a:off x="3299690" y="2042013"/>
            <a:ext cx="5592621" cy="2707712"/>
          </a:xfrm>
        </p:spPr>
        <p:txBody>
          <a:bodyPr/>
          <a:lstStyle>
            <a:lvl1pPr algn="ctr">
              <a:defRPr sz="4800" b="1">
                <a:solidFill>
                  <a:schemeClr val="bg1"/>
                </a:solidFill>
              </a:defRPr>
            </a:lvl1pPr>
          </a:lstStyle>
          <a:p>
            <a:r>
              <a:rPr lang="en-US" dirty="0"/>
              <a:t>Click to add text</a:t>
            </a:r>
          </a:p>
        </p:txBody>
      </p:sp>
    </p:spTree>
    <p:extLst>
      <p:ext uri="{BB962C8B-B14F-4D97-AF65-F5344CB8AC3E}">
        <p14:creationId xmlns:p14="http://schemas.microsoft.com/office/powerpoint/2010/main" val="18142962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7_GOLD - Section break reverse">
    <p:bg>
      <p:bgPr>
        <a:solidFill>
          <a:srgbClr val="FFDAA4"/>
        </a:solidFill>
        <a:effectLst/>
      </p:bgPr>
    </p:bg>
    <p:spTree>
      <p:nvGrpSpPr>
        <p:cNvPr id="1" name=""/>
        <p:cNvGrpSpPr/>
        <p:nvPr/>
      </p:nvGrpSpPr>
      <p:grpSpPr>
        <a:xfrm>
          <a:off x="0" y="0"/>
          <a:ext cx="0" cy="0"/>
          <a:chOff x="0" y="0"/>
          <a:chExt cx="0" cy="0"/>
        </a:xfrm>
      </p:grpSpPr>
      <p:sp>
        <p:nvSpPr>
          <p:cNvPr id="6" name="Oval 5"/>
          <p:cNvSpPr/>
          <p:nvPr/>
        </p:nvSpPr>
        <p:spPr bwMode="auto">
          <a:xfrm>
            <a:off x="3320819" y="620688"/>
            <a:ext cx="5550363" cy="5550363"/>
          </a:xfrm>
          <a:prstGeom prst="ellipse">
            <a:avLst/>
          </a:prstGeom>
          <a:solidFill>
            <a:srgbClr val="FFF4E4"/>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39"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pitchFamily="-112" charset="-128"/>
            </a:endParaRPr>
          </a:p>
        </p:txBody>
      </p:sp>
      <p:sp>
        <p:nvSpPr>
          <p:cNvPr id="2" name="Title 1"/>
          <p:cNvSpPr>
            <a:spLocks noGrp="1"/>
          </p:cNvSpPr>
          <p:nvPr>
            <p:ph type="title" hasCustomPrompt="1"/>
          </p:nvPr>
        </p:nvSpPr>
        <p:spPr>
          <a:xfrm>
            <a:off x="3299690" y="2042013"/>
            <a:ext cx="5592621" cy="2707712"/>
          </a:xfrm>
        </p:spPr>
        <p:txBody>
          <a:bodyPr/>
          <a:lstStyle>
            <a:lvl1pPr algn="ctr">
              <a:defRPr sz="4800" b="1">
                <a:solidFill>
                  <a:schemeClr val="accent5"/>
                </a:solidFill>
              </a:defRPr>
            </a:lvl1pPr>
          </a:lstStyle>
          <a:p>
            <a:r>
              <a:rPr lang="en-US" dirty="0"/>
              <a:t>Click to add text</a:t>
            </a:r>
          </a:p>
        </p:txBody>
      </p:sp>
    </p:spTree>
    <p:extLst>
      <p:ext uri="{BB962C8B-B14F-4D97-AF65-F5344CB8AC3E}">
        <p14:creationId xmlns:p14="http://schemas.microsoft.com/office/powerpoint/2010/main" val="38762831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7_GREEN - Section break">
    <p:bg>
      <p:bgPr>
        <a:solidFill>
          <a:srgbClr val="EBF5E8"/>
        </a:solidFill>
        <a:effectLst/>
      </p:bgPr>
    </p:bg>
    <p:spTree>
      <p:nvGrpSpPr>
        <p:cNvPr id="1" name=""/>
        <p:cNvGrpSpPr/>
        <p:nvPr/>
      </p:nvGrpSpPr>
      <p:grpSpPr>
        <a:xfrm>
          <a:off x="0" y="0"/>
          <a:ext cx="0" cy="0"/>
          <a:chOff x="0" y="0"/>
          <a:chExt cx="0" cy="0"/>
        </a:xfrm>
      </p:grpSpPr>
      <p:sp>
        <p:nvSpPr>
          <p:cNvPr id="6" name="Oval 5"/>
          <p:cNvSpPr/>
          <p:nvPr/>
        </p:nvSpPr>
        <p:spPr bwMode="auto">
          <a:xfrm>
            <a:off x="3320819" y="620688"/>
            <a:ext cx="5550363" cy="5550363"/>
          </a:xfrm>
          <a:prstGeom prst="ellipse">
            <a:avLst/>
          </a:prstGeom>
          <a:solidFill>
            <a:schemeClr val="accent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39"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pitchFamily="-112" charset="-128"/>
            </a:endParaRPr>
          </a:p>
        </p:txBody>
      </p:sp>
      <p:sp>
        <p:nvSpPr>
          <p:cNvPr id="2" name="Title 1"/>
          <p:cNvSpPr>
            <a:spLocks noGrp="1"/>
          </p:cNvSpPr>
          <p:nvPr>
            <p:ph type="title" hasCustomPrompt="1"/>
          </p:nvPr>
        </p:nvSpPr>
        <p:spPr>
          <a:xfrm>
            <a:off x="3299690" y="2042013"/>
            <a:ext cx="5592621" cy="2707712"/>
          </a:xfrm>
        </p:spPr>
        <p:txBody>
          <a:bodyPr/>
          <a:lstStyle>
            <a:lvl1pPr algn="ctr">
              <a:defRPr sz="4800" b="1">
                <a:solidFill>
                  <a:schemeClr val="bg1"/>
                </a:solidFill>
              </a:defRPr>
            </a:lvl1pPr>
          </a:lstStyle>
          <a:p>
            <a:r>
              <a:rPr lang="en-US" dirty="0"/>
              <a:t>Click to add text</a:t>
            </a:r>
          </a:p>
        </p:txBody>
      </p:sp>
    </p:spTree>
    <p:extLst>
      <p:ext uri="{BB962C8B-B14F-4D97-AF65-F5344CB8AC3E}">
        <p14:creationId xmlns:p14="http://schemas.microsoft.com/office/powerpoint/2010/main" val="19614904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7_GREEN - Section break reverse">
    <p:bg>
      <p:bgPr>
        <a:solidFill>
          <a:schemeClr val="accent2"/>
        </a:solidFill>
        <a:effectLst/>
      </p:bgPr>
    </p:bg>
    <p:spTree>
      <p:nvGrpSpPr>
        <p:cNvPr id="1" name=""/>
        <p:cNvGrpSpPr/>
        <p:nvPr/>
      </p:nvGrpSpPr>
      <p:grpSpPr>
        <a:xfrm>
          <a:off x="0" y="0"/>
          <a:ext cx="0" cy="0"/>
          <a:chOff x="0" y="0"/>
          <a:chExt cx="0" cy="0"/>
        </a:xfrm>
      </p:grpSpPr>
      <p:sp>
        <p:nvSpPr>
          <p:cNvPr id="6" name="Oval 5"/>
          <p:cNvSpPr/>
          <p:nvPr/>
        </p:nvSpPr>
        <p:spPr bwMode="auto">
          <a:xfrm>
            <a:off x="3320819" y="620688"/>
            <a:ext cx="5550363" cy="5550363"/>
          </a:xfrm>
          <a:prstGeom prst="ellipse">
            <a:avLst/>
          </a:prstGeom>
          <a:solidFill>
            <a:srgbClr val="EBF5E8"/>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39"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pitchFamily="-112" charset="-128"/>
            </a:endParaRPr>
          </a:p>
        </p:txBody>
      </p:sp>
      <p:sp>
        <p:nvSpPr>
          <p:cNvPr id="2" name="Title 1"/>
          <p:cNvSpPr>
            <a:spLocks noGrp="1"/>
          </p:cNvSpPr>
          <p:nvPr>
            <p:ph type="title" hasCustomPrompt="1"/>
          </p:nvPr>
        </p:nvSpPr>
        <p:spPr>
          <a:xfrm>
            <a:off x="3299690" y="2042013"/>
            <a:ext cx="5592621" cy="2707712"/>
          </a:xfrm>
        </p:spPr>
        <p:txBody>
          <a:bodyPr/>
          <a:lstStyle>
            <a:lvl1pPr marL="0" indent="0" algn="ctr">
              <a:tabLst>
                <a:tab pos="1012825" algn="l"/>
              </a:tabLst>
              <a:defRPr sz="4800" b="1">
                <a:solidFill>
                  <a:schemeClr val="accent1"/>
                </a:solidFill>
              </a:defRPr>
            </a:lvl1pPr>
          </a:lstStyle>
          <a:p>
            <a:r>
              <a:rPr lang="en-US" dirty="0"/>
              <a:t>Click to add text</a:t>
            </a:r>
          </a:p>
        </p:txBody>
      </p:sp>
    </p:spTree>
    <p:extLst>
      <p:ext uri="{BB962C8B-B14F-4D97-AF65-F5344CB8AC3E}">
        <p14:creationId xmlns:p14="http://schemas.microsoft.com/office/powerpoint/2010/main" val="40917550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WHITE - Title and Content ">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A3A466C6-431E-2D4E-AA86-24EEFBBD8D27}"/>
              </a:ext>
            </a:extLst>
          </p:cNvPr>
          <p:cNvSpPr>
            <a:spLocks noGrp="1" noChangeArrowheads="1"/>
          </p:cNvSpPr>
          <p:nvPr>
            <p:ph type="title"/>
          </p:nvPr>
        </p:nvSpPr>
        <p:spPr bwMode="auto">
          <a:xfrm>
            <a:off x="720000" y="0"/>
            <a:ext cx="10344552" cy="112474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NZ" dirty="0"/>
          </a:p>
        </p:txBody>
      </p:sp>
      <p:sp>
        <p:nvSpPr>
          <p:cNvPr id="4" name="Content Placeholder 3">
            <a:extLst>
              <a:ext uri="{FF2B5EF4-FFF2-40B4-BE49-F238E27FC236}">
                <a16:creationId xmlns:a16="http://schemas.microsoft.com/office/drawing/2014/main" id="{05912D09-73F1-2D40-9661-DF8589BE4701}"/>
              </a:ext>
            </a:extLst>
          </p:cNvPr>
          <p:cNvSpPr>
            <a:spLocks noGrp="1" noChangeArrowheads="1"/>
          </p:cNvSpPr>
          <p:nvPr>
            <p:ph idx="1"/>
          </p:nvPr>
        </p:nvSpPr>
        <p:spPr bwMode="auto">
          <a:xfrm>
            <a:off x="720000" y="1260000"/>
            <a:ext cx="10753200" cy="52653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447289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7_VIOLET - Section break">
    <p:bg>
      <p:bgPr>
        <a:solidFill>
          <a:srgbClr val="F5ECF2"/>
        </a:solidFill>
        <a:effectLst/>
      </p:bgPr>
    </p:bg>
    <p:spTree>
      <p:nvGrpSpPr>
        <p:cNvPr id="1" name=""/>
        <p:cNvGrpSpPr/>
        <p:nvPr/>
      </p:nvGrpSpPr>
      <p:grpSpPr>
        <a:xfrm>
          <a:off x="0" y="0"/>
          <a:ext cx="0" cy="0"/>
          <a:chOff x="0" y="0"/>
          <a:chExt cx="0" cy="0"/>
        </a:xfrm>
      </p:grpSpPr>
      <p:sp>
        <p:nvSpPr>
          <p:cNvPr id="6" name="Oval 5"/>
          <p:cNvSpPr/>
          <p:nvPr/>
        </p:nvSpPr>
        <p:spPr bwMode="auto">
          <a:xfrm>
            <a:off x="3320819" y="620688"/>
            <a:ext cx="5550363" cy="5550363"/>
          </a:xfrm>
          <a:prstGeom prst="ellipse">
            <a:avLst/>
          </a:prstGeom>
          <a:solidFill>
            <a:schemeClr val="accent4"/>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39"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pitchFamily="-112" charset="-128"/>
            </a:endParaRPr>
          </a:p>
        </p:txBody>
      </p:sp>
      <p:sp>
        <p:nvSpPr>
          <p:cNvPr id="2" name="Title 1"/>
          <p:cNvSpPr>
            <a:spLocks noGrp="1"/>
          </p:cNvSpPr>
          <p:nvPr>
            <p:ph type="title" hasCustomPrompt="1"/>
          </p:nvPr>
        </p:nvSpPr>
        <p:spPr>
          <a:xfrm>
            <a:off x="3299690" y="2042013"/>
            <a:ext cx="5592621" cy="2707712"/>
          </a:xfrm>
        </p:spPr>
        <p:txBody>
          <a:bodyPr/>
          <a:lstStyle>
            <a:lvl1pPr algn="ctr">
              <a:defRPr sz="4800" b="1">
                <a:solidFill>
                  <a:schemeClr val="bg1"/>
                </a:solidFill>
              </a:defRPr>
            </a:lvl1pPr>
          </a:lstStyle>
          <a:p>
            <a:r>
              <a:rPr lang="en-US" dirty="0"/>
              <a:t>Click to add text</a:t>
            </a:r>
          </a:p>
        </p:txBody>
      </p:sp>
    </p:spTree>
    <p:extLst>
      <p:ext uri="{BB962C8B-B14F-4D97-AF65-F5344CB8AC3E}">
        <p14:creationId xmlns:p14="http://schemas.microsoft.com/office/powerpoint/2010/main" val="6864771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7_VIOLET - Section break reverse">
    <p:bg>
      <p:bgPr>
        <a:solidFill>
          <a:schemeClr val="accent6"/>
        </a:solidFill>
        <a:effectLst/>
      </p:bgPr>
    </p:bg>
    <p:spTree>
      <p:nvGrpSpPr>
        <p:cNvPr id="1" name=""/>
        <p:cNvGrpSpPr/>
        <p:nvPr/>
      </p:nvGrpSpPr>
      <p:grpSpPr>
        <a:xfrm>
          <a:off x="0" y="0"/>
          <a:ext cx="0" cy="0"/>
          <a:chOff x="0" y="0"/>
          <a:chExt cx="0" cy="0"/>
        </a:xfrm>
      </p:grpSpPr>
      <p:sp>
        <p:nvSpPr>
          <p:cNvPr id="6" name="Oval 5"/>
          <p:cNvSpPr/>
          <p:nvPr/>
        </p:nvSpPr>
        <p:spPr bwMode="auto">
          <a:xfrm>
            <a:off x="3320819" y="620688"/>
            <a:ext cx="5550363" cy="5550363"/>
          </a:xfrm>
          <a:prstGeom prst="ellipse">
            <a:avLst/>
          </a:prstGeom>
          <a:solidFill>
            <a:srgbClr val="F5ECF2"/>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39"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pitchFamily="-112" charset="-128"/>
            </a:endParaRPr>
          </a:p>
        </p:txBody>
      </p:sp>
      <p:sp>
        <p:nvSpPr>
          <p:cNvPr id="2" name="Title 1"/>
          <p:cNvSpPr>
            <a:spLocks noGrp="1"/>
          </p:cNvSpPr>
          <p:nvPr>
            <p:ph type="title" hasCustomPrompt="1"/>
          </p:nvPr>
        </p:nvSpPr>
        <p:spPr>
          <a:xfrm>
            <a:off x="3299690" y="2042013"/>
            <a:ext cx="5592621" cy="2707712"/>
          </a:xfrm>
        </p:spPr>
        <p:txBody>
          <a:bodyPr/>
          <a:lstStyle>
            <a:lvl1pPr algn="ctr">
              <a:defRPr sz="4800" b="1">
                <a:solidFill>
                  <a:schemeClr val="accent4"/>
                </a:solidFill>
              </a:defRPr>
            </a:lvl1pPr>
          </a:lstStyle>
          <a:p>
            <a:r>
              <a:rPr lang="en-US" dirty="0"/>
              <a:t>Click to add text</a:t>
            </a:r>
          </a:p>
        </p:txBody>
      </p:sp>
    </p:spTree>
    <p:extLst>
      <p:ext uri="{BB962C8B-B14F-4D97-AF65-F5344CB8AC3E}">
        <p14:creationId xmlns:p14="http://schemas.microsoft.com/office/powerpoint/2010/main" val="6568612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7_BLUE - Section break">
    <p:bg>
      <p:bgPr>
        <a:solidFill>
          <a:srgbClr val="D9F2F7"/>
        </a:solidFill>
        <a:effectLst/>
      </p:bgPr>
    </p:bg>
    <p:spTree>
      <p:nvGrpSpPr>
        <p:cNvPr id="1" name=""/>
        <p:cNvGrpSpPr/>
        <p:nvPr/>
      </p:nvGrpSpPr>
      <p:grpSpPr>
        <a:xfrm>
          <a:off x="0" y="0"/>
          <a:ext cx="0" cy="0"/>
          <a:chOff x="0" y="0"/>
          <a:chExt cx="0" cy="0"/>
        </a:xfrm>
      </p:grpSpPr>
      <p:sp>
        <p:nvSpPr>
          <p:cNvPr id="6" name="Oval 5"/>
          <p:cNvSpPr/>
          <p:nvPr/>
        </p:nvSpPr>
        <p:spPr bwMode="auto">
          <a:xfrm>
            <a:off x="3320819" y="620688"/>
            <a:ext cx="5550363" cy="5550363"/>
          </a:xfrm>
          <a:prstGeom prst="ellipse">
            <a:avLst/>
          </a:prstGeom>
          <a:solidFill>
            <a:srgbClr val="04A9C7"/>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39"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pitchFamily="-112" charset="-128"/>
            </a:endParaRPr>
          </a:p>
        </p:txBody>
      </p:sp>
      <p:sp>
        <p:nvSpPr>
          <p:cNvPr id="2" name="Title 1"/>
          <p:cNvSpPr>
            <a:spLocks noGrp="1"/>
          </p:cNvSpPr>
          <p:nvPr>
            <p:ph type="title" hasCustomPrompt="1"/>
          </p:nvPr>
        </p:nvSpPr>
        <p:spPr>
          <a:xfrm>
            <a:off x="3299690" y="2042013"/>
            <a:ext cx="5592621" cy="2707712"/>
          </a:xfrm>
        </p:spPr>
        <p:txBody>
          <a:bodyPr/>
          <a:lstStyle>
            <a:lvl1pPr algn="ctr">
              <a:defRPr sz="4800" b="1">
                <a:solidFill>
                  <a:schemeClr val="bg1"/>
                </a:solidFill>
              </a:defRPr>
            </a:lvl1pPr>
          </a:lstStyle>
          <a:p>
            <a:r>
              <a:rPr lang="en-US" dirty="0"/>
              <a:t>Click to add text</a:t>
            </a:r>
          </a:p>
        </p:txBody>
      </p:sp>
    </p:spTree>
    <p:extLst>
      <p:ext uri="{BB962C8B-B14F-4D97-AF65-F5344CB8AC3E}">
        <p14:creationId xmlns:p14="http://schemas.microsoft.com/office/powerpoint/2010/main" val="30041525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7_BLUE - Section break reverse">
    <p:bg>
      <p:bgPr>
        <a:solidFill>
          <a:srgbClr val="82D4E3"/>
        </a:solidFill>
        <a:effectLst/>
      </p:bgPr>
    </p:bg>
    <p:spTree>
      <p:nvGrpSpPr>
        <p:cNvPr id="1" name=""/>
        <p:cNvGrpSpPr/>
        <p:nvPr/>
      </p:nvGrpSpPr>
      <p:grpSpPr>
        <a:xfrm>
          <a:off x="0" y="0"/>
          <a:ext cx="0" cy="0"/>
          <a:chOff x="0" y="0"/>
          <a:chExt cx="0" cy="0"/>
        </a:xfrm>
      </p:grpSpPr>
      <p:sp>
        <p:nvSpPr>
          <p:cNvPr id="6" name="Oval 5"/>
          <p:cNvSpPr/>
          <p:nvPr/>
        </p:nvSpPr>
        <p:spPr bwMode="auto">
          <a:xfrm>
            <a:off x="3320819" y="620688"/>
            <a:ext cx="5550363" cy="5550363"/>
          </a:xfrm>
          <a:prstGeom prst="ellipse">
            <a:avLst/>
          </a:prstGeom>
          <a:solidFill>
            <a:srgbClr val="D9F2F7"/>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39"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a typeface="ＭＳ Ｐゴシック" pitchFamily="-112" charset="-128"/>
            </a:endParaRPr>
          </a:p>
        </p:txBody>
      </p:sp>
      <p:sp>
        <p:nvSpPr>
          <p:cNvPr id="2" name="Title 1"/>
          <p:cNvSpPr>
            <a:spLocks noGrp="1"/>
          </p:cNvSpPr>
          <p:nvPr>
            <p:ph type="title" hasCustomPrompt="1"/>
          </p:nvPr>
        </p:nvSpPr>
        <p:spPr>
          <a:xfrm>
            <a:off x="3299690" y="2042013"/>
            <a:ext cx="5592621" cy="2707712"/>
          </a:xfrm>
        </p:spPr>
        <p:txBody>
          <a:bodyPr/>
          <a:lstStyle>
            <a:lvl1pPr algn="ctr">
              <a:defRPr sz="4800" b="1">
                <a:solidFill>
                  <a:srgbClr val="04A9C7"/>
                </a:solidFill>
              </a:defRPr>
            </a:lvl1pPr>
          </a:lstStyle>
          <a:p>
            <a:r>
              <a:rPr lang="en-US" dirty="0"/>
              <a:t>Click to add text</a:t>
            </a:r>
          </a:p>
        </p:txBody>
      </p:sp>
    </p:spTree>
    <p:extLst>
      <p:ext uri="{BB962C8B-B14F-4D97-AF65-F5344CB8AC3E}">
        <p14:creationId xmlns:p14="http://schemas.microsoft.com/office/powerpoint/2010/main" val="7716655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8_GOLD - Section break lge text">
    <p:bg>
      <p:bgPr>
        <a:solidFill>
          <a:srgbClr val="FFF4E4"/>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58648DA-79BF-6640-81FC-D162357F7123}"/>
              </a:ext>
            </a:extLst>
          </p:cNvPr>
          <p:cNvSpPr>
            <a:spLocks noGrp="1"/>
          </p:cNvSpPr>
          <p:nvPr>
            <p:ph type="title" hasCustomPrompt="1"/>
          </p:nvPr>
        </p:nvSpPr>
        <p:spPr>
          <a:xfrm>
            <a:off x="2027548" y="2060848"/>
            <a:ext cx="8136904" cy="2707712"/>
          </a:xfrm>
        </p:spPr>
        <p:txBody>
          <a:bodyPr/>
          <a:lstStyle>
            <a:lvl1pPr algn="ctr">
              <a:defRPr sz="4800" b="1">
                <a:solidFill>
                  <a:schemeClr val="accent5"/>
                </a:solidFill>
              </a:defRPr>
            </a:lvl1pPr>
          </a:lstStyle>
          <a:p>
            <a:r>
              <a:rPr lang="en-US" dirty="0"/>
              <a:t>Click to add text</a:t>
            </a:r>
          </a:p>
        </p:txBody>
      </p:sp>
    </p:spTree>
    <p:extLst>
      <p:ext uri="{BB962C8B-B14F-4D97-AF65-F5344CB8AC3E}">
        <p14:creationId xmlns:p14="http://schemas.microsoft.com/office/powerpoint/2010/main" val="20193152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8_GREEN - Section break lge text">
    <p:bg>
      <p:bgPr>
        <a:solidFill>
          <a:srgbClr val="EBF5E8"/>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6FC1E5F-9B17-A441-8C97-09664E66F424}"/>
              </a:ext>
            </a:extLst>
          </p:cNvPr>
          <p:cNvSpPr>
            <a:spLocks noGrp="1"/>
          </p:cNvSpPr>
          <p:nvPr>
            <p:ph type="title" hasCustomPrompt="1"/>
          </p:nvPr>
        </p:nvSpPr>
        <p:spPr>
          <a:xfrm>
            <a:off x="2027548" y="2060848"/>
            <a:ext cx="8136904" cy="2707712"/>
          </a:xfrm>
        </p:spPr>
        <p:txBody>
          <a:bodyPr/>
          <a:lstStyle>
            <a:lvl1pPr algn="ctr">
              <a:defRPr sz="4800" b="1">
                <a:solidFill>
                  <a:schemeClr val="accent1"/>
                </a:solidFill>
              </a:defRPr>
            </a:lvl1pPr>
          </a:lstStyle>
          <a:p>
            <a:r>
              <a:rPr lang="en-US" dirty="0"/>
              <a:t>Click to add text</a:t>
            </a:r>
          </a:p>
        </p:txBody>
      </p:sp>
    </p:spTree>
    <p:extLst>
      <p:ext uri="{BB962C8B-B14F-4D97-AF65-F5344CB8AC3E}">
        <p14:creationId xmlns:p14="http://schemas.microsoft.com/office/powerpoint/2010/main" val="161378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8_VIOLET - Section break lge text">
    <p:bg>
      <p:bgPr>
        <a:solidFill>
          <a:srgbClr val="F5ECF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27548" y="2060848"/>
            <a:ext cx="8136904" cy="2707712"/>
          </a:xfrm>
        </p:spPr>
        <p:txBody>
          <a:bodyPr/>
          <a:lstStyle>
            <a:lvl1pPr algn="ctr">
              <a:defRPr sz="4800" b="1">
                <a:solidFill>
                  <a:schemeClr val="accent4"/>
                </a:solidFill>
              </a:defRPr>
            </a:lvl1pPr>
          </a:lstStyle>
          <a:p>
            <a:r>
              <a:rPr lang="en-US" dirty="0"/>
              <a:t>Click to add text</a:t>
            </a:r>
          </a:p>
        </p:txBody>
      </p:sp>
    </p:spTree>
    <p:extLst>
      <p:ext uri="{BB962C8B-B14F-4D97-AF65-F5344CB8AC3E}">
        <p14:creationId xmlns:p14="http://schemas.microsoft.com/office/powerpoint/2010/main" val="10198963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8_BLUE - Section break lge text">
    <p:bg>
      <p:bgPr>
        <a:solidFill>
          <a:srgbClr val="D9F2F7"/>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665A508-6260-6541-94CA-1C3C992666A7}"/>
              </a:ext>
            </a:extLst>
          </p:cNvPr>
          <p:cNvSpPr>
            <a:spLocks noGrp="1"/>
          </p:cNvSpPr>
          <p:nvPr>
            <p:ph type="title" hasCustomPrompt="1"/>
          </p:nvPr>
        </p:nvSpPr>
        <p:spPr>
          <a:xfrm>
            <a:off x="2027548" y="2060848"/>
            <a:ext cx="8136904" cy="2707712"/>
          </a:xfrm>
        </p:spPr>
        <p:txBody>
          <a:bodyPr/>
          <a:lstStyle>
            <a:lvl1pPr algn="ctr">
              <a:defRPr sz="4800" b="1">
                <a:solidFill>
                  <a:srgbClr val="04A9C7"/>
                </a:solidFill>
              </a:defRPr>
            </a:lvl1pPr>
          </a:lstStyle>
          <a:p>
            <a:r>
              <a:rPr lang="en-US" dirty="0"/>
              <a:t>Click to add text</a:t>
            </a:r>
          </a:p>
        </p:txBody>
      </p:sp>
    </p:spTree>
    <p:extLst>
      <p:ext uri="{BB962C8B-B14F-4D97-AF65-F5344CB8AC3E}">
        <p14:creationId xmlns:p14="http://schemas.microsoft.com/office/powerpoint/2010/main" val="11128083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5_WHITE Title and Content ">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buFont typeface="Lucida Grande"/>
              <a:buChar cha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dirty="0"/>
          </a:p>
        </p:txBody>
      </p:sp>
      <p:sp>
        <p:nvSpPr>
          <p:cNvPr id="4" name="Title 3">
            <a:extLst>
              <a:ext uri="{FF2B5EF4-FFF2-40B4-BE49-F238E27FC236}">
                <a16:creationId xmlns:a16="http://schemas.microsoft.com/office/drawing/2014/main" id="{2D20A50B-761C-2A4F-86F1-3D636C34960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740157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9_GREEN - Title and Content + box">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824EB81-9E9E-8647-B0D2-0ED7C4603ECC}"/>
              </a:ext>
            </a:extLst>
          </p:cNvPr>
          <p:cNvSpPr/>
          <p:nvPr/>
        </p:nvSpPr>
        <p:spPr bwMode="auto">
          <a:xfrm>
            <a:off x="263352" y="1124744"/>
            <a:ext cx="11665296" cy="5472608"/>
          </a:xfrm>
          <a:prstGeom prst="rect">
            <a:avLst/>
          </a:prstGeom>
          <a:solidFill>
            <a:srgbClr val="EBF5E8"/>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112" charset="-128"/>
            </a:endParaRPr>
          </a:p>
        </p:txBody>
      </p:sp>
      <p:sp>
        <p:nvSpPr>
          <p:cNvPr id="3" name="Content Placeholder 2"/>
          <p:cNvSpPr>
            <a:spLocks noGrp="1"/>
          </p:cNvSpPr>
          <p:nvPr>
            <p:ph idx="1"/>
          </p:nvPr>
        </p:nvSpPr>
        <p:spPr/>
        <p:txBody>
          <a:bodyPr/>
          <a:lstStyle>
            <a:lvl1pPr>
              <a:buFont typeface="Lucida Grande"/>
              <a:buChar cha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dirty="0"/>
          </a:p>
        </p:txBody>
      </p:sp>
      <p:sp>
        <p:nvSpPr>
          <p:cNvPr id="4" name="Title 3">
            <a:extLst>
              <a:ext uri="{FF2B5EF4-FFF2-40B4-BE49-F238E27FC236}">
                <a16:creationId xmlns:a16="http://schemas.microsoft.com/office/drawing/2014/main" id="{2D20A50B-761C-2A4F-86F1-3D636C34960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239859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GREEN - Title and Content ">
    <p:bg>
      <p:bgPr>
        <a:solidFill>
          <a:srgbClr val="EBF5E8"/>
        </a:solidFill>
        <a:effectLst/>
      </p:bgPr>
    </p:bg>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CBC195C3-EDA3-934D-964F-4B42E6B36B5E}"/>
              </a:ext>
            </a:extLst>
          </p:cNvPr>
          <p:cNvSpPr>
            <a:spLocks noGrp="1" noChangeArrowheads="1"/>
          </p:cNvSpPr>
          <p:nvPr>
            <p:ph idx="1"/>
          </p:nvPr>
        </p:nvSpPr>
        <p:spPr bwMode="auto">
          <a:xfrm>
            <a:off x="720000" y="1260000"/>
            <a:ext cx="10753200" cy="52653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2">
            <a:extLst>
              <a:ext uri="{FF2B5EF4-FFF2-40B4-BE49-F238E27FC236}">
                <a16:creationId xmlns:a16="http://schemas.microsoft.com/office/drawing/2014/main" id="{C3D2BA38-4A6B-254C-8EAD-0A0D577D3F2D}"/>
              </a:ext>
            </a:extLst>
          </p:cNvPr>
          <p:cNvSpPr>
            <a:spLocks noGrp="1" noChangeArrowheads="1"/>
          </p:cNvSpPr>
          <p:nvPr>
            <p:ph type="title"/>
          </p:nvPr>
        </p:nvSpPr>
        <p:spPr bwMode="auto">
          <a:xfrm>
            <a:off x="720000" y="0"/>
            <a:ext cx="10344552" cy="112474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NZ" dirty="0"/>
          </a:p>
        </p:txBody>
      </p:sp>
    </p:spTree>
    <p:extLst>
      <p:ext uri="{BB962C8B-B14F-4D97-AF65-F5344CB8AC3E}">
        <p14:creationId xmlns:p14="http://schemas.microsoft.com/office/powerpoint/2010/main" val="24149516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9_BLUE - Title and Content + box">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824EB81-9E9E-8647-B0D2-0ED7C4603ECC}"/>
              </a:ext>
            </a:extLst>
          </p:cNvPr>
          <p:cNvSpPr/>
          <p:nvPr/>
        </p:nvSpPr>
        <p:spPr bwMode="auto">
          <a:xfrm>
            <a:off x="263352" y="1124744"/>
            <a:ext cx="11665296" cy="5472608"/>
          </a:xfrm>
          <a:prstGeom prst="rect">
            <a:avLst/>
          </a:prstGeom>
          <a:solidFill>
            <a:srgbClr val="D9F2F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112" charset="-128"/>
            </a:endParaRPr>
          </a:p>
        </p:txBody>
      </p:sp>
      <p:sp>
        <p:nvSpPr>
          <p:cNvPr id="3" name="Content Placeholder 2"/>
          <p:cNvSpPr>
            <a:spLocks noGrp="1"/>
          </p:cNvSpPr>
          <p:nvPr>
            <p:ph idx="1"/>
          </p:nvPr>
        </p:nvSpPr>
        <p:spPr/>
        <p:txBody>
          <a:bodyPr/>
          <a:lstStyle>
            <a:lvl1pPr>
              <a:buFont typeface="Lucida Grande"/>
              <a:buChar cha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dirty="0"/>
          </a:p>
        </p:txBody>
      </p:sp>
      <p:sp>
        <p:nvSpPr>
          <p:cNvPr id="4" name="Title 3">
            <a:extLst>
              <a:ext uri="{FF2B5EF4-FFF2-40B4-BE49-F238E27FC236}">
                <a16:creationId xmlns:a16="http://schemas.microsoft.com/office/drawing/2014/main" id="{2D20A50B-761C-2A4F-86F1-3D636C34960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138331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9_VIOLET - Title and Content + box">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824EB81-9E9E-8647-B0D2-0ED7C4603ECC}"/>
              </a:ext>
            </a:extLst>
          </p:cNvPr>
          <p:cNvSpPr/>
          <p:nvPr/>
        </p:nvSpPr>
        <p:spPr bwMode="auto">
          <a:xfrm>
            <a:off x="263352" y="1124744"/>
            <a:ext cx="11665296" cy="5472608"/>
          </a:xfrm>
          <a:prstGeom prst="rect">
            <a:avLst/>
          </a:prstGeom>
          <a:solidFill>
            <a:srgbClr val="F5ECF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pitchFamily="-112" charset="-128"/>
            </a:endParaRPr>
          </a:p>
        </p:txBody>
      </p:sp>
      <p:sp>
        <p:nvSpPr>
          <p:cNvPr id="3" name="Content Placeholder 2"/>
          <p:cNvSpPr>
            <a:spLocks noGrp="1"/>
          </p:cNvSpPr>
          <p:nvPr>
            <p:ph idx="1"/>
          </p:nvPr>
        </p:nvSpPr>
        <p:spPr/>
        <p:txBody>
          <a:bodyPr/>
          <a:lstStyle>
            <a:lvl1pPr>
              <a:buFont typeface="Lucida Grande"/>
              <a:buChar cha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dirty="0"/>
          </a:p>
        </p:txBody>
      </p:sp>
      <p:sp>
        <p:nvSpPr>
          <p:cNvPr id="4" name="Title 3">
            <a:extLst>
              <a:ext uri="{FF2B5EF4-FFF2-40B4-BE49-F238E27FC236}">
                <a16:creationId xmlns:a16="http://schemas.microsoft.com/office/drawing/2014/main" id="{2D20A50B-761C-2A4F-86F1-3D636C34960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582422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9_ORANGE - Title and Content + box">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824EB81-9E9E-8647-B0D2-0ED7C4603ECC}"/>
              </a:ext>
            </a:extLst>
          </p:cNvPr>
          <p:cNvSpPr/>
          <p:nvPr/>
        </p:nvSpPr>
        <p:spPr bwMode="auto">
          <a:xfrm>
            <a:off x="263352" y="1124744"/>
            <a:ext cx="11665296" cy="5472608"/>
          </a:xfrm>
          <a:prstGeom prst="rect">
            <a:avLst/>
          </a:prstGeom>
          <a:solidFill>
            <a:srgbClr val="FFF4E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112" charset="-128"/>
            </a:endParaRPr>
          </a:p>
        </p:txBody>
      </p:sp>
      <p:sp>
        <p:nvSpPr>
          <p:cNvPr id="3" name="Content Placeholder 2"/>
          <p:cNvSpPr>
            <a:spLocks noGrp="1"/>
          </p:cNvSpPr>
          <p:nvPr>
            <p:ph idx="1"/>
          </p:nvPr>
        </p:nvSpPr>
        <p:spPr/>
        <p:txBody>
          <a:bodyPr/>
          <a:lstStyle>
            <a:lvl1pPr>
              <a:buFont typeface="Lucida Grande"/>
              <a:buChar cha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dirty="0"/>
          </a:p>
        </p:txBody>
      </p:sp>
      <p:sp>
        <p:nvSpPr>
          <p:cNvPr id="4" name="Title 3">
            <a:extLst>
              <a:ext uri="{FF2B5EF4-FFF2-40B4-BE49-F238E27FC236}">
                <a16:creationId xmlns:a16="http://schemas.microsoft.com/office/drawing/2014/main" id="{2D20A50B-761C-2A4F-86F1-3D636C34960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108988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9_NEUTRAL - Title and Content + box">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824EB81-9E9E-8647-B0D2-0ED7C4603ECC}"/>
              </a:ext>
            </a:extLst>
          </p:cNvPr>
          <p:cNvSpPr/>
          <p:nvPr/>
        </p:nvSpPr>
        <p:spPr bwMode="auto">
          <a:xfrm>
            <a:off x="263352" y="1124744"/>
            <a:ext cx="11665296" cy="5472608"/>
          </a:xfrm>
          <a:prstGeom prst="rect">
            <a:avLst/>
          </a:prstGeom>
          <a:solidFill>
            <a:schemeClr val="tx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112" charset="-128"/>
            </a:endParaRPr>
          </a:p>
        </p:txBody>
      </p:sp>
      <p:sp>
        <p:nvSpPr>
          <p:cNvPr id="3" name="Content Placeholder 2"/>
          <p:cNvSpPr>
            <a:spLocks noGrp="1"/>
          </p:cNvSpPr>
          <p:nvPr>
            <p:ph idx="1"/>
          </p:nvPr>
        </p:nvSpPr>
        <p:spPr/>
        <p:txBody>
          <a:bodyPr/>
          <a:lstStyle>
            <a:lvl1pPr>
              <a:buFont typeface="Lucida Grande"/>
              <a:buChar cha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dirty="0"/>
          </a:p>
        </p:txBody>
      </p:sp>
      <p:sp>
        <p:nvSpPr>
          <p:cNvPr id="4" name="Title 3">
            <a:extLst>
              <a:ext uri="{FF2B5EF4-FFF2-40B4-BE49-F238E27FC236}">
                <a16:creationId xmlns:a16="http://schemas.microsoft.com/office/drawing/2014/main" id="{2D20A50B-761C-2A4F-86F1-3D636C34960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232769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10_WHITE Lge object - logo visible ">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124744"/>
            <a:ext cx="12192000" cy="5733256"/>
          </a:xfrm>
        </p:spPr>
        <p:txBody>
          <a:bodyPr/>
          <a:lstStyle>
            <a:lvl1pPr marL="0" indent="0">
              <a:buFont typeface="Lucida Grande"/>
              <a:buNone/>
              <a:defRPr/>
            </a:lvl1pPr>
          </a:lstStyle>
          <a:p>
            <a:pPr lvl="0"/>
            <a:r>
              <a:rPr lang="en-US"/>
              <a:t>Edit Master text styles</a:t>
            </a:r>
          </a:p>
        </p:txBody>
      </p:sp>
    </p:spTree>
    <p:extLst>
      <p:ext uri="{BB962C8B-B14F-4D97-AF65-F5344CB8AC3E}">
        <p14:creationId xmlns:p14="http://schemas.microsoft.com/office/powerpoint/2010/main" val="1471558372"/>
      </p:ext>
    </p:extLst>
  </p:cSld>
  <p:clrMapOvr>
    <a:masterClrMapping/>
  </p:clrMapOvr>
  <p:extLst>
    <p:ext uri="{DCECCB84-F9BA-43D5-87BE-67443E8EF086}">
      <p15:sldGuideLst xmlns:p15="http://schemas.microsoft.com/office/powerpoint/2012/main">
        <p15:guide id="1" orient="horz" pos="709">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11_WHITE - Title and 4 x Content + images">
    <p:spTree>
      <p:nvGrpSpPr>
        <p:cNvPr id="1" name=""/>
        <p:cNvGrpSpPr/>
        <p:nvPr/>
      </p:nvGrpSpPr>
      <p:grpSpPr>
        <a:xfrm>
          <a:off x="0" y="0"/>
          <a:ext cx="0" cy="0"/>
          <a:chOff x="0" y="0"/>
          <a:chExt cx="0" cy="0"/>
        </a:xfrm>
      </p:grpSpPr>
      <p:sp>
        <p:nvSpPr>
          <p:cNvPr id="28" name="Picture Placeholder 27"/>
          <p:cNvSpPr>
            <a:spLocks noGrp="1"/>
          </p:cNvSpPr>
          <p:nvPr>
            <p:ph type="pic" sz="quarter" idx="17"/>
          </p:nvPr>
        </p:nvSpPr>
        <p:spPr>
          <a:xfrm>
            <a:off x="805726" y="1577527"/>
            <a:ext cx="2304001" cy="1728454"/>
          </a:xfrm>
        </p:spPr>
        <p:txBody>
          <a:bodyPr/>
          <a:lstStyle/>
          <a:p>
            <a:r>
              <a:rPr lang="en-US"/>
              <a:t>Click icon to add picture</a:t>
            </a:r>
            <a:endParaRPr lang="en-US" dirty="0"/>
          </a:p>
        </p:txBody>
      </p:sp>
      <p:sp>
        <p:nvSpPr>
          <p:cNvPr id="32" name="Picture Placeholder 27"/>
          <p:cNvSpPr>
            <a:spLocks noGrp="1" noChangeAspect="1"/>
          </p:cNvSpPr>
          <p:nvPr>
            <p:ph type="pic" sz="quarter" idx="18"/>
          </p:nvPr>
        </p:nvSpPr>
        <p:spPr>
          <a:xfrm>
            <a:off x="9072585" y="1577529"/>
            <a:ext cx="2304003" cy="1728000"/>
          </a:xfrm>
        </p:spPr>
        <p:txBody>
          <a:bodyPr/>
          <a:lstStyle/>
          <a:p>
            <a:r>
              <a:rPr lang="en-US"/>
              <a:t>Click icon to add picture</a:t>
            </a:r>
            <a:endParaRPr lang="en-US" dirty="0"/>
          </a:p>
        </p:txBody>
      </p:sp>
      <p:sp>
        <p:nvSpPr>
          <p:cNvPr id="33" name="Picture Placeholder 27"/>
          <p:cNvSpPr>
            <a:spLocks noGrp="1" noChangeAspect="1"/>
          </p:cNvSpPr>
          <p:nvPr>
            <p:ph type="pic" sz="quarter" idx="19"/>
          </p:nvPr>
        </p:nvSpPr>
        <p:spPr>
          <a:xfrm>
            <a:off x="6317008" y="1577529"/>
            <a:ext cx="2304003" cy="1728000"/>
          </a:xfrm>
        </p:spPr>
        <p:txBody>
          <a:bodyPr/>
          <a:lstStyle/>
          <a:p>
            <a:r>
              <a:rPr lang="en-US"/>
              <a:t>Click icon to add picture</a:t>
            </a:r>
            <a:endParaRPr lang="en-US" dirty="0"/>
          </a:p>
        </p:txBody>
      </p:sp>
      <p:sp>
        <p:nvSpPr>
          <p:cNvPr id="34" name="Picture Placeholder 27"/>
          <p:cNvSpPr>
            <a:spLocks noGrp="1"/>
          </p:cNvSpPr>
          <p:nvPr>
            <p:ph type="pic" sz="quarter" idx="20"/>
          </p:nvPr>
        </p:nvSpPr>
        <p:spPr>
          <a:xfrm>
            <a:off x="3561434" y="1577529"/>
            <a:ext cx="2304001" cy="1728000"/>
          </a:xfrm>
        </p:spPr>
        <p:txBody>
          <a:bodyPr/>
          <a:lstStyle/>
          <a:p>
            <a:r>
              <a:rPr lang="en-US"/>
              <a:t>Click icon to add picture</a:t>
            </a:r>
            <a:endParaRPr lang="en-US" dirty="0"/>
          </a:p>
        </p:txBody>
      </p:sp>
      <p:sp>
        <p:nvSpPr>
          <p:cNvPr id="18" name="Text Placeholder 17"/>
          <p:cNvSpPr>
            <a:spLocks noGrp="1"/>
          </p:cNvSpPr>
          <p:nvPr>
            <p:ph type="body" sz="quarter" idx="13"/>
          </p:nvPr>
        </p:nvSpPr>
        <p:spPr>
          <a:xfrm>
            <a:off x="719403" y="3429003"/>
            <a:ext cx="2592288" cy="1728663"/>
          </a:xfrm>
        </p:spPr>
        <p:txBody>
          <a:bodyPr/>
          <a:lstStyle>
            <a:lvl1pPr>
              <a:defRPr sz="1600" b="1">
                <a:solidFill>
                  <a:srgbClr val="73B404"/>
                </a:solidFill>
              </a:defRPr>
            </a:lvl1pPr>
            <a:lvl2pPr marL="177800" indent="-177800">
              <a:defRPr sz="1400"/>
            </a:lvl2pPr>
            <a:lvl3pPr marL="449263" indent="-177800">
              <a:tabLst/>
              <a:defRPr sz="1100"/>
            </a:lvl3pPr>
            <a:lvl4pPr marL="720725" indent="-185738">
              <a:defRPr sz="1000"/>
            </a:lvl4pPr>
            <a:lvl5pPr marL="984250" indent="-177800">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ext Placeholder 17"/>
          <p:cNvSpPr>
            <a:spLocks noGrp="1"/>
          </p:cNvSpPr>
          <p:nvPr>
            <p:ph type="body" sz="quarter" idx="14"/>
          </p:nvPr>
        </p:nvSpPr>
        <p:spPr>
          <a:xfrm>
            <a:off x="3474979" y="3429003"/>
            <a:ext cx="2592288" cy="1728663"/>
          </a:xfrm>
        </p:spPr>
        <p:txBody>
          <a:bodyPr/>
          <a:lstStyle>
            <a:lvl1pPr>
              <a:defRPr sz="1600" b="1">
                <a:solidFill>
                  <a:srgbClr val="73B404"/>
                </a:solidFill>
              </a:defRPr>
            </a:lvl1pPr>
            <a:lvl2pPr marL="177800" indent="-177800">
              <a:defRPr sz="1400"/>
            </a:lvl2pPr>
            <a:lvl3pPr marL="449263" indent="-177800">
              <a:tabLst/>
              <a:defRPr sz="1100"/>
            </a:lvl3pPr>
            <a:lvl4pPr marL="720725" indent="-185738">
              <a:defRPr sz="1000"/>
            </a:lvl4pPr>
            <a:lvl5pPr marL="984250" indent="-177800">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Text Placeholder 17"/>
          <p:cNvSpPr>
            <a:spLocks noGrp="1"/>
          </p:cNvSpPr>
          <p:nvPr>
            <p:ph type="body" sz="quarter" idx="15"/>
          </p:nvPr>
        </p:nvSpPr>
        <p:spPr>
          <a:xfrm>
            <a:off x="6230555" y="3429003"/>
            <a:ext cx="2592288" cy="1728663"/>
          </a:xfrm>
        </p:spPr>
        <p:txBody>
          <a:bodyPr/>
          <a:lstStyle>
            <a:lvl1pPr>
              <a:defRPr sz="1600" b="1">
                <a:solidFill>
                  <a:srgbClr val="73B404"/>
                </a:solidFill>
              </a:defRPr>
            </a:lvl1pPr>
            <a:lvl2pPr marL="177800" indent="-177800">
              <a:defRPr sz="1400"/>
            </a:lvl2pPr>
            <a:lvl3pPr marL="449263" indent="-177800">
              <a:tabLst/>
              <a:defRPr sz="1100"/>
            </a:lvl3pPr>
            <a:lvl4pPr marL="720725" indent="-185738">
              <a:defRPr sz="1000"/>
            </a:lvl4pPr>
            <a:lvl5pPr marL="984250" indent="-177800">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ext Placeholder 17"/>
          <p:cNvSpPr>
            <a:spLocks noGrp="1"/>
          </p:cNvSpPr>
          <p:nvPr>
            <p:ph type="body" sz="quarter" idx="16"/>
          </p:nvPr>
        </p:nvSpPr>
        <p:spPr>
          <a:xfrm>
            <a:off x="8986132" y="3429003"/>
            <a:ext cx="2592288" cy="1728663"/>
          </a:xfrm>
        </p:spPr>
        <p:txBody>
          <a:bodyPr/>
          <a:lstStyle>
            <a:lvl1pPr>
              <a:defRPr sz="1600" b="1">
                <a:solidFill>
                  <a:srgbClr val="73B404"/>
                </a:solidFill>
              </a:defRPr>
            </a:lvl1pPr>
            <a:lvl2pPr marL="177800" indent="-177800">
              <a:defRPr sz="1400"/>
            </a:lvl2pPr>
            <a:lvl3pPr marL="449263" indent="-177800">
              <a:tabLst/>
              <a:defRPr sz="1100"/>
            </a:lvl3pPr>
            <a:lvl4pPr marL="720725" indent="-185738">
              <a:defRPr sz="1000"/>
            </a:lvl4pPr>
            <a:lvl5pPr marL="984250" indent="-177800">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3" name="Straight Connector 22"/>
          <p:cNvCxnSpPr/>
          <p:nvPr/>
        </p:nvCxnSpPr>
        <p:spPr bwMode="auto">
          <a:xfrm flipV="1">
            <a:off x="3345428" y="3531642"/>
            <a:ext cx="0" cy="2129606"/>
          </a:xfrm>
          <a:prstGeom prst="line">
            <a:avLst/>
          </a:prstGeom>
          <a:solidFill>
            <a:schemeClr val="accent1"/>
          </a:solidFill>
          <a:ln w="19050" cap="flat" cmpd="sng" algn="ctr">
            <a:solidFill>
              <a:schemeClr val="accent1"/>
            </a:solidFill>
            <a:prstDash val="solid"/>
            <a:round/>
            <a:headEnd type="none" w="med" len="med"/>
            <a:tailEnd type="none" w="med" len="med"/>
          </a:ln>
          <a:effectLst/>
        </p:spPr>
      </p:cxnSp>
      <p:cxnSp>
        <p:nvCxnSpPr>
          <p:cNvPr id="24" name="Straight Connector 23"/>
          <p:cNvCxnSpPr/>
          <p:nvPr/>
        </p:nvCxnSpPr>
        <p:spPr bwMode="auto">
          <a:xfrm flipV="1">
            <a:off x="6101199" y="3531642"/>
            <a:ext cx="0" cy="2129606"/>
          </a:xfrm>
          <a:prstGeom prst="line">
            <a:avLst/>
          </a:prstGeom>
          <a:solidFill>
            <a:schemeClr val="accent1"/>
          </a:solidFill>
          <a:ln w="19050" cap="flat" cmpd="sng" algn="ctr">
            <a:solidFill>
              <a:schemeClr val="accent1"/>
            </a:solidFill>
            <a:prstDash val="solid"/>
            <a:round/>
            <a:headEnd type="none" w="med" len="med"/>
            <a:tailEnd type="none" w="med" len="med"/>
          </a:ln>
          <a:effectLst/>
        </p:spPr>
      </p:cxnSp>
      <p:cxnSp>
        <p:nvCxnSpPr>
          <p:cNvPr id="25" name="Straight Connector 24"/>
          <p:cNvCxnSpPr/>
          <p:nvPr/>
        </p:nvCxnSpPr>
        <p:spPr bwMode="auto">
          <a:xfrm flipV="1">
            <a:off x="8846575" y="3531642"/>
            <a:ext cx="0" cy="2129606"/>
          </a:xfrm>
          <a:prstGeom prst="line">
            <a:avLst/>
          </a:prstGeom>
          <a:solidFill>
            <a:schemeClr val="accent1"/>
          </a:solidFill>
          <a:ln w="19050" cap="flat" cmpd="sng" algn="ctr">
            <a:solidFill>
              <a:schemeClr val="accent1"/>
            </a:solidFill>
            <a:prstDash val="solid"/>
            <a:round/>
            <a:headEnd type="none" w="med" len="med"/>
            <a:tailEnd type="none" w="med" len="med"/>
          </a:ln>
          <a:effectLst/>
        </p:spPr>
      </p:cxnSp>
      <p:sp>
        <p:nvSpPr>
          <p:cNvPr id="3" name="Title 2">
            <a:extLst>
              <a:ext uri="{FF2B5EF4-FFF2-40B4-BE49-F238E27FC236}">
                <a16:creationId xmlns:a16="http://schemas.microsoft.com/office/drawing/2014/main" id="{4BE69A28-E33F-2040-9300-9BFA26F541C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001246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11_WHITE - Title and 3 x Content + images">
    <p:spTree>
      <p:nvGrpSpPr>
        <p:cNvPr id="1" name=""/>
        <p:cNvGrpSpPr/>
        <p:nvPr/>
      </p:nvGrpSpPr>
      <p:grpSpPr>
        <a:xfrm>
          <a:off x="0" y="0"/>
          <a:ext cx="0" cy="0"/>
          <a:chOff x="0" y="0"/>
          <a:chExt cx="0" cy="0"/>
        </a:xfrm>
      </p:grpSpPr>
      <p:sp>
        <p:nvSpPr>
          <p:cNvPr id="28" name="Picture Placeholder 27"/>
          <p:cNvSpPr>
            <a:spLocks noGrp="1"/>
          </p:cNvSpPr>
          <p:nvPr>
            <p:ph type="pic" sz="quarter" idx="17"/>
          </p:nvPr>
        </p:nvSpPr>
        <p:spPr>
          <a:xfrm>
            <a:off x="1871644" y="1577527"/>
            <a:ext cx="2304001" cy="1728454"/>
          </a:xfrm>
        </p:spPr>
        <p:txBody>
          <a:bodyPr/>
          <a:lstStyle/>
          <a:p>
            <a:r>
              <a:rPr lang="en-US"/>
              <a:t>Click icon to add picture</a:t>
            </a:r>
            <a:endParaRPr lang="en-US" dirty="0"/>
          </a:p>
        </p:txBody>
      </p:sp>
      <p:sp>
        <p:nvSpPr>
          <p:cNvPr id="33" name="Picture Placeholder 27"/>
          <p:cNvSpPr>
            <a:spLocks noGrp="1" noChangeAspect="1"/>
          </p:cNvSpPr>
          <p:nvPr>
            <p:ph type="pic" sz="quarter" idx="19"/>
          </p:nvPr>
        </p:nvSpPr>
        <p:spPr>
          <a:xfrm>
            <a:off x="8016357" y="1577529"/>
            <a:ext cx="2304003" cy="1728000"/>
          </a:xfrm>
        </p:spPr>
        <p:txBody>
          <a:bodyPr/>
          <a:lstStyle/>
          <a:p>
            <a:r>
              <a:rPr lang="en-US"/>
              <a:t>Click icon to add picture</a:t>
            </a:r>
            <a:endParaRPr lang="en-US" dirty="0"/>
          </a:p>
        </p:txBody>
      </p:sp>
      <p:sp>
        <p:nvSpPr>
          <p:cNvPr id="34" name="Picture Placeholder 27"/>
          <p:cNvSpPr>
            <a:spLocks noGrp="1"/>
          </p:cNvSpPr>
          <p:nvPr>
            <p:ph type="pic" sz="quarter" idx="20"/>
          </p:nvPr>
        </p:nvSpPr>
        <p:spPr>
          <a:xfrm>
            <a:off x="4964892" y="1577529"/>
            <a:ext cx="2304001" cy="1728000"/>
          </a:xfrm>
        </p:spPr>
        <p:txBody>
          <a:bodyPr/>
          <a:lstStyle/>
          <a:p>
            <a:r>
              <a:rPr lang="en-US"/>
              <a:t>Click icon to add picture</a:t>
            </a:r>
            <a:endParaRPr lang="en-US" dirty="0"/>
          </a:p>
        </p:txBody>
      </p:sp>
      <p:sp>
        <p:nvSpPr>
          <p:cNvPr id="18" name="Text Placeholder 17"/>
          <p:cNvSpPr>
            <a:spLocks noGrp="1"/>
          </p:cNvSpPr>
          <p:nvPr>
            <p:ph type="body" sz="quarter" idx="13"/>
          </p:nvPr>
        </p:nvSpPr>
        <p:spPr>
          <a:xfrm>
            <a:off x="1583501" y="3429003"/>
            <a:ext cx="2880287" cy="1728663"/>
          </a:xfrm>
        </p:spPr>
        <p:txBody>
          <a:bodyPr/>
          <a:lstStyle>
            <a:lvl1pPr marL="0" indent="0">
              <a:buFontTx/>
              <a:buNone/>
              <a:defRPr sz="1600" b="1">
                <a:solidFill>
                  <a:schemeClr val="accent1"/>
                </a:solidFill>
              </a:defRPr>
            </a:lvl1pPr>
            <a:lvl2pPr marL="177800" indent="-177800">
              <a:defRPr sz="1400"/>
            </a:lvl2pPr>
            <a:lvl3pPr marL="449263" indent="-177800">
              <a:tabLst/>
              <a:defRPr sz="1100"/>
            </a:lvl3pPr>
            <a:lvl4pPr marL="720725" indent="-185738">
              <a:defRPr sz="1000"/>
            </a:lvl4pPr>
            <a:lvl5pPr marL="984250" indent="-177800">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ext Placeholder 17"/>
          <p:cNvSpPr>
            <a:spLocks noGrp="1"/>
          </p:cNvSpPr>
          <p:nvPr>
            <p:ph type="body" sz="quarter" idx="14"/>
          </p:nvPr>
        </p:nvSpPr>
        <p:spPr>
          <a:xfrm>
            <a:off x="4676749" y="3429003"/>
            <a:ext cx="2880287" cy="1728663"/>
          </a:xfrm>
        </p:spPr>
        <p:txBody>
          <a:bodyPr/>
          <a:lstStyle>
            <a:lvl1pPr marL="0" indent="0">
              <a:buNone/>
              <a:defRPr sz="1600" b="1">
                <a:solidFill>
                  <a:schemeClr val="accent1"/>
                </a:solidFill>
              </a:defRPr>
            </a:lvl1pPr>
            <a:lvl2pPr marL="177800" indent="-177800">
              <a:defRPr sz="1400"/>
            </a:lvl2pPr>
            <a:lvl3pPr marL="449263" indent="-177800">
              <a:tabLst/>
              <a:defRPr sz="1100"/>
            </a:lvl3pPr>
            <a:lvl4pPr marL="720725" indent="-185738">
              <a:defRPr sz="1000"/>
            </a:lvl4pPr>
            <a:lvl5pPr marL="984250" indent="-177800">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Text Placeholder 17"/>
          <p:cNvSpPr>
            <a:spLocks noGrp="1"/>
          </p:cNvSpPr>
          <p:nvPr>
            <p:ph type="body" sz="quarter" idx="15"/>
          </p:nvPr>
        </p:nvSpPr>
        <p:spPr>
          <a:xfrm>
            <a:off x="7728217" y="3429003"/>
            <a:ext cx="2880287" cy="1728663"/>
          </a:xfrm>
        </p:spPr>
        <p:txBody>
          <a:bodyPr/>
          <a:lstStyle>
            <a:lvl1pPr marL="0" indent="0">
              <a:buNone/>
              <a:defRPr sz="1600" b="1">
                <a:solidFill>
                  <a:schemeClr val="accent1"/>
                </a:solidFill>
              </a:defRPr>
            </a:lvl1pPr>
            <a:lvl2pPr marL="177800" indent="-177800">
              <a:defRPr sz="1400"/>
            </a:lvl2pPr>
            <a:lvl3pPr marL="449263" indent="-177800">
              <a:tabLst/>
              <a:defRPr sz="1100"/>
            </a:lvl3pPr>
            <a:lvl4pPr marL="720725" indent="-185738">
              <a:defRPr sz="1000"/>
            </a:lvl4pPr>
            <a:lvl5pPr marL="984250" indent="-177800">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3" name="Straight Connector 22"/>
          <p:cNvCxnSpPr/>
          <p:nvPr/>
        </p:nvCxnSpPr>
        <p:spPr bwMode="auto">
          <a:xfrm flipV="1">
            <a:off x="4547195" y="3531642"/>
            <a:ext cx="0" cy="2129606"/>
          </a:xfrm>
          <a:prstGeom prst="line">
            <a:avLst/>
          </a:prstGeom>
          <a:solidFill>
            <a:schemeClr val="accent1"/>
          </a:solidFill>
          <a:ln w="19050" cap="flat" cmpd="sng" algn="ctr">
            <a:solidFill>
              <a:schemeClr val="accent1"/>
            </a:solidFill>
            <a:prstDash val="solid"/>
            <a:round/>
            <a:headEnd type="none" w="med" len="med"/>
            <a:tailEnd type="none" w="med" len="med"/>
          </a:ln>
          <a:effectLst/>
        </p:spPr>
      </p:cxnSp>
      <p:cxnSp>
        <p:nvCxnSpPr>
          <p:cNvPr id="24" name="Straight Connector 23"/>
          <p:cNvCxnSpPr/>
          <p:nvPr/>
        </p:nvCxnSpPr>
        <p:spPr bwMode="auto">
          <a:xfrm flipV="1">
            <a:off x="7632171" y="3531642"/>
            <a:ext cx="0" cy="2129606"/>
          </a:xfrm>
          <a:prstGeom prst="line">
            <a:avLst/>
          </a:prstGeom>
          <a:solidFill>
            <a:schemeClr val="accent1"/>
          </a:solidFill>
          <a:ln w="19050" cap="flat" cmpd="sng" algn="ctr">
            <a:solidFill>
              <a:schemeClr val="accent1"/>
            </a:solidFill>
            <a:prstDash val="solid"/>
            <a:round/>
            <a:headEnd type="none" w="med" len="med"/>
            <a:tailEnd type="none" w="med" len="med"/>
          </a:ln>
          <a:effectLst/>
        </p:spPr>
      </p:cxnSp>
      <p:sp>
        <p:nvSpPr>
          <p:cNvPr id="3" name="Title 2">
            <a:extLst>
              <a:ext uri="{FF2B5EF4-FFF2-40B4-BE49-F238E27FC236}">
                <a16:creationId xmlns:a16="http://schemas.microsoft.com/office/drawing/2014/main" id="{2E966D34-99C4-794C-ABE9-E36B8661A81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023817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12_WHITE - Title and Content - no logo">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A3A466C6-431E-2D4E-AA86-24EEFBBD8D27}"/>
              </a:ext>
            </a:extLst>
          </p:cNvPr>
          <p:cNvSpPr>
            <a:spLocks noGrp="1" noChangeArrowheads="1"/>
          </p:cNvSpPr>
          <p:nvPr>
            <p:ph type="title"/>
          </p:nvPr>
        </p:nvSpPr>
        <p:spPr bwMode="auto">
          <a:xfrm>
            <a:off x="720000" y="0"/>
            <a:ext cx="10344552" cy="112474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NZ" dirty="0"/>
          </a:p>
        </p:txBody>
      </p:sp>
      <p:sp>
        <p:nvSpPr>
          <p:cNvPr id="4" name="Content Placeholder 3">
            <a:extLst>
              <a:ext uri="{FF2B5EF4-FFF2-40B4-BE49-F238E27FC236}">
                <a16:creationId xmlns:a16="http://schemas.microsoft.com/office/drawing/2014/main" id="{05912D09-73F1-2D40-9661-DF8589BE4701}"/>
              </a:ext>
            </a:extLst>
          </p:cNvPr>
          <p:cNvSpPr>
            <a:spLocks noGrp="1" noChangeArrowheads="1"/>
          </p:cNvSpPr>
          <p:nvPr>
            <p:ph idx="1"/>
          </p:nvPr>
        </p:nvSpPr>
        <p:spPr bwMode="auto">
          <a:xfrm>
            <a:off x="720000" y="1260000"/>
            <a:ext cx="10753200" cy="52653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a:extLst>
              <a:ext uri="{FF2B5EF4-FFF2-40B4-BE49-F238E27FC236}">
                <a16:creationId xmlns:a16="http://schemas.microsoft.com/office/drawing/2014/main" id="{EEEBACE1-C28A-754F-A6C6-971A21DDBC1D}"/>
              </a:ext>
            </a:extLst>
          </p:cNvPr>
          <p:cNvSpPr/>
          <p:nvPr/>
        </p:nvSpPr>
        <p:spPr bwMode="auto">
          <a:xfrm>
            <a:off x="11208567" y="0"/>
            <a:ext cx="972137" cy="98072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112" charset="-128"/>
            </a:endParaRPr>
          </a:p>
        </p:txBody>
      </p:sp>
    </p:spTree>
    <p:extLst>
      <p:ext uri="{BB962C8B-B14F-4D97-AF65-F5344CB8AC3E}">
        <p14:creationId xmlns:p14="http://schemas.microsoft.com/office/powerpoint/2010/main" val="14157931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13_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EEBACE1-C28A-754F-A6C6-971A21DDBC1D}"/>
              </a:ext>
            </a:extLst>
          </p:cNvPr>
          <p:cNvSpPr/>
          <p:nvPr/>
        </p:nvSpPr>
        <p:spPr bwMode="auto">
          <a:xfrm>
            <a:off x="11208567" y="0"/>
            <a:ext cx="972137" cy="98072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112" charset="-128"/>
            </a:endParaRPr>
          </a:p>
        </p:txBody>
      </p:sp>
    </p:spTree>
    <p:extLst>
      <p:ext uri="{BB962C8B-B14F-4D97-AF65-F5344CB8AC3E}">
        <p14:creationId xmlns:p14="http://schemas.microsoft.com/office/powerpoint/2010/main" val="25347804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14_End Slide">
    <p:bg>
      <p:bgPr>
        <a:solidFill>
          <a:srgbClr val="EBF5E8"/>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401072B-18B9-534E-9793-7A6EC647C8B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53" y="0"/>
            <a:ext cx="12192000" cy="6858000"/>
          </a:xfrm>
          <a:prstGeom prst="rect">
            <a:avLst/>
          </a:prstGeom>
        </p:spPr>
      </p:pic>
      <p:sp>
        <p:nvSpPr>
          <p:cNvPr id="2" name="Title 1"/>
          <p:cNvSpPr>
            <a:spLocks noGrp="1"/>
          </p:cNvSpPr>
          <p:nvPr>
            <p:ph type="title" hasCustomPrompt="1"/>
          </p:nvPr>
        </p:nvSpPr>
        <p:spPr>
          <a:xfrm>
            <a:off x="816000" y="3044008"/>
            <a:ext cx="5280000" cy="1305397"/>
          </a:xfrm>
        </p:spPr>
        <p:txBody>
          <a:bodyPr anchor="t" anchorCtr="0"/>
          <a:lstStyle>
            <a:lvl1pPr marL="0" marR="0" indent="0" algn="l" defTabSz="914400" rtl="0" eaLnBrk="1" fontAlgn="base" latinLnBrk="0" hangingPunct="1">
              <a:lnSpc>
                <a:spcPct val="100000"/>
              </a:lnSpc>
              <a:spcBef>
                <a:spcPct val="0"/>
              </a:spcBef>
              <a:spcAft>
                <a:spcPct val="0"/>
              </a:spcAft>
              <a:buClrTx/>
              <a:buSzTx/>
              <a:buFontTx/>
              <a:buNone/>
              <a:tabLst/>
              <a:defRPr sz="3600" b="1">
                <a:solidFill>
                  <a:schemeClr val="accent1"/>
                </a:solidFill>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a:t>Thank you</a:t>
            </a:r>
          </a:p>
        </p:txBody>
      </p:sp>
      <p:sp>
        <p:nvSpPr>
          <p:cNvPr id="5" name="Rectangle 3"/>
          <p:cNvSpPr>
            <a:spLocks noGrp="1" noChangeArrowheads="1"/>
          </p:cNvSpPr>
          <p:nvPr>
            <p:ph type="subTitle" idx="1" hasCustomPrompt="1"/>
          </p:nvPr>
        </p:nvSpPr>
        <p:spPr>
          <a:xfrm>
            <a:off x="821365" y="4873836"/>
            <a:ext cx="6066723" cy="699587"/>
          </a:xfrm>
        </p:spPr>
        <p:txBody>
          <a:bodyPr/>
          <a:lstStyle>
            <a:lvl1pPr marL="0" indent="0">
              <a:spcBef>
                <a:spcPts val="500"/>
              </a:spcBef>
              <a:buFontTx/>
              <a:buNone/>
              <a:defRPr sz="1600" b="1">
                <a:solidFill>
                  <a:srgbClr val="345E58"/>
                </a:solidFill>
              </a:defRPr>
            </a:lvl1pPr>
          </a:lstStyle>
          <a:p>
            <a:pPr lvl="0"/>
            <a:r>
              <a:rPr lang="en-US" dirty="0"/>
              <a:t>Click to add e-mail address</a:t>
            </a:r>
          </a:p>
        </p:txBody>
      </p:sp>
      <p:sp>
        <p:nvSpPr>
          <p:cNvPr id="3" name="Rectangle 2">
            <a:extLst>
              <a:ext uri="{FF2B5EF4-FFF2-40B4-BE49-F238E27FC236}">
                <a16:creationId xmlns:a16="http://schemas.microsoft.com/office/drawing/2014/main" id="{C3454AB1-73C2-DD41-A17E-B222B014CA25}"/>
              </a:ext>
            </a:extLst>
          </p:cNvPr>
          <p:cNvSpPr/>
          <p:nvPr/>
        </p:nvSpPr>
        <p:spPr>
          <a:xfrm>
            <a:off x="816000" y="5615035"/>
            <a:ext cx="1917513" cy="338554"/>
          </a:xfrm>
          <a:prstGeom prst="rect">
            <a:avLst/>
          </a:prstGeom>
        </p:spPr>
        <p:txBody>
          <a:bodyPr wrap="none">
            <a:spAutoFit/>
          </a:bodyPr>
          <a:lstStyle/>
          <a:p>
            <a:r>
              <a:rPr lang="en-US" sz="1600" dirty="0" err="1">
                <a:solidFill>
                  <a:srgbClr val="345E58"/>
                </a:solidFill>
              </a:rPr>
              <a:t>plantandfood.co.nz</a:t>
            </a:r>
            <a:endParaRPr lang="en-US" sz="1600" dirty="0">
              <a:solidFill>
                <a:srgbClr val="345E58"/>
              </a:solidFill>
            </a:endParaRPr>
          </a:p>
        </p:txBody>
      </p:sp>
      <p:pic>
        <p:nvPicPr>
          <p:cNvPr id="10" name="Picture 9">
            <a:extLst>
              <a:ext uri="{FF2B5EF4-FFF2-40B4-BE49-F238E27FC236}">
                <a16:creationId xmlns:a16="http://schemas.microsoft.com/office/drawing/2014/main" id="{F7BF2FD8-29F2-5048-9214-BEB511A359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376" y="404664"/>
            <a:ext cx="3168352" cy="1341346"/>
          </a:xfrm>
          <a:prstGeom prst="rect">
            <a:avLst/>
          </a:prstGeom>
        </p:spPr>
      </p:pic>
      <p:pic>
        <p:nvPicPr>
          <p:cNvPr id="7" name="Picture 6">
            <a:extLst>
              <a:ext uri="{FF2B5EF4-FFF2-40B4-BE49-F238E27FC236}">
                <a16:creationId xmlns:a16="http://schemas.microsoft.com/office/drawing/2014/main" id="{6D5C323D-C148-E14B-81F5-7CC01ECDC4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9752" y="6027528"/>
            <a:ext cx="2387600" cy="330200"/>
          </a:xfrm>
          <a:prstGeom prst="rect">
            <a:avLst/>
          </a:prstGeom>
        </p:spPr>
      </p:pic>
      <p:sp>
        <p:nvSpPr>
          <p:cNvPr id="8" name="Rectangle 7">
            <a:extLst>
              <a:ext uri="{FF2B5EF4-FFF2-40B4-BE49-F238E27FC236}">
                <a16:creationId xmlns:a16="http://schemas.microsoft.com/office/drawing/2014/main" id="{D7C0EF39-FB45-9546-A9DA-53FA234C50D9}"/>
              </a:ext>
            </a:extLst>
          </p:cNvPr>
          <p:cNvSpPr/>
          <p:nvPr userDrawn="1"/>
        </p:nvSpPr>
        <p:spPr>
          <a:xfrm>
            <a:off x="820800" y="6399340"/>
            <a:ext cx="6096000" cy="215444"/>
          </a:xfrm>
          <a:prstGeom prst="rect">
            <a:avLst/>
          </a:prstGeom>
        </p:spPr>
        <p:txBody>
          <a:bodyPr>
            <a:spAutoFit/>
          </a:bodyPr>
          <a:lstStyle/>
          <a:p>
            <a:r>
              <a:rPr lang="en-NZ" sz="800" b="0" i="0" dirty="0">
                <a:solidFill>
                  <a:srgbClr val="3E5D58"/>
                </a:solidFill>
                <a:effectLst/>
                <a:latin typeface="Arial" panose="020B0604020202020204" pitchFamily="34" charset="0"/>
                <a:cs typeface="Arial" panose="020B0604020202020204" pitchFamily="34" charset="0"/>
              </a:rPr>
              <a:t>The New Zealand Institute for Plant and Food Research Limited</a:t>
            </a:r>
            <a:endParaRPr lang="en-US"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46669392"/>
      </p:ext>
    </p:extLst>
  </p:cSld>
  <p:clrMapOvr>
    <a:masterClrMapping/>
  </p:clrMapOvr>
  <p:extLst>
    <p:ext uri="{DCECCB84-F9BA-43D5-87BE-67443E8EF086}">
      <p15:sldGuideLst xmlns:p15="http://schemas.microsoft.com/office/powerpoint/2012/main">
        <p15:guide id="1" pos="3840">
          <p15:clr>
            <a:srgbClr val="FBAE40"/>
          </p15:clr>
        </p15:guide>
        <p15:guide id="2" pos="57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BLUE- Title and Content ">
    <p:bg>
      <p:bgPr>
        <a:solidFill>
          <a:srgbClr val="D9F2F7"/>
        </a:solidFill>
        <a:effectLst/>
      </p:bgPr>
    </p:bg>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A3F20FD7-971B-6F44-9986-232533BCB2C1}"/>
              </a:ext>
            </a:extLst>
          </p:cNvPr>
          <p:cNvSpPr>
            <a:spLocks noGrp="1" noChangeArrowheads="1"/>
          </p:cNvSpPr>
          <p:nvPr>
            <p:ph idx="1"/>
          </p:nvPr>
        </p:nvSpPr>
        <p:spPr bwMode="auto">
          <a:xfrm>
            <a:off x="720000" y="1260000"/>
            <a:ext cx="10753200" cy="52653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2">
            <a:extLst>
              <a:ext uri="{FF2B5EF4-FFF2-40B4-BE49-F238E27FC236}">
                <a16:creationId xmlns:a16="http://schemas.microsoft.com/office/drawing/2014/main" id="{3087C5F0-9C34-FB46-8EC5-1EF3F4549DC1}"/>
              </a:ext>
            </a:extLst>
          </p:cNvPr>
          <p:cNvSpPr>
            <a:spLocks noGrp="1" noChangeArrowheads="1"/>
          </p:cNvSpPr>
          <p:nvPr>
            <p:ph type="title"/>
          </p:nvPr>
        </p:nvSpPr>
        <p:spPr bwMode="auto">
          <a:xfrm>
            <a:off x="720000" y="0"/>
            <a:ext cx="10344552" cy="112474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NZ" dirty="0"/>
          </a:p>
        </p:txBody>
      </p:sp>
    </p:spTree>
    <p:extLst>
      <p:ext uri="{BB962C8B-B14F-4D97-AF65-F5344CB8AC3E}">
        <p14:creationId xmlns:p14="http://schemas.microsoft.com/office/powerpoint/2010/main" val="4978468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807B93F9-51D4-4E8C-826F-93887B0332A4}" type="datetimeFigureOut">
              <a:rPr lang="en-NZ" smtClean="0"/>
              <a:t>3/01/2022</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6AE181D0-159A-4670-B59F-0983CF64DE64}" type="slidenum">
              <a:rPr lang="en-NZ" smtClean="0"/>
              <a:t>‹#›</a:t>
            </a:fld>
            <a:endParaRPr lang="en-NZ"/>
          </a:p>
        </p:txBody>
      </p:sp>
    </p:spTree>
    <p:extLst>
      <p:ext uri="{BB962C8B-B14F-4D97-AF65-F5344CB8AC3E}">
        <p14:creationId xmlns:p14="http://schemas.microsoft.com/office/powerpoint/2010/main" val="7952182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GOLD - Title and Content ">
    <p:bg>
      <p:bgPr>
        <a:solidFill>
          <a:srgbClr val="FFF4E4"/>
        </a:solidFill>
        <a:effectLst/>
      </p:bgPr>
    </p:bg>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6E3A186F-20F6-9247-807A-730E65DD1461}"/>
              </a:ext>
            </a:extLst>
          </p:cNvPr>
          <p:cNvSpPr>
            <a:spLocks noGrp="1" noChangeArrowheads="1"/>
          </p:cNvSpPr>
          <p:nvPr>
            <p:ph idx="1"/>
          </p:nvPr>
        </p:nvSpPr>
        <p:spPr bwMode="auto">
          <a:xfrm>
            <a:off x="720000" y="1260000"/>
            <a:ext cx="10753200" cy="52653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2">
            <a:extLst>
              <a:ext uri="{FF2B5EF4-FFF2-40B4-BE49-F238E27FC236}">
                <a16:creationId xmlns:a16="http://schemas.microsoft.com/office/drawing/2014/main" id="{BACA5E7C-813C-C041-BDC8-70273291D7F3}"/>
              </a:ext>
            </a:extLst>
          </p:cNvPr>
          <p:cNvSpPr>
            <a:spLocks noGrp="1" noChangeArrowheads="1"/>
          </p:cNvSpPr>
          <p:nvPr>
            <p:ph type="title"/>
          </p:nvPr>
        </p:nvSpPr>
        <p:spPr bwMode="auto">
          <a:xfrm>
            <a:off x="720000" y="0"/>
            <a:ext cx="10344552" cy="112474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NZ" dirty="0"/>
          </a:p>
        </p:txBody>
      </p:sp>
    </p:spTree>
    <p:extLst>
      <p:ext uri="{BB962C8B-B14F-4D97-AF65-F5344CB8AC3E}">
        <p14:creationId xmlns:p14="http://schemas.microsoft.com/office/powerpoint/2010/main" val="20972967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VIOLET - Title and Content ">
    <p:bg>
      <p:bgPr>
        <a:solidFill>
          <a:srgbClr val="F5ECF2"/>
        </a:solidFill>
        <a:effectLst/>
      </p:bgPr>
    </p:bg>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E31CD085-1181-BE43-B628-7F8B6170CF75}"/>
              </a:ext>
            </a:extLst>
          </p:cNvPr>
          <p:cNvSpPr>
            <a:spLocks noGrp="1" noChangeArrowheads="1"/>
          </p:cNvSpPr>
          <p:nvPr>
            <p:ph idx="1"/>
          </p:nvPr>
        </p:nvSpPr>
        <p:spPr bwMode="auto">
          <a:xfrm>
            <a:off x="720000" y="1260000"/>
            <a:ext cx="10753200" cy="52653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2">
            <a:extLst>
              <a:ext uri="{FF2B5EF4-FFF2-40B4-BE49-F238E27FC236}">
                <a16:creationId xmlns:a16="http://schemas.microsoft.com/office/drawing/2014/main" id="{4A72194B-5F39-B547-BC38-A78ABC7393B0}"/>
              </a:ext>
            </a:extLst>
          </p:cNvPr>
          <p:cNvSpPr>
            <a:spLocks noGrp="1" noChangeArrowheads="1"/>
          </p:cNvSpPr>
          <p:nvPr>
            <p:ph type="title"/>
          </p:nvPr>
        </p:nvSpPr>
        <p:spPr bwMode="auto">
          <a:xfrm>
            <a:off x="720000" y="0"/>
            <a:ext cx="10344552" cy="112474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NZ" dirty="0"/>
          </a:p>
        </p:txBody>
      </p:sp>
    </p:spTree>
    <p:extLst>
      <p:ext uri="{BB962C8B-B14F-4D97-AF65-F5344CB8AC3E}">
        <p14:creationId xmlns:p14="http://schemas.microsoft.com/office/powerpoint/2010/main" val="33338442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_WHITE - Title">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A3A466C6-431E-2D4E-AA86-24EEFBBD8D27}"/>
              </a:ext>
            </a:extLst>
          </p:cNvPr>
          <p:cNvSpPr>
            <a:spLocks noGrp="1" noChangeArrowheads="1"/>
          </p:cNvSpPr>
          <p:nvPr>
            <p:ph type="title"/>
          </p:nvPr>
        </p:nvSpPr>
        <p:spPr bwMode="auto">
          <a:xfrm>
            <a:off x="720000" y="0"/>
            <a:ext cx="10344552" cy="112474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NZ" dirty="0"/>
          </a:p>
        </p:txBody>
      </p:sp>
    </p:spTree>
    <p:extLst>
      <p:ext uri="{BB962C8B-B14F-4D97-AF65-F5344CB8AC3E}">
        <p14:creationId xmlns:p14="http://schemas.microsoft.com/office/powerpoint/2010/main" val="1721041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3_WHITE- Full image">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lstStyle>
            <a:lvl1pPr>
              <a:buFont typeface="Lucida Grande"/>
              <a:buChar char="»"/>
              <a:defRPr/>
            </a:lvl1pPr>
            <a:lvl2pPr>
              <a:defRPr sz="2400"/>
            </a:lvl2pPr>
            <a:lvl5pPr>
              <a:defRPr sz="1700"/>
            </a:lvl5pPr>
          </a:lstStyle>
          <a:p>
            <a:pPr lvl="0"/>
            <a:r>
              <a:rPr lang="en-US"/>
              <a:t>Edit Master text styles</a:t>
            </a:r>
          </a:p>
        </p:txBody>
      </p:sp>
    </p:spTree>
    <p:extLst>
      <p:ext uri="{BB962C8B-B14F-4D97-AF65-F5344CB8AC3E}">
        <p14:creationId xmlns:p14="http://schemas.microsoft.com/office/powerpoint/2010/main" val="2965234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4_WHITE - Title + Content x 2 boxes">
    <p:spTree>
      <p:nvGrpSpPr>
        <p:cNvPr id="1" name=""/>
        <p:cNvGrpSpPr/>
        <p:nvPr/>
      </p:nvGrpSpPr>
      <p:grpSpPr>
        <a:xfrm>
          <a:off x="0" y="0"/>
          <a:ext cx="0" cy="0"/>
          <a:chOff x="0" y="0"/>
          <a:chExt cx="0" cy="0"/>
        </a:xfrm>
      </p:grpSpPr>
      <p:sp>
        <p:nvSpPr>
          <p:cNvPr id="7" name="Rectangle 3">
            <a:extLst>
              <a:ext uri="{FF2B5EF4-FFF2-40B4-BE49-F238E27FC236}">
                <a16:creationId xmlns:a16="http://schemas.microsoft.com/office/drawing/2014/main" id="{9E37C694-9C9B-DE41-8E1A-3E327DD43FC7}"/>
              </a:ext>
            </a:extLst>
          </p:cNvPr>
          <p:cNvSpPr>
            <a:spLocks noGrp="1" noChangeArrowheads="1"/>
          </p:cNvSpPr>
          <p:nvPr>
            <p:ph idx="1"/>
          </p:nvPr>
        </p:nvSpPr>
        <p:spPr bwMode="auto">
          <a:xfrm>
            <a:off x="720000" y="1260000"/>
            <a:ext cx="5304563" cy="52653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3">
            <a:extLst>
              <a:ext uri="{FF2B5EF4-FFF2-40B4-BE49-F238E27FC236}">
                <a16:creationId xmlns:a16="http://schemas.microsoft.com/office/drawing/2014/main" id="{E9BB63C1-0E12-E140-A98A-1ECD57327ECD}"/>
              </a:ext>
            </a:extLst>
          </p:cNvPr>
          <p:cNvSpPr>
            <a:spLocks noGrp="1" noChangeArrowheads="1"/>
          </p:cNvSpPr>
          <p:nvPr>
            <p:ph idx="10"/>
          </p:nvPr>
        </p:nvSpPr>
        <p:spPr bwMode="auto">
          <a:xfrm>
            <a:off x="6192112" y="1260000"/>
            <a:ext cx="5304563" cy="52653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2">
            <a:extLst>
              <a:ext uri="{FF2B5EF4-FFF2-40B4-BE49-F238E27FC236}">
                <a16:creationId xmlns:a16="http://schemas.microsoft.com/office/drawing/2014/main" id="{C7167C48-E178-F044-B483-3E2DD230F19B}"/>
              </a:ext>
            </a:extLst>
          </p:cNvPr>
          <p:cNvSpPr>
            <a:spLocks noGrp="1" noChangeArrowheads="1"/>
          </p:cNvSpPr>
          <p:nvPr>
            <p:ph type="title"/>
          </p:nvPr>
        </p:nvSpPr>
        <p:spPr bwMode="auto">
          <a:xfrm>
            <a:off x="720000" y="0"/>
            <a:ext cx="10344552" cy="112474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NZ" dirty="0"/>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42" cstate="print">
            <a:extLst>
              <a:ext uri="{28A0092B-C50C-407E-A947-70E740481C1C}">
                <a14:useLocalDpi xmlns:a14="http://schemas.microsoft.com/office/drawing/2010/main" val="0"/>
              </a:ext>
            </a:extLst>
          </a:blip>
          <a:srcRect l="2576" t="11710" r="62616"/>
          <a:stretch/>
        </p:blipFill>
        <p:spPr>
          <a:xfrm>
            <a:off x="11332144" y="302097"/>
            <a:ext cx="576065" cy="618605"/>
          </a:xfrm>
          <a:prstGeom prst="rect">
            <a:avLst/>
          </a:prstGeom>
        </p:spPr>
      </p:pic>
      <p:sp>
        <p:nvSpPr>
          <p:cNvPr id="1026" name="Rectangle 2"/>
          <p:cNvSpPr>
            <a:spLocks noGrp="1" noChangeArrowheads="1"/>
          </p:cNvSpPr>
          <p:nvPr>
            <p:ph type="title"/>
          </p:nvPr>
        </p:nvSpPr>
        <p:spPr bwMode="auto">
          <a:xfrm>
            <a:off x="720000" y="0"/>
            <a:ext cx="10344552" cy="112474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NZ" dirty="0"/>
          </a:p>
        </p:txBody>
      </p:sp>
      <p:sp>
        <p:nvSpPr>
          <p:cNvPr id="1027" name="Rectangle 3"/>
          <p:cNvSpPr>
            <a:spLocks noGrp="1" noChangeArrowheads="1"/>
          </p:cNvSpPr>
          <p:nvPr>
            <p:ph type="body" idx="1"/>
          </p:nvPr>
        </p:nvSpPr>
        <p:spPr bwMode="auto">
          <a:xfrm>
            <a:off x="720000" y="1260000"/>
            <a:ext cx="10753200" cy="52653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a:t>
            </a:r>
            <a:br>
              <a:rPr lang="en-US" dirty="0"/>
            </a:br>
            <a:r>
              <a:rPr lang="en-US" dirty="0"/>
              <a:t>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lt1" tx1="dk1" bg2="lt2" tx2="dk2" accent1="accent1" accent2="accent2" accent3="accent3" accent4="accent4" accent5="accent5" accent6="accent6" hlink="hlink" folHlink="folHlink"/>
  <p:sldLayoutIdLst>
    <p:sldLayoutId id="2147483736" r:id="rId1"/>
    <p:sldLayoutId id="2147483679" r:id="rId2"/>
    <p:sldLayoutId id="2147483714" r:id="rId3"/>
    <p:sldLayoutId id="2147483715" r:id="rId4"/>
    <p:sldLayoutId id="2147483716" r:id="rId5"/>
    <p:sldLayoutId id="2147483717" r:id="rId6"/>
    <p:sldLayoutId id="2147483743" r:id="rId7"/>
    <p:sldLayoutId id="2147483686" r:id="rId8"/>
    <p:sldLayoutId id="2147483650" r:id="rId9"/>
    <p:sldLayoutId id="2147483724" r:id="rId10"/>
    <p:sldLayoutId id="2147483744" r:id="rId11"/>
    <p:sldLayoutId id="2147483746" r:id="rId12"/>
    <p:sldLayoutId id="2147483745" r:id="rId13"/>
    <p:sldLayoutId id="2147483721" r:id="rId14"/>
    <p:sldLayoutId id="2147483684" r:id="rId15"/>
    <p:sldLayoutId id="2147483688" r:id="rId16"/>
    <p:sldLayoutId id="2147483747" r:id="rId17"/>
    <p:sldLayoutId id="2147483691" r:id="rId18"/>
    <p:sldLayoutId id="2147483712" r:id="rId19"/>
    <p:sldLayoutId id="2147483694" r:id="rId20"/>
    <p:sldLayoutId id="2147483711" r:id="rId21"/>
    <p:sldLayoutId id="2147483697" r:id="rId22"/>
    <p:sldLayoutId id="2147483713" r:id="rId23"/>
    <p:sldLayoutId id="2147483702" r:id="rId24"/>
    <p:sldLayoutId id="2147483701" r:id="rId25"/>
    <p:sldLayoutId id="2147483699" r:id="rId26"/>
    <p:sldLayoutId id="2147483700" r:id="rId27"/>
    <p:sldLayoutId id="2147483739" r:id="rId28"/>
    <p:sldLayoutId id="2147483741" r:id="rId29"/>
    <p:sldLayoutId id="2147483705" r:id="rId30"/>
    <p:sldLayoutId id="2147483742" r:id="rId31"/>
    <p:sldLayoutId id="2147483740" r:id="rId32"/>
    <p:sldLayoutId id="2147483749" r:id="rId33"/>
    <p:sldLayoutId id="2147483738" r:id="rId34"/>
    <p:sldLayoutId id="2147483707" r:id="rId35"/>
    <p:sldLayoutId id="2147483708" r:id="rId36"/>
    <p:sldLayoutId id="2147483750" r:id="rId37"/>
    <p:sldLayoutId id="2147483751" r:id="rId38"/>
    <p:sldLayoutId id="2147483733" r:id="rId39"/>
    <p:sldLayoutId id="2147483752" r:id="rId40"/>
  </p:sldLayoutIdLst>
  <p:txStyles>
    <p:titleStyle>
      <a:lvl1pPr algn="l" rtl="0" eaLnBrk="1" fontAlgn="base" hangingPunct="1">
        <a:spcBef>
          <a:spcPct val="0"/>
        </a:spcBef>
        <a:spcAft>
          <a:spcPct val="0"/>
        </a:spcAft>
        <a:defRPr sz="2800">
          <a:solidFill>
            <a:srgbClr val="5F5F5F"/>
          </a:solidFill>
          <a:latin typeface="+mj-lt"/>
          <a:ea typeface="+mj-ea"/>
          <a:cs typeface="+mj-cs"/>
        </a:defRPr>
      </a:lvl1pPr>
      <a:lvl2pPr algn="l" rtl="0" eaLnBrk="1" fontAlgn="base" hangingPunct="1">
        <a:spcBef>
          <a:spcPct val="0"/>
        </a:spcBef>
        <a:spcAft>
          <a:spcPct val="0"/>
        </a:spcAft>
        <a:defRPr sz="3733">
          <a:solidFill>
            <a:srgbClr val="5F5F5F"/>
          </a:solidFill>
          <a:latin typeface="Arial" charset="0"/>
          <a:ea typeface="ＭＳ Ｐゴシック" pitchFamily="-112" charset="-128"/>
        </a:defRPr>
      </a:lvl2pPr>
      <a:lvl3pPr algn="l" rtl="0" eaLnBrk="1" fontAlgn="base" hangingPunct="1">
        <a:spcBef>
          <a:spcPct val="0"/>
        </a:spcBef>
        <a:spcAft>
          <a:spcPct val="0"/>
        </a:spcAft>
        <a:defRPr sz="3733">
          <a:solidFill>
            <a:srgbClr val="5F5F5F"/>
          </a:solidFill>
          <a:latin typeface="Arial" charset="0"/>
          <a:ea typeface="ＭＳ Ｐゴシック" pitchFamily="-112" charset="-128"/>
        </a:defRPr>
      </a:lvl3pPr>
      <a:lvl4pPr algn="l" rtl="0" eaLnBrk="1" fontAlgn="base" hangingPunct="1">
        <a:spcBef>
          <a:spcPct val="0"/>
        </a:spcBef>
        <a:spcAft>
          <a:spcPct val="0"/>
        </a:spcAft>
        <a:defRPr sz="3733">
          <a:solidFill>
            <a:srgbClr val="5F5F5F"/>
          </a:solidFill>
          <a:latin typeface="Arial" charset="0"/>
          <a:ea typeface="ＭＳ Ｐゴシック" pitchFamily="-112" charset="-128"/>
        </a:defRPr>
      </a:lvl4pPr>
      <a:lvl5pPr algn="l" rtl="0" eaLnBrk="1" fontAlgn="base" hangingPunct="1">
        <a:spcBef>
          <a:spcPct val="0"/>
        </a:spcBef>
        <a:spcAft>
          <a:spcPct val="0"/>
        </a:spcAft>
        <a:defRPr sz="3733">
          <a:solidFill>
            <a:srgbClr val="5F5F5F"/>
          </a:solidFill>
          <a:latin typeface="Arial" charset="0"/>
          <a:ea typeface="ＭＳ Ｐゴシック" pitchFamily="-112" charset="-128"/>
        </a:defRPr>
      </a:lvl5pPr>
      <a:lvl6pPr marL="609585" algn="l" rtl="0" eaLnBrk="1" fontAlgn="base" hangingPunct="1">
        <a:spcBef>
          <a:spcPct val="0"/>
        </a:spcBef>
        <a:spcAft>
          <a:spcPct val="0"/>
        </a:spcAft>
        <a:defRPr sz="3733">
          <a:solidFill>
            <a:srgbClr val="5F5F5F"/>
          </a:solidFill>
          <a:latin typeface="Arial" charset="0"/>
          <a:ea typeface="ＭＳ Ｐゴシック" pitchFamily="-112" charset="-128"/>
        </a:defRPr>
      </a:lvl6pPr>
      <a:lvl7pPr marL="1219170" algn="l" rtl="0" eaLnBrk="1" fontAlgn="base" hangingPunct="1">
        <a:spcBef>
          <a:spcPct val="0"/>
        </a:spcBef>
        <a:spcAft>
          <a:spcPct val="0"/>
        </a:spcAft>
        <a:defRPr sz="3733">
          <a:solidFill>
            <a:srgbClr val="5F5F5F"/>
          </a:solidFill>
          <a:latin typeface="Arial" charset="0"/>
          <a:ea typeface="ＭＳ Ｐゴシック" pitchFamily="-112" charset="-128"/>
        </a:defRPr>
      </a:lvl7pPr>
      <a:lvl8pPr marL="1828754" algn="l" rtl="0" eaLnBrk="1" fontAlgn="base" hangingPunct="1">
        <a:spcBef>
          <a:spcPct val="0"/>
        </a:spcBef>
        <a:spcAft>
          <a:spcPct val="0"/>
        </a:spcAft>
        <a:defRPr sz="3733">
          <a:solidFill>
            <a:srgbClr val="5F5F5F"/>
          </a:solidFill>
          <a:latin typeface="Arial" charset="0"/>
          <a:ea typeface="ＭＳ Ｐゴシック" pitchFamily="-112" charset="-128"/>
        </a:defRPr>
      </a:lvl8pPr>
      <a:lvl9pPr marL="2438339" algn="l" rtl="0" eaLnBrk="1" fontAlgn="base" hangingPunct="1">
        <a:spcBef>
          <a:spcPct val="0"/>
        </a:spcBef>
        <a:spcAft>
          <a:spcPct val="0"/>
        </a:spcAft>
        <a:defRPr sz="3733">
          <a:solidFill>
            <a:srgbClr val="5F5F5F"/>
          </a:solidFill>
          <a:latin typeface="Arial" charset="0"/>
          <a:ea typeface="ＭＳ Ｐゴシック" pitchFamily="-112" charset="-128"/>
        </a:defRPr>
      </a:lvl9pPr>
    </p:titleStyle>
    <p:bodyStyle>
      <a:lvl1pPr marL="455989" indent="-455989" algn="l" rtl="0" eaLnBrk="1" fontAlgn="base" hangingPunct="1">
        <a:spcBef>
          <a:spcPts val="2240"/>
        </a:spcBef>
        <a:spcAft>
          <a:spcPct val="0"/>
        </a:spcAft>
        <a:buFont typeface="Lucida Grande"/>
        <a:buChar char="»"/>
        <a:defRPr sz="2000">
          <a:solidFill>
            <a:schemeClr val="tx1"/>
          </a:solidFill>
          <a:latin typeface="+mn-lt"/>
          <a:ea typeface="+mn-ea"/>
          <a:cs typeface="+mn-cs"/>
        </a:defRPr>
      </a:lvl1pPr>
      <a:lvl2pPr marL="988775" indent="-379191" algn="l" rtl="0" eaLnBrk="1" fontAlgn="base" hangingPunct="1">
        <a:spcBef>
          <a:spcPts val="576"/>
        </a:spcBef>
        <a:spcAft>
          <a:spcPts val="0"/>
        </a:spcAft>
        <a:buChar char="»"/>
        <a:defRPr sz="1800">
          <a:solidFill>
            <a:schemeClr val="tx1"/>
          </a:solidFill>
          <a:latin typeface="+mn-lt"/>
          <a:ea typeface="+mn-ea"/>
        </a:defRPr>
      </a:lvl2pPr>
      <a:lvl3pPr marL="1523962" indent="-304792" algn="l" rtl="0" eaLnBrk="1" fontAlgn="base" hangingPunct="1">
        <a:spcBef>
          <a:spcPct val="20000"/>
        </a:spcBef>
        <a:spcAft>
          <a:spcPct val="0"/>
        </a:spcAft>
        <a:buChar char="»"/>
        <a:defRPr sz="1600">
          <a:solidFill>
            <a:schemeClr val="tx1"/>
          </a:solidFill>
          <a:latin typeface="+mn-lt"/>
          <a:ea typeface="+mn-ea"/>
        </a:defRPr>
      </a:lvl3pPr>
      <a:lvl4pPr marL="2133547" indent="-304792" algn="l" rtl="0" eaLnBrk="1" fontAlgn="base" hangingPunct="1">
        <a:spcBef>
          <a:spcPct val="20000"/>
        </a:spcBef>
        <a:spcAft>
          <a:spcPct val="0"/>
        </a:spcAft>
        <a:buChar char="»"/>
        <a:defRPr sz="1400">
          <a:solidFill>
            <a:schemeClr val="tx1"/>
          </a:solidFill>
          <a:latin typeface="+mn-lt"/>
          <a:ea typeface="+mn-ea"/>
        </a:defRPr>
      </a:lvl4pPr>
      <a:lvl5pPr marL="2743131" indent="-304792" algn="l" rtl="0" eaLnBrk="1" fontAlgn="base" hangingPunct="1">
        <a:spcBef>
          <a:spcPct val="20000"/>
        </a:spcBef>
        <a:spcAft>
          <a:spcPct val="0"/>
        </a:spcAft>
        <a:buChar char="»"/>
        <a:defRPr sz="1200">
          <a:solidFill>
            <a:schemeClr val="tx1"/>
          </a:solidFill>
          <a:latin typeface="+mn-lt"/>
          <a:ea typeface="+mn-ea"/>
        </a:defRPr>
      </a:lvl5pPr>
      <a:lvl6pPr marL="3352716" indent="-304792" algn="l" rtl="0" eaLnBrk="1" fontAlgn="base" hangingPunct="1">
        <a:spcBef>
          <a:spcPct val="20000"/>
        </a:spcBef>
        <a:spcAft>
          <a:spcPct val="0"/>
        </a:spcAft>
        <a:buChar char="»"/>
        <a:defRPr sz="1867">
          <a:solidFill>
            <a:schemeClr val="tx1"/>
          </a:solidFill>
          <a:latin typeface="+mn-lt"/>
          <a:ea typeface="+mn-ea"/>
        </a:defRPr>
      </a:lvl6pPr>
      <a:lvl7pPr marL="3962301" indent="-304792" algn="l" rtl="0" eaLnBrk="1" fontAlgn="base" hangingPunct="1">
        <a:spcBef>
          <a:spcPct val="20000"/>
        </a:spcBef>
        <a:spcAft>
          <a:spcPct val="0"/>
        </a:spcAft>
        <a:buChar char="»"/>
        <a:defRPr sz="1867">
          <a:solidFill>
            <a:schemeClr val="tx1"/>
          </a:solidFill>
          <a:latin typeface="+mn-lt"/>
          <a:ea typeface="+mn-ea"/>
        </a:defRPr>
      </a:lvl7pPr>
      <a:lvl8pPr marL="4571886" indent="-304792" algn="l" rtl="0" eaLnBrk="1" fontAlgn="base" hangingPunct="1">
        <a:spcBef>
          <a:spcPct val="20000"/>
        </a:spcBef>
        <a:spcAft>
          <a:spcPct val="0"/>
        </a:spcAft>
        <a:buChar char="»"/>
        <a:defRPr sz="1867">
          <a:solidFill>
            <a:schemeClr val="tx1"/>
          </a:solidFill>
          <a:latin typeface="+mn-lt"/>
          <a:ea typeface="+mn-ea"/>
        </a:defRPr>
      </a:lvl8pPr>
      <a:lvl9pPr marL="5181470" indent="-304792" algn="l" rtl="0" eaLnBrk="1" fontAlgn="base" hangingPunct="1">
        <a:spcBef>
          <a:spcPct val="20000"/>
        </a:spcBef>
        <a:spcAft>
          <a:spcPct val="0"/>
        </a:spcAft>
        <a:buChar char="»"/>
        <a:defRPr sz="1867">
          <a:solidFill>
            <a:schemeClr val="tx1"/>
          </a:solidFill>
          <a:latin typeface="+mn-lt"/>
          <a:ea typeface="+mn-ea"/>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0.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0.xml"/><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0.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8" Type="http://schemas.openxmlformats.org/officeDocument/2006/relationships/image" Target="../media/image43.emf"/><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emf"/><Relationship Id="rId1" Type="http://schemas.openxmlformats.org/officeDocument/2006/relationships/slideLayout" Target="../slideLayouts/slideLayout40.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png"/><Relationship Id="rId1" Type="http://schemas.openxmlformats.org/officeDocument/2006/relationships/slideLayout" Target="../slideLayouts/slideLayout40.xml"/><Relationship Id="rId6" Type="http://schemas.openxmlformats.org/officeDocument/2006/relationships/image" Target="../media/image48.emf"/><Relationship Id="rId5" Type="http://schemas.openxmlformats.org/officeDocument/2006/relationships/image" Target="../media/image47.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40.xml"/><Relationship Id="rId5" Type="http://schemas.openxmlformats.org/officeDocument/2006/relationships/chart" Target="../charts/chart4.xml"/><Relationship Id="rId4" Type="http://schemas.openxmlformats.org/officeDocument/2006/relationships/chart" Target="../charts/char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4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0.xml"/><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40.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jpeg"/><Relationship Id="rId1" Type="http://schemas.openxmlformats.org/officeDocument/2006/relationships/slideLayout" Target="../slideLayouts/slideLayout40.xml"/><Relationship Id="rId5" Type="http://schemas.openxmlformats.org/officeDocument/2006/relationships/image" Target="../media/image13.jpe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40.xml"/><Relationship Id="rId4" Type="http://schemas.openxmlformats.org/officeDocument/2006/relationships/image" Target="../media/image20.emf"/></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0.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C2804D61-1064-DD4A-AFAD-E44F8C9585D3}"/>
              </a:ext>
            </a:extLst>
          </p:cNvPr>
          <p:cNvSpPr>
            <a:spLocks noGrp="1"/>
          </p:cNvSpPr>
          <p:nvPr>
            <p:ph type="subTitle" idx="1"/>
          </p:nvPr>
        </p:nvSpPr>
        <p:spPr>
          <a:xfrm>
            <a:off x="834869" y="5369008"/>
            <a:ext cx="6241142" cy="1272463"/>
          </a:xfrm>
        </p:spPr>
        <p:txBody>
          <a:bodyPr/>
          <a:lstStyle/>
          <a:p>
            <a:r>
              <a:rPr lang="en-NZ" dirty="0"/>
              <a:t>Jibran Tahir (</a:t>
            </a:r>
            <a:r>
              <a:rPr lang="en-NZ" i="1" dirty="0"/>
              <a:t>PhD Massey</a:t>
            </a:r>
            <a:r>
              <a:rPr lang="en-NZ" dirty="0"/>
              <a:t>)</a:t>
            </a:r>
            <a:br>
              <a:rPr lang="en-NZ" dirty="0"/>
            </a:br>
            <a:r>
              <a:rPr lang="en-NZ" dirty="0"/>
              <a:t>Scientist</a:t>
            </a:r>
          </a:p>
          <a:p>
            <a:r>
              <a:rPr lang="en-NZ" dirty="0"/>
              <a:t>Molecular and Digital Breeding</a:t>
            </a:r>
            <a:br>
              <a:rPr lang="en-NZ" dirty="0"/>
            </a:br>
            <a:br>
              <a:rPr lang="en-NZ" dirty="0"/>
            </a:br>
            <a:endParaRPr lang="en-NZ" dirty="0"/>
          </a:p>
        </p:txBody>
      </p:sp>
      <p:sp>
        <p:nvSpPr>
          <p:cNvPr id="3" name="Title 2">
            <a:extLst>
              <a:ext uri="{FF2B5EF4-FFF2-40B4-BE49-F238E27FC236}">
                <a16:creationId xmlns:a16="http://schemas.microsoft.com/office/drawing/2014/main" id="{C84BD4E2-89A0-CC4D-9D49-21BFDEF66CF4}"/>
              </a:ext>
            </a:extLst>
          </p:cNvPr>
          <p:cNvSpPr>
            <a:spLocks noGrp="1"/>
          </p:cNvSpPr>
          <p:nvPr>
            <p:ph type="title"/>
          </p:nvPr>
        </p:nvSpPr>
        <p:spPr>
          <a:xfrm>
            <a:off x="290285" y="1988840"/>
            <a:ext cx="7346647" cy="3042618"/>
          </a:xfrm>
        </p:spPr>
        <p:txBody>
          <a:bodyPr/>
          <a:lstStyle/>
          <a:p>
            <a:r>
              <a:rPr lang="en-US" dirty="0"/>
              <a:t>Genetic Maze for polygenic traits in heterozygous </a:t>
            </a:r>
            <a:r>
              <a:rPr lang="en-US" dirty="0" err="1"/>
              <a:t>polyploid</a:t>
            </a:r>
            <a:r>
              <a:rPr lang="en-US" dirty="0"/>
              <a:t> kiwifruit population</a:t>
            </a:r>
            <a:br>
              <a:rPr lang="en-NZ" sz="3200" dirty="0"/>
            </a:br>
            <a:endParaRPr lang="en-US" dirty="0"/>
          </a:p>
        </p:txBody>
      </p:sp>
    </p:spTree>
    <p:extLst>
      <p:ext uri="{BB962C8B-B14F-4D97-AF65-F5344CB8AC3E}">
        <p14:creationId xmlns:p14="http://schemas.microsoft.com/office/powerpoint/2010/main" val="440816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a:t>Linkage maps</a:t>
            </a:r>
          </a:p>
        </p:txBody>
      </p:sp>
      <p:sp>
        <p:nvSpPr>
          <p:cNvPr id="4" name="Rectangle 3"/>
          <p:cNvSpPr/>
          <p:nvPr/>
        </p:nvSpPr>
        <p:spPr>
          <a:xfrm>
            <a:off x="275248" y="726189"/>
            <a:ext cx="11647714" cy="1600438"/>
          </a:xfrm>
          <a:prstGeom prst="rect">
            <a:avLst/>
          </a:prstGeom>
        </p:spPr>
        <p:txBody>
          <a:bodyPr wrap="square">
            <a:spAutoFit/>
          </a:bodyPr>
          <a:lstStyle/>
          <a:p>
            <a:r>
              <a:rPr lang="en-NZ" sz="1400" dirty="0">
                <a:solidFill>
                  <a:srgbClr val="222222"/>
                </a:solidFill>
                <a:latin typeface="Arial" panose="020B0604020202020204" pitchFamily="34" charset="0"/>
              </a:rPr>
              <a:t>Initial construction of the expected 116 homologues (29 chromosomes × 4 homologues) was achieved using </a:t>
            </a:r>
          </a:p>
          <a:p>
            <a:r>
              <a:rPr lang="en-NZ" sz="1400" dirty="0">
                <a:solidFill>
                  <a:srgbClr val="222222"/>
                </a:solidFill>
                <a:latin typeface="Arial" panose="020B0604020202020204" pitchFamily="34" charset="0"/>
              </a:rPr>
              <a:t>-    19,563 homologue-specific simplex × </a:t>
            </a:r>
            <a:r>
              <a:rPr lang="en-NZ" sz="1400" dirty="0" err="1">
                <a:solidFill>
                  <a:srgbClr val="222222"/>
                </a:solidFill>
                <a:latin typeface="Arial" panose="020B0604020202020204" pitchFamily="34" charset="0"/>
              </a:rPr>
              <a:t>nulliplex</a:t>
            </a:r>
            <a:r>
              <a:rPr lang="en-NZ" sz="1400" dirty="0">
                <a:solidFill>
                  <a:srgbClr val="222222"/>
                </a:solidFill>
                <a:latin typeface="Arial" panose="020B0604020202020204" pitchFamily="34" charset="0"/>
              </a:rPr>
              <a:t> </a:t>
            </a:r>
          </a:p>
          <a:p>
            <a:pPr marL="285750" indent="-285750">
              <a:buFontTx/>
              <a:buChar char="-"/>
            </a:pPr>
            <a:r>
              <a:rPr lang="en-NZ" sz="1400" dirty="0">
                <a:solidFill>
                  <a:srgbClr val="222222"/>
                </a:solidFill>
                <a:latin typeface="Arial" panose="020B0604020202020204" pitchFamily="34" charset="0"/>
              </a:rPr>
              <a:t>4215 duplex × </a:t>
            </a:r>
            <a:r>
              <a:rPr lang="en-NZ" sz="1400" dirty="0" err="1">
                <a:solidFill>
                  <a:srgbClr val="222222"/>
                </a:solidFill>
                <a:latin typeface="Arial" panose="020B0604020202020204" pitchFamily="34" charset="0"/>
              </a:rPr>
              <a:t>nulliplex</a:t>
            </a:r>
            <a:r>
              <a:rPr lang="en-NZ" sz="1400" dirty="0">
                <a:solidFill>
                  <a:srgbClr val="222222"/>
                </a:solidFill>
                <a:latin typeface="Arial" panose="020B0604020202020204" pitchFamily="34" charset="0"/>
              </a:rPr>
              <a:t> </a:t>
            </a:r>
          </a:p>
          <a:p>
            <a:pPr marL="285750" indent="-285750">
              <a:buFontTx/>
              <a:buChar char="-"/>
            </a:pPr>
            <a:r>
              <a:rPr lang="en-NZ" sz="1400" dirty="0">
                <a:solidFill>
                  <a:srgbClr val="222222"/>
                </a:solidFill>
                <a:latin typeface="Arial" panose="020B0604020202020204" pitchFamily="34" charset="0"/>
              </a:rPr>
              <a:t>4035 simplex × simplex …….Finally, more complex allelic segregation types, such as </a:t>
            </a:r>
          </a:p>
          <a:p>
            <a:pPr marL="895335" lvl="1" indent="-285750">
              <a:buFontTx/>
              <a:buChar char="-"/>
            </a:pPr>
            <a:r>
              <a:rPr lang="en-NZ" sz="1400" dirty="0">
                <a:solidFill>
                  <a:srgbClr val="222222"/>
                </a:solidFill>
                <a:latin typeface="Arial" panose="020B0604020202020204" pitchFamily="34" charset="0"/>
              </a:rPr>
              <a:t>simplex × triplex (1514), </a:t>
            </a:r>
          </a:p>
          <a:p>
            <a:pPr marL="895335" lvl="1" indent="-285750">
              <a:buFontTx/>
              <a:buChar char="-"/>
            </a:pPr>
            <a:r>
              <a:rPr lang="en-NZ" sz="1400" dirty="0">
                <a:solidFill>
                  <a:srgbClr val="222222"/>
                </a:solidFill>
                <a:latin typeface="Arial" panose="020B0604020202020204" pitchFamily="34" charset="0"/>
              </a:rPr>
              <a:t>simplex × duplex (4663) and </a:t>
            </a:r>
          </a:p>
          <a:p>
            <a:pPr marL="895335" lvl="1" indent="-285750">
              <a:buFontTx/>
              <a:buChar char="-"/>
            </a:pPr>
            <a:r>
              <a:rPr lang="en-NZ" sz="1400" dirty="0">
                <a:solidFill>
                  <a:srgbClr val="222222"/>
                </a:solidFill>
                <a:latin typeface="Arial" panose="020B0604020202020204" pitchFamily="34" charset="0"/>
              </a:rPr>
              <a:t>duplex × duplex (953) markers were added to improve the marker density of the maps and calculate the phase of each homologue.</a:t>
            </a:r>
            <a:endParaRPr lang="en-NZ" sz="1400" dirty="0"/>
          </a:p>
        </p:txBody>
      </p:sp>
      <p:pic>
        <p:nvPicPr>
          <p:cNvPr id="5" name="Picture 2" descr="https://www.mdpi.com/pathogens/pathogens-09-00967/article_deploy/html/images/pathogens-09-00967-g002.png"/>
          <p:cNvPicPr>
            <a:picLocks noChangeAspect="1" noChangeArrowheads="1"/>
          </p:cNvPicPr>
          <p:nvPr/>
        </p:nvPicPr>
        <p:blipFill rotWithShape="1">
          <a:blip r:embed="rId2">
            <a:extLst>
              <a:ext uri="{28A0092B-C50C-407E-A947-70E740481C1C}">
                <a14:useLocalDpi xmlns:a14="http://schemas.microsoft.com/office/drawing/2010/main" val="0"/>
              </a:ext>
            </a:extLst>
          </a:blip>
          <a:srcRect l="1732" t="69825" r="-988" b="115"/>
          <a:stretch/>
        </p:blipFill>
        <p:spPr bwMode="auto">
          <a:xfrm>
            <a:off x="275248" y="2790227"/>
            <a:ext cx="11647714" cy="406777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0" y="2482450"/>
            <a:ext cx="12307096" cy="307777"/>
          </a:xfrm>
          <a:prstGeom prst="rect">
            <a:avLst/>
          </a:prstGeom>
        </p:spPr>
        <p:txBody>
          <a:bodyPr wrap="square">
            <a:spAutoFit/>
          </a:bodyPr>
          <a:lstStyle/>
          <a:p>
            <a:r>
              <a:rPr lang="en-NZ" sz="1400" b="1" dirty="0">
                <a:solidFill>
                  <a:srgbClr val="222222"/>
                </a:solidFill>
                <a:latin typeface="Arial" panose="020B0604020202020204" pitchFamily="34" charset="0"/>
              </a:rPr>
              <a:t>A total of 39,322 markers were assigned across the 29 LGs, making this one of the highly dense linkage maps published for a </a:t>
            </a:r>
            <a:r>
              <a:rPr lang="en-NZ" sz="1400" b="1" dirty="0" err="1">
                <a:solidFill>
                  <a:srgbClr val="222222"/>
                </a:solidFill>
                <a:latin typeface="Arial" panose="020B0604020202020204" pitchFamily="34" charset="0"/>
              </a:rPr>
              <a:t>polyploid</a:t>
            </a:r>
            <a:r>
              <a:rPr lang="en-NZ" sz="1400" b="1" dirty="0">
                <a:solidFill>
                  <a:srgbClr val="222222"/>
                </a:solidFill>
                <a:latin typeface="Arial" panose="020B0604020202020204" pitchFamily="34" charset="0"/>
              </a:rPr>
              <a:t> species</a:t>
            </a:r>
            <a:endParaRPr lang="en-NZ" sz="1400" b="1" dirty="0"/>
          </a:p>
        </p:txBody>
      </p:sp>
    </p:spTree>
    <p:extLst>
      <p:ext uri="{BB962C8B-B14F-4D97-AF65-F5344CB8AC3E}">
        <p14:creationId xmlns:p14="http://schemas.microsoft.com/office/powerpoint/2010/main" val="40788436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a:t>Map checks</a:t>
            </a:r>
          </a:p>
        </p:txBody>
      </p:sp>
      <p:pic>
        <p:nvPicPr>
          <p:cNvPr id="8194" name="Picture 2" descr="https://www.mdpi.com/pathogens/pathogens-09-00967/article_deploy/html/images/pathogens-09-00967-g003.png"/>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66237" y="1124744"/>
            <a:ext cx="7027262" cy="39782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s://www.mdpi.com/pathogens/pathogens-09-00967/article_deploy/html/images/pathogens-09-00967-g002.png"/>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3658" t="22158" r="38257" b="53930"/>
          <a:stretch/>
        </p:blipFill>
        <p:spPr bwMode="auto">
          <a:xfrm>
            <a:off x="7735163" y="933451"/>
            <a:ext cx="3751988" cy="178117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s://www.mdpi.com/pathogens/pathogens-09-00967/article_deploy/html/images/pathogens-09-00967-g002.png"/>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62775" t="46391" r="2699" b="28844"/>
          <a:stretch/>
        </p:blipFill>
        <p:spPr bwMode="auto">
          <a:xfrm>
            <a:off x="8758031" y="4641057"/>
            <a:ext cx="2230124" cy="18446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s://www.mdpi.com/pathogens/pathogens-09-00967/article_deploy/html/images/pathogens-09-00967-g002.png"/>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4155" t="48489" r="36567" b="31051"/>
          <a:stretch/>
        </p:blipFill>
        <p:spPr bwMode="auto">
          <a:xfrm>
            <a:off x="7877175" y="3117056"/>
            <a:ext cx="3829050" cy="15240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838450" y="911534"/>
            <a:ext cx="2244525" cy="307777"/>
          </a:xfrm>
          <a:prstGeom prst="rect">
            <a:avLst/>
          </a:prstGeom>
          <a:noFill/>
        </p:spPr>
        <p:txBody>
          <a:bodyPr wrap="none" rtlCol="0">
            <a:spAutoFit/>
          </a:bodyPr>
          <a:lstStyle/>
          <a:p>
            <a:r>
              <a:rPr lang="en-NZ" sz="1400" dirty="0"/>
              <a:t>IBDs (identity-by-descent)</a:t>
            </a:r>
          </a:p>
        </p:txBody>
      </p:sp>
      <p:sp>
        <p:nvSpPr>
          <p:cNvPr id="9" name="TextBox 8"/>
          <p:cNvSpPr txBox="1"/>
          <p:nvPr/>
        </p:nvSpPr>
        <p:spPr>
          <a:xfrm>
            <a:off x="8018228" y="635200"/>
            <a:ext cx="3257623" cy="307777"/>
          </a:xfrm>
          <a:prstGeom prst="rect">
            <a:avLst/>
          </a:prstGeom>
          <a:noFill/>
        </p:spPr>
        <p:txBody>
          <a:bodyPr wrap="none" rtlCol="0">
            <a:spAutoFit/>
          </a:bodyPr>
          <a:lstStyle/>
          <a:p>
            <a:r>
              <a:rPr lang="en-NZ" sz="1400" dirty="0"/>
              <a:t>Marker distribution across </a:t>
            </a:r>
            <a:r>
              <a:rPr lang="en-NZ" sz="1400" dirty="0" err="1"/>
              <a:t>homogloues</a:t>
            </a:r>
            <a:endParaRPr lang="en-NZ" sz="1400" dirty="0"/>
          </a:p>
        </p:txBody>
      </p:sp>
      <p:sp>
        <p:nvSpPr>
          <p:cNvPr id="10" name="TextBox 9"/>
          <p:cNvSpPr txBox="1"/>
          <p:nvPr/>
        </p:nvSpPr>
        <p:spPr>
          <a:xfrm>
            <a:off x="7106920" y="2870499"/>
            <a:ext cx="5080237" cy="307777"/>
          </a:xfrm>
          <a:prstGeom prst="rect">
            <a:avLst/>
          </a:prstGeom>
          <a:noFill/>
        </p:spPr>
        <p:txBody>
          <a:bodyPr wrap="none" rtlCol="0">
            <a:spAutoFit/>
          </a:bodyPr>
          <a:lstStyle/>
          <a:p>
            <a:r>
              <a:rPr lang="en-NZ" sz="1400" dirty="0"/>
              <a:t>Estimates of recombination frequencies and LODs associated</a:t>
            </a:r>
          </a:p>
        </p:txBody>
      </p:sp>
    </p:spTree>
    <p:extLst>
      <p:ext uri="{BB962C8B-B14F-4D97-AF65-F5344CB8AC3E}">
        <p14:creationId xmlns:p14="http://schemas.microsoft.com/office/powerpoint/2010/main" val="14071004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000" y="135256"/>
            <a:ext cx="10344552" cy="1124744"/>
          </a:xfrm>
        </p:spPr>
        <p:txBody>
          <a:bodyPr/>
          <a:lstStyle/>
          <a:p>
            <a:r>
              <a:rPr lang="en-NZ" dirty="0" err="1"/>
              <a:t>Synteny</a:t>
            </a:r>
            <a:r>
              <a:rPr lang="en-NZ" dirty="0"/>
              <a:t> between the physical and the genetic maps and quantification of chromosomal pairing</a:t>
            </a:r>
            <a:br>
              <a:rPr lang="en-NZ" i="1" dirty="0"/>
            </a:br>
            <a:endParaRPr lang="en-NZ" dirty="0"/>
          </a:p>
        </p:txBody>
      </p:sp>
      <p:pic>
        <p:nvPicPr>
          <p:cNvPr id="10242" name="Picture 2" descr="https://www.mdpi.com/pathogens/pathogens-09-00967/article_deploy/html/images/pathogens-09-00967-g004.png"/>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529951" y="955201"/>
            <a:ext cx="4245931" cy="577580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s://www.mdpi.com/pathogens/pathogens-09-00967/article_deploy/html/images/pathogens-09-00967-g005.png"/>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6502708" y="1118951"/>
            <a:ext cx="3376886" cy="5448300"/>
          </a:xfrm>
          <a:prstGeom prst="rect">
            <a:avLst/>
          </a:prstGeom>
          <a:noFill/>
          <a:extLst>
            <a:ext uri="{909E8E84-426E-40DD-AFC4-6F175D3DCCD1}">
              <a14:hiddenFill xmlns:a14="http://schemas.microsoft.com/office/drawing/2010/main">
                <a:solidFill>
                  <a:srgbClr val="FFFFFF"/>
                </a:solidFill>
              </a14:hiddenFill>
            </a:ext>
          </a:extLst>
        </p:spPr>
      </p:pic>
      <p:sp>
        <p:nvSpPr>
          <p:cNvPr id="4" name="Right Brace 3"/>
          <p:cNvSpPr/>
          <p:nvPr/>
        </p:nvSpPr>
        <p:spPr bwMode="auto">
          <a:xfrm>
            <a:off x="9879594" y="1259999"/>
            <a:ext cx="190049" cy="306333"/>
          </a:xfrm>
          <a:prstGeom prst="rightBrac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NZ" sz="2400" b="0" i="0" u="none" strike="noStrike" cap="none" normalizeH="0" baseline="0">
              <a:ln>
                <a:noFill/>
              </a:ln>
              <a:solidFill>
                <a:schemeClr val="tx1"/>
              </a:solidFill>
              <a:effectLst/>
              <a:latin typeface="Arial" charset="0"/>
              <a:ea typeface="ＭＳ Ｐゴシック" pitchFamily="-112" charset="-128"/>
            </a:endParaRPr>
          </a:p>
        </p:txBody>
      </p:sp>
      <p:sp>
        <p:nvSpPr>
          <p:cNvPr id="7" name="Right Brace 6"/>
          <p:cNvSpPr/>
          <p:nvPr/>
        </p:nvSpPr>
        <p:spPr bwMode="auto">
          <a:xfrm>
            <a:off x="9879594" y="1718732"/>
            <a:ext cx="190049" cy="1634068"/>
          </a:xfrm>
          <a:prstGeom prst="rightBrac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NZ" sz="2400" b="0" i="0" u="none" strike="noStrike" cap="none" normalizeH="0" baseline="0">
              <a:ln>
                <a:noFill/>
              </a:ln>
              <a:solidFill>
                <a:schemeClr val="tx1"/>
              </a:solidFill>
              <a:effectLst/>
              <a:latin typeface="Arial" charset="0"/>
              <a:ea typeface="ＭＳ Ｐゴシック" pitchFamily="-112" charset="-128"/>
            </a:endParaRPr>
          </a:p>
        </p:txBody>
      </p:sp>
      <p:sp>
        <p:nvSpPr>
          <p:cNvPr id="5" name="TextBox 4"/>
          <p:cNvSpPr txBox="1"/>
          <p:nvPr/>
        </p:nvSpPr>
        <p:spPr>
          <a:xfrm>
            <a:off x="10069643" y="1227034"/>
            <a:ext cx="865943" cy="276999"/>
          </a:xfrm>
          <a:prstGeom prst="rect">
            <a:avLst/>
          </a:prstGeom>
          <a:noFill/>
        </p:spPr>
        <p:txBody>
          <a:bodyPr wrap="none" rtlCol="0">
            <a:spAutoFit/>
          </a:bodyPr>
          <a:lstStyle/>
          <a:p>
            <a:r>
              <a:rPr lang="en-NZ" sz="1200" dirty="0"/>
              <a:t>polysomic</a:t>
            </a:r>
          </a:p>
        </p:txBody>
      </p:sp>
      <p:sp>
        <p:nvSpPr>
          <p:cNvPr id="9" name="TextBox 8"/>
          <p:cNvSpPr txBox="1"/>
          <p:nvPr/>
        </p:nvSpPr>
        <p:spPr>
          <a:xfrm>
            <a:off x="10069643" y="2351778"/>
            <a:ext cx="865943" cy="276999"/>
          </a:xfrm>
          <a:prstGeom prst="rect">
            <a:avLst/>
          </a:prstGeom>
          <a:noFill/>
        </p:spPr>
        <p:txBody>
          <a:bodyPr wrap="none" rtlCol="0">
            <a:spAutoFit/>
          </a:bodyPr>
          <a:lstStyle/>
          <a:p>
            <a:r>
              <a:rPr lang="en-NZ" sz="1200" dirty="0" err="1"/>
              <a:t>preferntial</a:t>
            </a:r>
            <a:endParaRPr lang="en-NZ" sz="1200" dirty="0"/>
          </a:p>
        </p:txBody>
      </p:sp>
      <p:sp>
        <p:nvSpPr>
          <p:cNvPr id="6" name="Rectangle 5"/>
          <p:cNvSpPr/>
          <p:nvPr/>
        </p:nvSpPr>
        <p:spPr>
          <a:xfrm>
            <a:off x="9991304" y="3414223"/>
            <a:ext cx="2146495" cy="3323987"/>
          </a:xfrm>
          <a:prstGeom prst="rect">
            <a:avLst/>
          </a:prstGeom>
        </p:spPr>
        <p:txBody>
          <a:bodyPr wrap="square">
            <a:spAutoFit/>
          </a:bodyPr>
          <a:lstStyle/>
          <a:p>
            <a:r>
              <a:rPr lang="en-NZ" sz="1400" dirty="0">
                <a:solidFill>
                  <a:srgbClr val="222222"/>
                </a:solidFill>
                <a:latin typeface="Arial" panose="020B0604020202020204" pitchFamily="34" charset="0"/>
              </a:rPr>
              <a:t>Pairing is calculated by X</a:t>
            </a:r>
            <a:r>
              <a:rPr lang="en-NZ" sz="1400" baseline="30000" dirty="0">
                <a:solidFill>
                  <a:srgbClr val="222222"/>
                </a:solidFill>
                <a:latin typeface="Arial" panose="020B0604020202020204" pitchFamily="34" charset="0"/>
              </a:rPr>
              <a:t>2</a:t>
            </a:r>
            <a:r>
              <a:rPr lang="en-NZ" sz="1400" dirty="0">
                <a:solidFill>
                  <a:srgbClr val="222222"/>
                </a:solidFill>
                <a:latin typeface="Arial" panose="020B0604020202020204" pitchFamily="34" charset="0"/>
              </a:rPr>
              <a:t> values generated by </a:t>
            </a:r>
            <a:r>
              <a:rPr lang="en-NZ" sz="1400" dirty="0" err="1">
                <a:solidFill>
                  <a:srgbClr val="222222"/>
                </a:solidFill>
                <a:latin typeface="Arial" panose="020B0604020202020204" pitchFamily="34" charset="0"/>
              </a:rPr>
              <a:t>polyqtlR</a:t>
            </a:r>
            <a:r>
              <a:rPr lang="en-NZ" sz="1400" dirty="0">
                <a:solidFill>
                  <a:srgbClr val="222222"/>
                </a:solidFill>
                <a:latin typeface="Arial" panose="020B0604020202020204" pitchFamily="34" charset="0"/>
              </a:rPr>
              <a:t> for each LG in each parent, with an arbitrary threshold of X</a:t>
            </a:r>
            <a:r>
              <a:rPr lang="en-NZ" sz="1400" baseline="30000" dirty="0">
                <a:solidFill>
                  <a:srgbClr val="222222"/>
                </a:solidFill>
                <a:latin typeface="Arial" panose="020B0604020202020204" pitchFamily="34" charset="0"/>
              </a:rPr>
              <a:t>2</a:t>
            </a:r>
            <a:r>
              <a:rPr lang="en-NZ" sz="1400" dirty="0">
                <a:solidFill>
                  <a:srgbClr val="222222"/>
                </a:solidFill>
                <a:latin typeface="Arial" panose="020B0604020202020204" pitchFamily="34" charset="0"/>
              </a:rPr>
              <a:t> &lt; 0.001 set as indicative of preferential pairing. This is represented by the yellow dotted line and LGs above it are considered to show polysomic inheritance whereas LGs below it are likely to be disomic. </a:t>
            </a:r>
            <a:endParaRPr lang="en-NZ" sz="1400" dirty="0"/>
          </a:p>
        </p:txBody>
      </p:sp>
    </p:spTree>
    <p:extLst>
      <p:ext uri="{BB962C8B-B14F-4D97-AF65-F5344CB8AC3E}">
        <p14:creationId xmlns:p14="http://schemas.microsoft.com/office/powerpoint/2010/main" val="6734712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a:t>QTL mapping for sex (</a:t>
            </a:r>
            <a:r>
              <a:rPr lang="en-NZ" dirty="0" err="1"/>
              <a:t>mendelian</a:t>
            </a:r>
            <a:r>
              <a:rPr lang="en-NZ" dirty="0"/>
              <a:t>) and flowering (polygenic)</a:t>
            </a:r>
          </a:p>
        </p:txBody>
      </p:sp>
      <p:pic>
        <p:nvPicPr>
          <p:cNvPr id="11266" name="Picture 2" descr="Pathogens 09 00967 g007"/>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720000" y="1080182"/>
            <a:ext cx="3910058" cy="562548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4981667" y="1324913"/>
            <a:ext cx="3520083" cy="2634195"/>
          </a:xfrm>
          <a:prstGeom prst="rect">
            <a:avLst/>
          </a:prstGeom>
        </p:spPr>
      </p:pic>
      <p:pic>
        <p:nvPicPr>
          <p:cNvPr id="6" name="Picture 5"/>
          <p:cNvPicPr>
            <a:picLocks noChangeAspect="1"/>
          </p:cNvPicPr>
          <p:nvPr/>
        </p:nvPicPr>
        <p:blipFill>
          <a:blip r:embed="rId4"/>
          <a:stretch>
            <a:fillRect/>
          </a:stretch>
        </p:blipFill>
        <p:spPr>
          <a:xfrm>
            <a:off x="6610889" y="4137654"/>
            <a:ext cx="3520082" cy="2634195"/>
          </a:xfrm>
          <a:prstGeom prst="rect">
            <a:avLst/>
          </a:prstGeom>
        </p:spPr>
      </p:pic>
      <p:pic>
        <p:nvPicPr>
          <p:cNvPr id="7" name="Picture 6"/>
          <p:cNvPicPr>
            <a:picLocks noChangeAspect="1"/>
          </p:cNvPicPr>
          <p:nvPr/>
        </p:nvPicPr>
        <p:blipFill>
          <a:blip r:embed="rId5"/>
          <a:stretch>
            <a:fillRect/>
          </a:stretch>
        </p:blipFill>
        <p:spPr>
          <a:xfrm>
            <a:off x="8591719" y="1324913"/>
            <a:ext cx="3431639" cy="2568010"/>
          </a:xfrm>
          <a:prstGeom prst="rect">
            <a:avLst/>
          </a:prstGeom>
        </p:spPr>
      </p:pic>
      <p:sp>
        <p:nvSpPr>
          <p:cNvPr id="8" name="TextBox 7"/>
          <p:cNvSpPr txBox="1"/>
          <p:nvPr/>
        </p:nvSpPr>
        <p:spPr>
          <a:xfrm>
            <a:off x="6480258" y="1711721"/>
            <a:ext cx="522900" cy="307777"/>
          </a:xfrm>
          <a:prstGeom prst="rect">
            <a:avLst/>
          </a:prstGeom>
          <a:noFill/>
        </p:spPr>
        <p:txBody>
          <a:bodyPr wrap="none" rtlCol="0">
            <a:spAutoFit/>
          </a:bodyPr>
          <a:lstStyle/>
          <a:p>
            <a:r>
              <a:rPr lang="en-NZ" sz="1400" dirty="0"/>
              <a:t>LG3</a:t>
            </a:r>
          </a:p>
        </p:txBody>
      </p:sp>
      <p:sp>
        <p:nvSpPr>
          <p:cNvPr id="9" name="TextBox 8"/>
          <p:cNvSpPr txBox="1"/>
          <p:nvPr/>
        </p:nvSpPr>
        <p:spPr>
          <a:xfrm>
            <a:off x="8611042" y="4402215"/>
            <a:ext cx="622286" cy="307777"/>
          </a:xfrm>
          <a:prstGeom prst="rect">
            <a:avLst/>
          </a:prstGeom>
          <a:noFill/>
        </p:spPr>
        <p:txBody>
          <a:bodyPr wrap="none" rtlCol="0">
            <a:spAutoFit/>
          </a:bodyPr>
          <a:lstStyle/>
          <a:p>
            <a:r>
              <a:rPr lang="en-NZ" sz="1400" dirty="0"/>
              <a:t>LG13</a:t>
            </a:r>
          </a:p>
        </p:txBody>
      </p:sp>
      <p:sp>
        <p:nvSpPr>
          <p:cNvPr id="10" name="TextBox 9"/>
          <p:cNvSpPr txBox="1"/>
          <p:nvPr/>
        </p:nvSpPr>
        <p:spPr>
          <a:xfrm>
            <a:off x="10931499" y="1711720"/>
            <a:ext cx="622286" cy="307777"/>
          </a:xfrm>
          <a:prstGeom prst="rect">
            <a:avLst/>
          </a:prstGeom>
          <a:noFill/>
        </p:spPr>
        <p:txBody>
          <a:bodyPr wrap="none" rtlCol="0">
            <a:spAutoFit/>
          </a:bodyPr>
          <a:lstStyle/>
          <a:p>
            <a:r>
              <a:rPr lang="en-NZ" sz="1400" dirty="0"/>
              <a:t>LG22</a:t>
            </a:r>
          </a:p>
        </p:txBody>
      </p:sp>
      <p:sp>
        <p:nvSpPr>
          <p:cNvPr id="4" name="TextBox 3"/>
          <p:cNvSpPr txBox="1"/>
          <p:nvPr/>
        </p:nvSpPr>
        <p:spPr>
          <a:xfrm>
            <a:off x="2229233" y="855497"/>
            <a:ext cx="891591" cy="369332"/>
          </a:xfrm>
          <a:prstGeom prst="rect">
            <a:avLst/>
          </a:prstGeom>
          <a:noFill/>
        </p:spPr>
        <p:txBody>
          <a:bodyPr wrap="square" rtlCol="0">
            <a:spAutoFit/>
          </a:bodyPr>
          <a:lstStyle/>
          <a:p>
            <a:r>
              <a:rPr lang="en-NZ" sz="1800" dirty="0"/>
              <a:t>Sex</a:t>
            </a:r>
          </a:p>
        </p:txBody>
      </p:sp>
      <p:sp>
        <p:nvSpPr>
          <p:cNvPr id="12" name="TextBox 11"/>
          <p:cNvSpPr txBox="1"/>
          <p:nvPr/>
        </p:nvSpPr>
        <p:spPr>
          <a:xfrm>
            <a:off x="7612935" y="895516"/>
            <a:ext cx="1777629" cy="369332"/>
          </a:xfrm>
          <a:prstGeom prst="rect">
            <a:avLst/>
          </a:prstGeom>
          <a:noFill/>
        </p:spPr>
        <p:txBody>
          <a:bodyPr wrap="square" rtlCol="0">
            <a:spAutoFit/>
          </a:bodyPr>
          <a:lstStyle/>
          <a:p>
            <a:r>
              <a:rPr lang="en-NZ" sz="1800" dirty="0"/>
              <a:t>Early Flowering</a:t>
            </a:r>
          </a:p>
        </p:txBody>
      </p:sp>
    </p:spTree>
    <p:extLst>
      <p:ext uri="{BB962C8B-B14F-4D97-AF65-F5344CB8AC3E}">
        <p14:creationId xmlns:p14="http://schemas.microsoft.com/office/powerpoint/2010/main" val="4203281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a:t>QTL mapping for </a:t>
            </a:r>
            <a:r>
              <a:rPr lang="en-NZ" dirty="0" err="1"/>
              <a:t>Psa</a:t>
            </a:r>
            <a:r>
              <a:rPr lang="en-NZ" dirty="0"/>
              <a:t> tolerance (polygenic)</a:t>
            </a:r>
          </a:p>
        </p:txBody>
      </p:sp>
      <p:pic>
        <p:nvPicPr>
          <p:cNvPr id="12290" name="Picture 2" descr="https://www.mdpi.com/pathogens/pathogens-09-00967/article_deploy/html/images/pathogens-09-00967-g008.png"/>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981157" y="963757"/>
            <a:ext cx="4502077" cy="588243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307292" y="755412"/>
            <a:ext cx="2159566" cy="369332"/>
          </a:xfrm>
          <a:prstGeom prst="rect">
            <a:avLst/>
          </a:prstGeom>
          <a:noFill/>
        </p:spPr>
        <p:txBody>
          <a:bodyPr wrap="none" rtlCol="0">
            <a:spAutoFit/>
          </a:bodyPr>
          <a:lstStyle/>
          <a:p>
            <a:r>
              <a:rPr lang="en-NZ" sz="1800" dirty="0"/>
              <a:t>Field </a:t>
            </a:r>
            <a:r>
              <a:rPr lang="en-NZ" sz="1800" dirty="0" err="1"/>
              <a:t>Psa</a:t>
            </a:r>
            <a:r>
              <a:rPr lang="en-NZ" sz="1800" dirty="0"/>
              <a:t> tolerance</a:t>
            </a:r>
          </a:p>
        </p:txBody>
      </p:sp>
      <p:pic>
        <p:nvPicPr>
          <p:cNvPr id="10" name="Picture 9"/>
          <p:cNvPicPr>
            <a:picLocks noChangeAspect="1"/>
          </p:cNvPicPr>
          <p:nvPr/>
        </p:nvPicPr>
        <p:blipFill>
          <a:blip r:embed="rId3"/>
          <a:stretch>
            <a:fillRect/>
          </a:stretch>
        </p:blipFill>
        <p:spPr>
          <a:xfrm>
            <a:off x="6010603" y="1236556"/>
            <a:ext cx="2894034" cy="2170526"/>
          </a:xfrm>
          <a:prstGeom prst="rect">
            <a:avLst/>
          </a:prstGeom>
        </p:spPr>
      </p:pic>
      <p:pic>
        <p:nvPicPr>
          <p:cNvPr id="11" name="Picture 10"/>
          <p:cNvPicPr>
            <a:picLocks noChangeAspect="1"/>
          </p:cNvPicPr>
          <p:nvPr/>
        </p:nvPicPr>
        <p:blipFill>
          <a:blip r:embed="rId4"/>
          <a:stretch>
            <a:fillRect/>
          </a:stretch>
        </p:blipFill>
        <p:spPr>
          <a:xfrm>
            <a:off x="9050041" y="1236556"/>
            <a:ext cx="2894034" cy="2170526"/>
          </a:xfrm>
          <a:prstGeom prst="rect">
            <a:avLst/>
          </a:prstGeom>
        </p:spPr>
      </p:pic>
      <p:sp>
        <p:nvSpPr>
          <p:cNvPr id="9" name="TextBox 8"/>
          <p:cNvSpPr txBox="1"/>
          <p:nvPr/>
        </p:nvSpPr>
        <p:spPr>
          <a:xfrm>
            <a:off x="10776647" y="1962531"/>
            <a:ext cx="1310316" cy="276999"/>
          </a:xfrm>
          <a:prstGeom prst="rect">
            <a:avLst/>
          </a:prstGeom>
          <a:noFill/>
        </p:spPr>
        <p:txBody>
          <a:bodyPr wrap="square" rtlCol="0">
            <a:spAutoFit/>
          </a:bodyPr>
          <a:lstStyle/>
          <a:p>
            <a:r>
              <a:rPr lang="en-NZ" sz="1200" dirty="0">
                <a:latin typeface="Times New Roman" panose="02020603050405020304" pitchFamily="18" charset="0"/>
                <a:cs typeface="Times New Roman" panose="02020603050405020304" pitchFamily="18" charset="0"/>
              </a:rPr>
              <a:t>LG29</a:t>
            </a:r>
          </a:p>
        </p:txBody>
      </p:sp>
      <p:sp>
        <p:nvSpPr>
          <p:cNvPr id="8" name="TextBox 7"/>
          <p:cNvSpPr txBox="1"/>
          <p:nvPr/>
        </p:nvSpPr>
        <p:spPr>
          <a:xfrm>
            <a:off x="7938006" y="1946689"/>
            <a:ext cx="668116" cy="276999"/>
          </a:xfrm>
          <a:prstGeom prst="rect">
            <a:avLst/>
          </a:prstGeom>
          <a:noFill/>
        </p:spPr>
        <p:txBody>
          <a:bodyPr wrap="square" rtlCol="0">
            <a:spAutoFit/>
          </a:bodyPr>
          <a:lstStyle/>
          <a:p>
            <a:r>
              <a:rPr lang="en-NZ" sz="1200" dirty="0">
                <a:latin typeface="Times New Roman" panose="02020603050405020304" pitchFamily="18" charset="0"/>
                <a:cs typeface="Times New Roman" panose="02020603050405020304" pitchFamily="18" charset="0"/>
              </a:rPr>
              <a:t>LG25</a:t>
            </a:r>
          </a:p>
        </p:txBody>
      </p:sp>
      <p:sp>
        <p:nvSpPr>
          <p:cNvPr id="12" name="TextBox 11"/>
          <p:cNvSpPr txBox="1"/>
          <p:nvPr/>
        </p:nvSpPr>
        <p:spPr>
          <a:xfrm>
            <a:off x="7162345" y="803486"/>
            <a:ext cx="3775393" cy="369332"/>
          </a:xfrm>
          <a:prstGeom prst="rect">
            <a:avLst/>
          </a:prstGeom>
          <a:noFill/>
        </p:spPr>
        <p:txBody>
          <a:bodyPr wrap="none" rtlCol="0">
            <a:spAutoFit/>
          </a:bodyPr>
          <a:lstStyle/>
          <a:p>
            <a:r>
              <a:rPr lang="en-NZ" sz="1800" dirty="0"/>
              <a:t>Stab- tissue specific </a:t>
            </a:r>
            <a:r>
              <a:rPr lang="en-NZ" sz="1800" dirty="0" err="1"/>
              <a:t>Psa</a:t>
            </a:r>
            <a:r>
              <a:rPr lang="en-NZ" sz="1800" dirty="0"/>
              <a:t> tolerance</a:t>
            </a:r>
          </a:p>
        </p:txBody>
      </p:sp>
      <p:sp>
        <p:nvSpPr>
          <p:cNvPr id="5" name="Rectangle 4"/>
          <p:cNvSpPr/>
          <p:nvPr/>
        </p:nvSpPr>
        <p:spPr>
          <a:xfrm>
            <a:off x="5744391" y="3904975"/>
            <a:ext cx="6096000" cy="1384995"/>
          </a:xfrm>
          <a:prstGeom prst="rect">
            <a:avLst/>
          </a:prstGeom>
        </p:spPr>
        <p:txBody>
          <a:bodyPr>
            <a:spAutoFit/>
          </a:bodyPr>
          <a:lstStyle/>
          <a:p>
            <a:r>
              <a:rPr lang="en-NZ" sz="1400" dirty="0">
                <a:solidFill>
                  <a:srgbClr val="222222"/>
                </a:solidFill>
                <a:latin typeface="Arial" panose="020B0604020202020204" pitchFamily="34" charset="0"/>
              </a:rPr>
              <a:t>To determine if the field QTLs act in combination in delivering quantitative resistance we next calculated the percentage variance explained combined, to assess the additive effect of all four QTLs in combination. The 4-QTL model (Q1(LG1)_Q2(LG2)_Q3(LG4)_Q4(LG7)) indicated a total PVE of 34. We suggest that the four QTLs act in combination in the progeny to provide a more robust QR against </a:t>
            </a:r>
            <a:r>
              <a:rPr lang="en-NZ" sz="1400" dirty="0" err="1">
                <a:solidFill>
                  <a:srgbClr val="222222"/>
                </a:solidFill>
                <a:latin typeface="Arial" panose="020B0604020202020204" pitchFamily="34" charset="0"/>
              </a:rPr>
              <a:t>Psa</a:t>
            </a:r>
            <a:r>
              <a:rPr lang="en-NZ" sz="1400" dirty="0">
                <a:solidFill>
                  <a:srgbClr val="222222"/>
                </a:solidFill>
                <a:latin typeface="Arial" panose="020B0604020202020204" pitchFamily="34" charset="0"/>
              </a:rPr>
              <a:t> in the field.</a:t>
            </a:r>
            <a:endParaRPr lang="en-NZ" sz="1400" dirty="0"/>
          </a:p>
        </p:txBody>
      </p:sp>
    </p:spTree>
    <p:extLst>
      <p:ext uri="{BB962C8B-B14F-4D97-AF65-F5344CB8AC3E}">
        <p14:creationId xmlns:p14="http://schemas.microsoft.com/office/powerpoint/2010/main" val="12834071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a:t>The next maze- application in breeding programmes</a:t>
            </a:r>
          </a:p>
        </p:txBody>
      </p:sp>
      <p:sp>
        <p:nvSpPr>
          <p:cNvPr id="3" name="Content Placeholder 2"/>
          <p:cNvSpPr>
            <a:spLocks noGrp="1"/>
          </p:cNvSpPr>
          <p:nvPr>
            <p:ph idx="1"/>
          </p:nvPr>
        </p:nvSpPr>
        <p:spPr/>
        <p:txBody>
          <a:bodyPr/>
          <a:lstStyle/>
          <a:p>
            <a:r>
              <a:rPr lang="en-NZ" b="1" dirty="0"/>
              <a:t>Polygenic trait</a:t>
            </a:r>
            <a:r>
              <a:rPr lang="en-NZ" dirty="0"/>
              <a:t>-Multiple genes can have variable effects (additive or negative). </a:t>
            </a:r>
          </a:p>
          <a:p>
            <a:r>
              <a:rPr lang="en-NZ" dirty="0"/>
              <a:t>Being an outcrossing tetraploid species brings two major challenges- </a:t>
            </a:r>
            <a:r>
              <a:rPr lang="en-NZ" b="1" dirty="0"/>
              <a:t>allelic variation </a:t>
            </a:r>
            <a:r>
              <a:rPr lang="en-NZ" dirty="0"/>
              <a:t>due to polyploidy and </a:t>
            </a:r>
            <a:r>
              <a:rPr lang="en-NZ" b="1" dirty="0"/>
              <a:t>multiple allelic combination</a:t>
            </a:r>
            <a:r>
              <a:rPr lang="en-NZ" dirty="0"/>
              <a:t> from various genes could have different effects. </a:t>
            </a:r>
          </a:p>
          <a:p>
            <a:r>
              <a:rPr lang="en-NZ" dirty="0"/>
              <a:t>Lack of power to detect </a:t>
            </a:r>
            <a:r>
              <a:rPr lang="en-NZ" b="1" dirty="0"/>
              <a:t>QTLs that have small effects </a:t>
            </a:r>
            <a:r>
              <a:rPr lang="en-NZ" dirty="0"/>
              <a:t>on highly polygenic traits.</a:t>
            </a:r>
          </a:p>
          <a:p>
            <a:r>
              <a:rPr lang="en-NZ" dirty="0"/>
              <a:t>Difficulties in incorporating </a:t>
            </a:r>
            <a:r>
              <a:rPr lang="en-NZ" b="1" dirty="0" err="1"/>
              <a:t>epistatic</a:t>
            </a:r>
            <a:r>
              <a:rPr lang="en-NZ" b="1" dirty="0"/>
              <a:t>, environmental and complex phenotypic trait interactions</a:t>
            </a:r>
            <a:r>
              <a:rPr lang="en-NZ" dirty="0"/>
              <a:t> into QTL mapping strategies</a:t>
            </a:r>
          </a:p>
          <a:p>
            <a:r>
              <a:rPr lang="en-NZ" dirty="0"/>
              <a:t>Being an outcrossing species, genetic markers found to be associated with the trait from linkage analysis and QTL mapping in backcrosses, will need to be tested in outcrosses to validate effects due to allelic variation in different populations.</a:t>
            </a:r>
          </a:p>
        </p:txBody>
      </p:sp>
    </p:spTree>
    <p:extLst>
      <p:ext uri="{BB962C8B-B14F-4D97-AF65-F5344CB8AC3E}">
        <p14:creationId xmlns:p14="http://schemas.microsoft.com/office/powerpoint/2010/main" val="33195968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365090" y="-334668"/>
            <a:ext cx="10515600" cy="1325563"/>
          </a:xfrm>
        </p:spPr>
        <p:txBody>
          <a:bodyPr/>
          <a:lstStyle/>
          <a:p>
            <a:r>
              <a:rPr lang="en-NZ" dirty="0"/>
              <a:t>Using </a:t>
            </a:r>
            <a:r>
              <a:rPr lang="en-NZ" dirty="0" err="1"/>
              <a:t>Captureseq</a:t>
            </a:r>
            <a:r>
              <a:rPr lang="en-NZ" dirty="0"/>
              <a:t> data developed -SNP markers at QTLs</a:t>
            </a:r>
          </a:p>
        </p:txBody>
      </p:sp>
      <p:sp>
        <p:nvSpPr>
          <p:cNvPr id="2" name="TextBox 1"/>
          <p:cNvSpPr txBox="1"/>
          <p:nvPr/>
        </p:nvSpPr>
        <p:spPr>
          <a:xfrm>
            <a:off x="479836" y="1028113"/>
            <a:ext cx="5705280" cy="338554"/>
          </a:xfrm>
          <a:prstGeom prst="rect">
            <a:avLst/>
          </a:prstGeom>
          <a:noFill/>
        </p:spPr>
        <p:txBody>
          <a:bodyPr wrap="none" rtlCol="0">
            <a:spAutoFit/>
          </a:bodyPr>
          <a:lstStyle/>
          <a:p>
            <a:r>
              <a:rPr lang="en-NZ" sz="1600" dirty="0" err="1"/>
              <a:t>Chr</a:t>
            </a:r>
            <a:r>
              <a:rPr lang="en-NZ" sz="1600" dirty="0"/>
              <a:t> 1 (Gene Acc00962/ Position 15,052,859 -15,053,019 </a:t>
            </a:r>
            <a:r>
              <a:rPr lang="en-NZ" sz="1600" dirty="0" err="1"/>
              <a:t>bp</a:t>
            </a:r>
            <a:r>
              <a:rPr lang="en-NZ" sz="1600" dirty="0"/>
              <a:t>)</a:t>
            </a:r>
          </a:p>
        </p:txBody>
      </p:sp>
      <p:pic>
        <p:nvPicPr>
          <p:cNvPr id="14" name="Picture 13"/>
          <p:cNvPicPr>
            <a:picLocks noChangeAspect="1"/>
          </p:cNvPicPr>
          <p:nvPr/>
        </p:nvPicPr>
        <p:blipFill>
          <a:blip r:embed="rId2"/>
          <a:stretch>
            <a:fillRect/>
          </a:stretch>
        </p:blipFill>
        <p:spPr>
          <a:xfrm>
            <a:off x="573985" y="1500901"/>
            <a:ext cx="5276850" cy="990600"/>
          </a:xfrm>
          <a:prstGeom prst="rect">
            <a:avLst/>
          </a:prstGeom>
        </p:spPr>
      </p:pic>
      <p:pic>
        <p:nvPicPr>
          <p:cNvPr id="15" name="Picture 14"/>
          <p:cNvPicPr>
            <a:picLocks noChangeAspect="1"/>
          </p:cNvPicPr>
          <p:nvPr/>
        </p:nvPicPr>
        <p:blipFill rotWithShape="1">
          <a:blip r:embed="rId3"/>
          <a:srcRect l="24888" t="56317"/>
          <a:stretch/>
        </p:blipFill>
        <p:spPr>
          <a:xfrm>
            <a:off x="365090" y="2565937"/>
            <a:ext cx="5820026" cy="1663975"/>
          </a:xfrm>
          <a:prstGeom prst="rect">
            <a:avLst/>
          </a:prstGeom>
        </p:spPr>
      </p:pic>
      <p:pic>
        <p:nvPicPr>
          <p:cNvPr id="16" name="Picture 15"/>
          <p:cNvPicPr>
            <a:picLocks noChangeAspect="1"/>
          </p:cNvPicPr>
          <p:nvPr/>
        </p:nvPicPr>
        <p:blipFill rotWithShape="1">
          <a:blip r:embed="rId4"/>
          <a:srcRect l="26836" t="50173" r="2336" b="10469"/>
          <a:stretch/>
        </p:blipFill>
        <p:spPr>
          <a:xfrm>
            <a:off x="302397" y="4878452"/>
            <a:ext cx="5820026" cy="1661819"/>
          </a:xfrm>
          <a:prstGeom prst="rect">
            <a:avLst/>
          </a:prstGeom>
        </p:spPr>
      </p:pic>
      <p:pic>
        <p:nvPicPr>
          <p:cNvPr id="17" name="Picture 16"/>
          <p:cNvPicPr>
            <a:picLocks noChangeAspect="1"/>
          </p:cNvPicPr>
          <p:nvPr/>
        </p:nvPicPr>
        <p:blipFill rotWithShape="1">
          <a:blip r:embed="rId5"/>
          <a:srcRect l="25276" t="56566" r="2240" b="10262"/>
          <a:stretch/>
        </p:blipFill>
        <p:spPr>
          <a:xfrm>
            <a:off x="365090" y="3977671"/>
            <a:ext cx="5757333" cy="1356329"/>
          </a:xfrm>
          <a:prstGeom prst="rect">
            <a:avLst/>
          </a:prstGeom>
        </p:spPr>
      </p:pic>
      <p:sp>
        <p:nvSpPr>
          <p:cNvPr id="9" name="TextBox 8"/>
          <p:cNvSpPr txBox="1"/>
          <p:nvPr/>
        </p:nvSpPr>
        <p:spPr>
          <a:xfrm>
            <a:off x="6226607" y="1028113"/>
            <a:ext cx="5647572" cy="584775"/>
          </a:xfrm>
          <a:prstGeom prst="rect">
            <a:avLst/>
          </a:prstGeom>
          <a:noFill/>
        </p:spPr>
        <p:txBody>
          <a:bodyPr wrap="none" rtlCol="0">
            <a:spAutoFit/>
          </a:bodyPr>
          <a:lstStyle/>
          <a:p>
            <a:r>
              <a:rPr lang="en-NZ" sz="1600" dirty="0"/>
              <a:t>Chr2 (Gene Acc02448/ Position 13,387,212 -13,387,334 </a:t>
            </a:r>
            <a:r>
              <a:rPr lang="en-NZ" sz="1600" dirty="0" err="1"/>
              <a:t>bp</a:t>
            </a:r>
            <a:r>
              <a:rPr lang="en-NZ" sz="1600" dirty="0"/>
              <a:t>)</a:t>
            </a:r>
          </a:p>
          <a:p>
            <a:endParaRPr lang="en-NZ" sz="1600" dirty="0"/>
          </a:p>
        </p:txBody>
      </p:sp>
      <p:pic>
        <p:nvPicPr>
          <p:cNvPr id="10" name="Picture 9"/>
          <p:cNvPicPr>
            <a:picLocks noChangeAspect="1"/>
          </p:cNvPicPr>
          <p:nvPr/>
        </p:nvPicPr>
        <p:blipFill>
          <a:blip r:embed="rId6"/>
          <a:stretch>
            <a:fillRect/>
          </a:stretch>
        </p:blipFill>
        <p:spPr>
          <a:xfrm>
            <a:off x="6613617" y="1608839"/>
            <a:ext cx="4929401" cy="1636495"/>
          </a:xfrm>
          <a:prstGeom prst="rect">
            <a:avLst/>
          </a:prstGeom>
        </p:spPr>
      </p:pic>
      <p:pic>
        <p:nvPicPr>
          <p:cNvPr id="11" name="Picture 10"/>
          <p:cNvPicPr>
            <a:picLocks noChangeAspect="1"/>
          </p:cNvPicPr>
          <p:nvPr/>
        </p:nvPicPr>
        <p:blipFill rotWithShape="1">
          <a:blip r:embed="rId7"/>
          <a:srcRect l="27705" t="41730" r="1348" b="13049"/>
          <a:stretch/>
        </p:blipFill>
        <p:spPr>
          <a:xfrm>
            <a:off x="6368138" y="3478131"/>
            <a:ext cx="5506041" cy="1800321"/>
          </a:xfrm>
          <a:prstGeom prst="rect">
            <a:avLst/>
          </a:prstGeom>
        </p:spPr>
      </p:pic>
      <p:pic>
        <p:nvPicPr>
          <p:cNvPr id="12" name="Picture 11"/>
          <p:cNvPicPr>
            <a:picLocks noChangeAspect="1"/>
          </p:cNvPicPr>
          <p:nvPr/>
        </p:nvPicPr>
        <p:blipFill rotWithShape="1">
          <a:blip r:embed="rId8"/>
          <a:srcRect t="16076"/>
          <a:stretch/>
        </p:blipFill>
        <p:spPr>
          <a:xfrm>
            <a:off x="8337515" y="5424335"/>
            <a:ext cx="2381250" cy="1433665"/>
          </a:xfrm>
          <a:prstGeom prst="rect">
            <a:avLst/>
          </a:prstGeom>
        </p:spPr>
      </p:pic>
    </p:spTree>
    <p:extLst>
      <p:ext uri="{BB962C8B-B14F-4D97-AF65-F5344CB8AC3E}">
        <p14:creationId xmlns:p14="http://schemas.microsoft.com/office/powerpoint/2010/main" val="26890527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91455" y="1330069"/>
            <a:ext cx="5317684" cy="1984631"/>
          </a:xfrm>
          <a:prstGeom prst="rect">
            <a:avLst/>
          </a:prstGeom>
        </p:spPr>
      </p:pic>
      <p:sp>
        <p:nvSpPr>
          <p:cNvPr id="5" name="TextBox 4"/>
          <p:cNvSpPr txBox="1"/>
          <p:nvPr/>
        </p:nvSpPr>
        <p:spPr>
          <a:xfrm>
            <a:off x="531491" y="818878"/>
            <a:ext cx="5419945" cy="584775"/>
          </a:xfrm>
          <a:prstGeom prst="rect">
            <a:avLst/>
          </a:prstGeom>
          <a:noFill/>
        </p:spPr>
        <p:txBody>
          <a:bodyPr wrap="none" rtlCol="0">
            <a:spAutoFit/>
          </a:bodyPr>
          <a:lstStyle/>
          <a:p>
            <a:r>
              <a:rPr lang="en-NZ" sz="1600" dirty="0"/>
              <a:t>Chr4 (Gene Acc04887/ Position 5,916,952 -5,917,052 </a:t>
            </a:r>
            <a:r>
              <a:rPr lang="en-NZ" sz="1600" dirty="0" err="1"/>
              <a:t>bp</a:t>
            </a:r>
            <a:r>
              <a:rPr lang="en-NZ" sz="1600" dirty="0"/>
              <a:t>)</a:t>
            </a:r>
          </a:p>
          <a:p>
            <a:endParaRPr lang="en-NZ" sz="1600" dirty="0"/>
          </a:p>
        </p:txBody>
      </p:sp>
      <p:pic>
        <p:nvPicPr>
          <p:cNvPr id="7" name="Picture 6"/>
          <p:cNvPicPr>
            <a:picLocks noChangeAspect="1"/>
          </p:cNvPicPr>
          <p:nvPr/>
        </p:nvPicPr>
        <p:blipFill rotWithShape="1">
          <a:blip r:embed="rId3"/>
          <a:srcRect t="9927"/>
          <a:stretch/>
        </p:blipFill>
        <p:spPr>
          <a:xfrm>
            <a:off x="1821572" y="3429000"/>
            <a:ext cx="2457450" cy="1398451"/>
          </a:xfrm>
          <a:prstGeom prst="rect">
            <a:avLst/>
          </a:prstGeom>
        </p:spPr>
      </p:pic>
      <p:sp>
        <p:nvSpPr>
          <p:cNvPr id="10" name="TextBox 9"/>
          <p:cNvSpPr txBox="1"/>
          <p:nvPr/>
        </p:nvSpPr>
        <p:spPr>
          <a:xfrm>
            <a:off x="5951436" y="818878"/>
            <a:ext cx="5419945" cy="584775"/>
          </a:xfrm>
          <a:prstGeom prst="rect">
            <a:avLst/>
          </a:prstGeom>
          <a:noFill/>
        </p:spPr>
        <p:txBody>
          <a:bodyPr wrap="none" rtlCol="0">
            <a:spAutoFit/>
          </a:bodyPr>
          <a:lstStyle/>
          <a:p>
            <a:r>
              <a:rPr lang="en-NZ" sz="1600" dirty="0"/>
              <a:t>Chr7 (Gene Acc07789/ Position 6,784,163 -6,784,243 </a:t>
            </a:r>
            <a:r>
              <a:rPr lang="en-NZ" sz="1600" dirty="0" err="1"/>
              <a:t>bp</a:t>
            </a:r>
            <a:r>
              <a:rPr lang="en-NZ" sz="1600" dirty="0"/>
              <a:t>)</a:t>
            </a:r>
          </a:p>
          <a:p>
            <a:endParaRPr lang="en-NZ" sz="1600" dirty="0"/>
          </a:p>
        </p:txBody>
      </p:sp>
      <p:pic>
        <p:nvPicPr>
          <p:cNvPr id="11" name="Picture 10"/>
          <p:cNvPicPr>
            <a:picLocks noChangeAspect="1"/>
          </p:cNvPicPr>
          <p:nvPr/>
        </p:nvPicPr>
        <p:blipFill>
          <a:blip r:embed="rId4"/>
          <a:stretch>
            <a:fillRect/>
          </a:stretch>
        </p:blipFill>
        <p:spPr>
          <a:xfrm>
            <a:off x="5988801" y="1111265"/>
            <a:ext cx="5345214" cy="2628049"/>
          </a:xfrm>
          <a:prstGeom prst="rect">
            <a:avLst/>
          </a:prstGeom>
        </p:spPr>
      </p:pic>
      <p:pic>
        <p:nvPicPr>
          <p:cNvPr id="12" name="Picture 11"/>
          <p:cNvPicPr>
            <a:picLocks noChangeAspect="1"/>
          </p:cNvPicPr>
          <p:nvPr/>
        </p:nvPicPr>
        <p:blipFill>
          <a:blip r:embed="rId5"/>
          <a:stretch>
            <a:fillRect/>
          </a:stretch>
        </p:blipFill>
        <p:spPr>
          <a:xfrm>
            <a:off x="6026167" y="3739314"/>
            <a:ext cx="5345214" cy="1661566"/>
          </a:xfrm>
          <a:prstGeom prst="rect">
            <a:avLst/>
          </a:prstGeom>
        </p:spPr>
      </p:pic>
      <p:pic>
        <p:nvPicPr>
          <p:cNvPr id="13" name="Picture 12"/>
          <p:cNvPicPr>
            <a:picLocks noChangeAspect="1"/>
          </p:cNvPicPr>
          <p:nvPr/>
        </p:nvPicPr>
        <p:blipFill rotWithShape="1">
          <a:blip r:embed="rId6"/>
          <a:srcRect t="12792"/>
          <a:stretch/>
        </p:blipFill>
        <p:spPr>
          <a:xfrm>
            <a:off x="7788427" y="5400880"/>
            <a:ext cx="2067398" cy="1375441"/>
          </a:xfrm>
          <a:prstGeom prst="rect">
            <a:avLst/>
          </a:prstGeom>
        </p:spPr>
      </p:pic>
      <p:sp>
        <p:nvSpPr>
          <p:cNvPr id="14" name="Title 1"/>
          <p:cNvSpPr>
            <a:spLocks noGrp="1"/>
          </p:cNvSpPr>
          <p:nvPr>
            <p:ph type="title"/>
          </p:nvPr>
        </p:nvSpPr>
        <p:spPr>
          <a:xfrm>
            <a:off x="365090" y="-334668"/>
            <a:ext cx="10515600" cy="1325563"/>
          </a:xfrm>
        </p:spPr>
        <p:txBody>
          <a:bodyPr/>
          <a:lstStyle/>
          <a:p>
            <a:r>
              <a:rPr lang="en-NZ" dirty="0"/>
              <a:t>Using </a:t>
            </a:r>
            <a:r>
              <a:rPr lang="en-NZ" dirty="0" err="1"/>
              <a:t>Captureseq</a:t>
            </a:r>
            <a:r>
              <a:rPr lang="en-NZ" dirty="0"/>
              <a:t> data developed -SNP markers at QTLs</a:t>
            </a:r>
          </a:p>
        </p:txBody>
      </p:sp>
    </p:spTree>
    <p:extLst>
      <p:ext uri="{BB962C8B-B14F-4D97-AF65-F5344CB8AC3E}">
        <p14:creationId xmlns:p14="http://schemas.microsoft.com/office/powerpoint/2010/main" val="15742573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a:t>Allelic combination (pair and tri-wise) and associated phenotypes</a:t>
            </a:r>
          </a:p>
        </p:txBody>
      </p:sp>
      <p:graphicFrame>
        <p:nvGraphicFramePr>
          <p:cNvPr id="4" name="Chart 3"/>
          <p:cNvGraphicFramePr>
            <a:graphicFrameLocks/>
          </p:cNvGraphicFramePr>
          <p:nvPr>
            <p:extLst>
              <p:ext uri="{D42A27DB-BD31-4B8C-83A1-F6EECF244321}">
                <p14:modId xmlns:p14="http://schemas.microsoft.com/office/powerpoint/2010/main" val="1108534630"/>
              </p:ext>
            </p:extLst>
          </p:nvPr>
        </p:nvGraphicFramePr>
        <p:xfrm>
          <a:off x="252014" y="1197240"/>
          <a:ext cx="4964907" cy="300037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p:cNvGraphicFramePr>
            <a:graphicFrameLocks/>
          </p:cNvGraphicFramePr>
          <p:nvPr>
            <p:extLst>
              <p:ext uri="{D42A27DB-BD31-4B8C-83A1-F6EECF244321}">
                <p14:modId xmlns:p14="http://schemas.microsoft.com/office/powerpoint/2010/main" val="2967139273"/>
              </p:ext>
            </p:extLst>
          </p:nvPr>
        </p:nvGraphicFramePr>
        <p:xfrm>
          <a:off x="5235575" y="1199092"/>
          <a:ext cx="4660107" cy="316229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p:cNvGraphicFramePr>
            <a:graphicFrameLocks/>
          </p:cNvGraphicFramePr>
          <p:nvPr>
            <p:extLst>
              <p:ext uri="{D42A27DB-BD31-4B8C-83A1-F6EECF244321}">
                <p14:modId xmlns:p14="http://schemas.microsoft.com/office/powerpoint/2010/main" val="2602743762"/>
              </p:ext>
            </p:extLst>
          </p:nvPr>
        </p:nvGraphicFramePr>
        <p:xfrm>
          <a:off x="448468" y="4114800"/>
          <a:ext cx="4572000"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Chart 6"/>
          <p:cNvGraphicFramePr>
            <a:graphicFrameLocks/>
          </p:cNvGraphicFramePr>
          <p:nvPr>
            <p:extLst>
              <p:ext uri="{D42A27DB-BD31-4B8C-83A1-F6EECF244321}">
                <p14:modId xmlns:p14="http://schemas.microsoft.com/office/powerpoint/2010/main" val="1479794124"/>
              </p:ext>
            </p:extLst>
          </p:nvPr>
        </p:nvGraphicFramePr>
        <p:xfrm>
          <a:off x="5323682" y="4197615"/>
          <a:ext cx="4572000" cy="2743200"/>
        </p:xfrm>
        <a:graphic>
          <a:graphicData uri="http://schemas.openxmlformats.org/drawingml/2006/chart">
            <c:chart xmlns:c="http://schemas.openxmlformats.org/drawingml/2006/chart" xmlns:r="http://schemas.openxmlformats.org/officeDocument/2006/relationships" r:id="rId5"/>
          </a:graphicData>
        </a:graphic>
      </p:graphicFrame>
      <p:sp>
        <p:nvSpPr>
          <p:cNvPr id="8" name="TextBox 7"/>
          <p:cNvSpPr txBox="1"/>
          <p:nvPr/>
        </p:nvSpPr>
        <p:spPr>
          <a:xfrm>
            <a:off x="9696450" y="4103531"/>
            <a:ext cx="2495550" cy="646331"/>
          </a:xfrm>
          <a:prstGeom prst="rect">
            <a:avLst/>
          </a:prstGeom>
          <a:noFill/>
        </p:spPr>
        <p:txBody>
          <a:bodyPr wrap="square" rtlCol="0">
            <a:spAutoFit/>
          </a:bodyPr>
          <a:lstStyle/>
          <a:p>
            <a:r>
              <a:rPr lang="en-NZ" sz="1200" dirty="0" err="1">
                <a:solidFill>
                  <a:srgbClr val="FF0000"/>
                </a:solidFill>
              </a:rPr>
              <a:t>Discalimer</a:t>
            </a:r>
            <a:r>
              <a:rPr lang="en-NZ" sz="1200" dirty="0">
                <a:solidFill>
                  <a:srgbClr val="FF0000"/>
                </a:solidFill>
              </a:rPr>
              <a:t>: All allelic combinations do not represent same number of F1 individuals</a:t>
            </a:r>
          </a:p>
        </p:txBody>
      </p:sp>
      <p:cxnSp>
        <p:nvCxnSpPr>
          <p:cNvPr id="9" name="Straight Connector 8"/>
          <p:cNvCxnSpPr/>
          <p:nvPr/>
        </p:nvCxnSpPr>
        <p:spPr>
          <a:xfrm flipV="1">
            <a:off x="854870" y="3076575"/>
            <a:ext cx="4165598" cy="1"/>
          </a:xfrm>
          <a:prstGeom prst="line">
            <a:avLst/>
          </a:prstGeom>
          <a:ln>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5863701" y="3295650"/>
            <a:ext cx="3780000" cy="1"/>
          </a:xfrm>
          <a:prstGeom prst="line">
            <a:avLst/>
          </a:prstGeom>
          <a:ln>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5925975" y="5991225"/>
            <a:ext cx="3780000" cy="1"/>
          </a:xfrm>
          <a:prstGeom prst="line">
            <a:avLst/>
          </a:prstGeom>
          <a:ln>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1047669" y="5486399"/>
            <a:ext cx="3780000" cy="1"/>
          </a:xfrm>
          <a:prstGeom prst="line">
            <a:avLst/>
          </a:prstGeom>
          <a:ln>
            <a:solidFill>
              <a:srgbClr val="FF0000"/>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45059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650280051"/>
              </p:ext>
            </p:extLst>
          </p:nvPr>
        </p:nvGraphicFramePr>
        <p:xfrm>
          <a:off x="838200" y="1310999"/>
          <a:ext cx="8127999" cy="295656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683916765"/>
                    </a:ext>
                  </a:extLst>
                </a:gridCol>
                <a:gridCol w="2709333">
                  <a:extLst>
                    <a:ext uri="{9D8B030D-6E8A-4147-A177-3AD203B41FA5}">
                      <a16:colId xmlns:a16="http://schemas.microsoft.com/office/drawing/2014/main" val="159879084"/>
                    </a:ext>
                  </a:extLst>
                </a:gridCol>
                <a:gridCol w="2709333">
                  <a:extLst>
                    <a:ext uri="{9D8B030D-6E8A-4147-A177-3AD203B41FA5}">
                      <a16:colId xmlns:a16="http://schemas.microsoft.com/office/drawing/2014/main" val="474340482"/>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400" dirty="0"/>
                        <a:t>Pair-wise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400" dirty="0"/>
                        <a:t>Genotypes for corresponding</a:t>
                      </a:r>
                      <a:r>
                        <a:rPr lang="en-NZ" sz="1400" baseline="0" dirty="0"/>
                        <a:t> Mean of </a:t>
                      </a:r>
                      <a:r>
                        <a:rPr lang="en-NZ" sz="1400" dirty="0" err="1"/>
                        <a:t>Psa</a:t>
                      </a:r>
                      <a:r>
                        <a:rPr lang="en-NZ" sz="1400" dirty="0"/>
                        <a:t> means under threshold</a:t>
                      </a:r>
                    </a:p>
                  </a:txBody>
                  <a:tcPr/>
                </a:tc>
                <a:tc>
                  <a:txBody>
                    <a:bodyPr/>
                    <a:lstStyle/>
                    <a:p>
                      <a:r>
                        <a:rPr lang="en-NZ" sz="1400" dirty="0"/>
                        <a:t>% of total</a:t>
                      </a:r>
                      <a:r>
                        <a:rPr lang="en-NZ" sz="1400" baseline="0" dirty="0"/>
                        <a:t> population</a:t>
                      </a:r>
                      <a:endParaRPr lang="en-NZ" sz="1400" dirty="0"/>
                    </a:p>
                  </a:txBody>
                  <a:tcPr/>
                </a:tc>
                <a:extLst>
                  <a:ext uri="{0D108BD9-81ED-4DB2-BD59-A6C34878D82A}">
                    <a16:rowId xmlns:a16="http://schemas.microsoft.com/office/drawing/2014/main" val="702989732"/>
                  </a:ext>
                </a:extLst>
              </a:tr>
              <a:tr h="370840">
                <a:tc>
                  <a:txBody>
                    <a:bodyPr/>
                    <a:lstStyle/>
                    <a:p>
                      <a:r>
                        <a:rPr lang="en-NZ" sz="1400" dirty="0"/>
                        <a:t>Chr1_2</a:t>
                      </a:r>
                    </a:p>
                  </a:txBody>
                  <a:tcPr/>
                </a:tc>
                <a:tc>
                  <a:txBody>
                    <a:bodyPr/>
                    <a:lstStyle/>
                    <a:p>
                      <a:r>
                        <a:rPr lang="en-NZ" sz="1400" dirty="0"/>
                        <a:t>29</a:t>
                      </a:r>
                    </a:p>
                  </a:txBody>
                  <a:tcPr/>
                </a:tc>
                <a:tc>
                  <a:txBody>
                    <a:bodyPr/>
                    <a:lstStyle/>
                    <a:p>
                      <a:r>
                        <a:rPr lang="en-NZ" sz="1400" dirty="0"/>
                        <a:t>18.1</a:t>
                      </a:r>
                    </a:p>
                  </a:txBody>
                  <a:tcPr/>
                </a:tc>
                <a:extLst>
                  <a:ext uri="{0D108BD9-81ED-4DB2-BD59-A6C34878D82A}">
                    <a16:rowId xmlns:a16="http://schemas.microsoft.com/office/drawing/2014/main" val="2808640429"/>
                  </a:ext>
                </a:extLst>
              </a:tr>
              <a:tr h="370840">
                <a:tc>
                  <a:txBody>
                    <a:bodyPr/>
                    <a:lstStyle/>
                    <a:p>
                      <a:r>
                        <a:rPr lang="en-NZ" sz="1400" dirty="0"/>
                        <a:t>Chr1_4</a:t>
                      </a:r>
                    </a:p>
                  </a:txBody>
                  <a:tcPr/>
                </a:tc>
                <a:tc>
                  <a:txBody>
                    <a:bodyPr/>
                    <a:lstStyle/>
                    <a:p>
                      <a:r>
                        <a:rPr lang="en-NZ" sz="1400" dirty="0"/>
                        <a:t>28</a:t>
                      </a:r>
                    </a:p>
                  </a:txBody>
                  <a:tcPr/>
                </a:tc>
                <a:tc>
                  <a:txBody>
                    <a:bodyPr/>
                    <a:lstStyle/>
                    <a:p>
                      <a:r>
                        <a:rPr lang="en-NZ" sz="1400" dirty="0"/>
                        <a:t>17.5</a:t>
                      </a:r>
                    </a:p>
                  </a:txBody>
                  <a:tcPr/>
                </a:tc>
                <a:extLst>
                  <a:ext uri="{0D108BD9-81ED-4DB2-BD59-A6C34878D82A}">
                    <a16:rowId xmlns:a16="http://schemas.microsoft.com/office/drawing/2014/main" val="4022364831"/>
                  </a:ext>
                </a:extLst>
              </a:tr>
              <a:tr h="370840">
                <a:tc>
                  <a:txBody>
                    <a:bodyPr/>
                    <a:lstStyle/>
                    <a:p>
                      <a:r>
                        <a:rPr lang="en-NZ" sz="1400" dirty="0"/>
                        <a:t>Chr1_7</a:t>
                      </a:r>
                    </a:p>
                  </a:txBody>
                  <a:tcPr>
                    <a:solidFill>
                      <a:srgbClr val="FFC000"/>
                    </a:solidFill>
                  </a:tcPr>
                </a:tc>
                <a:tc>
                  <a:txBody>
                    <a:bodyPr/>
                    <a:lstStyle/>
                    <a:p>
                      <a:r>
                        <a:rPr lang="en-NZ" sz="1400" dirty="0"/>
                        <a:t>68</a:t>
                      </a:r>
                    </a:p>
                  </a:txBody>
                  <a:tcPr>
                    <a:solidFill>
                      <a:srgbClr val="FFC000"/>
                    </a:solidFill>
                  </a:tcPr>
                </a:tc>
                <a:tc>
                  <a:txBody>
                    <a:bodyPr/>
                    <a:lstStyle/>
                    <a:p>
                      <a:r>
                        <a:rPr lang="en-NZ" sz="1400" dirty="0"/>
                        <a:t>42.5</a:t>
                      </a:r>
                    </a:p>
                  </a:txBody>
                  <a:tcPr>
                    <a:solidFill>
                      <a:srgbClr val="FFC000"/>
                    </a:solidFill>
                  </a:tcPr>
                </a:tc>
                <a:extLst>
                  <a:ext uri="{0D108BD9-81ED-4DB2-BD59-A6C34878D82A}">
                    <a16:rowId xmlns:a16="http://schemas.microsoft.com/office/drawing/2014/main" val="2483567872"/>
                  </a:ext>
                </a:extLst>
              </a:tr>
              <a:tr h="370840">
                <a:tc>
                  <a:txBody>
                    <a:bodyPr/>
                    <a:lstStyle/>
                    <a:p>
                      <a:r>
                        <a:rPr lang="en-NZ" sz="1400" dirty="0"/>
                        <a:t>Chr2_4</a:t>
                      </a:r>
                    </a:p>
                  </a:txBody>
                  <a:tcPr>
                    <a:solidFill>
                      <a:srgbClr val="FFFF00"/>
                    </a:solidFill>
                  </a:tcPr>
                </a:tc>
                <a:tc>
                  <a:txBody>
                    <a:bodyPr/>
                    <a:lstStyle/>
                    <a:p>
                      <a:r>
                        <a:rPr lang="en-NZ" sz="1400" dirty="0"/>
                        <a:t>52</a:t>
                      </a:r>
                    </a:p>
                  </a:txBody>
                  <a:tcPr>
                    <a:solidFill>
                      <a:srgbClr val="FFFF00"/>
                    </a:solidFill>
                  </a:tcPr>
                </a:tc>
                <a:tc>
                  <a:txBody>
                    <a:bodyPr/>
                    <a:lstStyle/>
                    <a:p>
                      <a:r>
                        <a:rPr lang="en-NZ" sz="1400" dirty="0"/>
                        <a:t>32.5</a:t>
                      </a:r>
                    </a:p>
                  </a:txBody>
                  <a:tcPr>
                    <a:solidFill>
                      <a:srgbClr val="FFFF00"/>
                    </a:solidFill>
                  </a:tcPr>
                </a:tc>
                <a:extLst>
                  <a:ext uri="{0D108BD9-81ED-4DB2-BD59-A6C34878D82A}">
                    <a16:rowId xmlns:a16="http://schemas.microsoft.com/office/drawing/2014/main" val="1834578115"/>
                  </a:ext>
                </a:extLst>
              </a:tr>
              <a:tr h="370840">
                <a:tc>
                  <a:txBody>
                    <a:bodyPr/>
                    <a:lstStyle/>
                    <a:p>
                      <a:r>
                        <a:rPr lang="en-NZ" sz="1400" dirty="0"/>
                        <a:t>Chr2_7</a:t>
                      </a:r>
                    </a:p>
                  </a:txBody>
                  <a:tcPr/>
                </a:tc>
                <a:tc>
                  <a:txBody>
                    <a:bodyPr/>
                    <a:lstStyle/>
                    <a:p>
                      <a:r>
                        <a:rPr lang="en-NZ" sz="1400" dirty="0"/>
                        <a:t>17</a:t>
                      </a:r>
                    </a:p>
                  </a:txBody>
                  <a:tcPr/>
                </a:tc>
                <a:tc>
                  <a:txBody>
                    <a:bodyPr/>
                    <a:lstStyle/>
                    <a:p>
                      <a:r>
                        <a:rPr lang="en-NZ" sz="1400" dirty="0"/>
                        <a:t>10.6</a:t>
                      </a:r>
                    </a:p>
                  </a:txBody>
                  <a:tcPr/>
                </a:tc>
                <a:extLst>
                  <a:ext uri="{0D108BD9-81ED-4DB2-BD59-A6C34878D82A}">
                    <a16:rowId xmlns:a16="http://schemas.microsoft.com/office/drawing/2014/main" val="225999541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400" dirty="0"/>
                        <a:t>Chr4_7</a:t>
                      </a:r>
                    </a:p>
                  </a:txBody>
                  <a:tcPr>
                    <a:solidFill>
                      <a:srgbClr val="FFFF00"/>
                    </a:solidFill>
                  </a:tcPr>
                </a:tc>
                <a:tc>
                  <a:txBody>
                    <a:bodyPr/>
                    <a:lstStyle/>
                    <a:p>
                      <a:r>
                        <a:rPr lang="en-NZ" sz="1400" dirty="0"/>
                        <a:t>53</a:t>
                      </a:r>
                    </a:p>
                  </a:txBody>
                  <a:tcPr>
                    <a:solidFill>
                      <a:srgbClr val="FFFF00"/>
                    </a:solidFill>
                  </a:tcPr>
                </a:tc>
                <a:tc>
                  <a:txBody>
                    <a:bodyPr/>
                    <a:lstStyle/>
                    <a:p>
                      <a:r>
                        <a:rPr lang="en-NZ" sz="1400" dirty="0"/>
                        <a:t>33.1</a:t>
                      </a:r>
                    </a:p>
                  </a:txBody>
                  <a:tcPr>
                    <a:solidFill>
                      <a:srgbClr val="FFFF00"/>
                    </a:solidFill>
                  </a:tcPr>
                </a:tc>
                <a:extLst>
                  <a:ext uri="{0D108BD9-81ED-4DB2-BD59-A6C34878D82A}">
                    <a16:rowId xmlns:a16="http://schemas.microsoft.com/office/drawing/2014/main" val="3830742544"/>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597715711"/>
              </p:ext>
            </p:extLst>
          </p:nvPr>
        </p:nvGraphicFramePr>
        <p:xfrm>
          <a:off x="838200" y="4374218"/>
          <a:ext cx="8127999" cy="221488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1938736209"/>
                    </a:ext>
                  </a:extLst>
                </a:gridCol>
                <a:gridCol w="2709333">
                  <a:extLst>
                    <a:ext uri="{9D8B030D-6E8A-4147-A177-3AD203B41FA5}">
                      <a16:colId xmlns:a16="http://schemas.microsoft.com/office/drawing/2014/main" val="918651946"/>
                    </a:ext>
                  </a:extLst>
                </a:gridCol>
                <a:gridCol w="2709333">
                  <a:extLst>
                    <a:ext uri="{9D8B030D-6E8A-4147-A177-3AD203B41FA5}">
                      <a16:colId xmlns:a16="http://schemas.microsoft.com/office/drawing/2014/main" val="3891696629"/>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400" dirty="0"/>
                        <a:t>Tri-wise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400" dirty="0"/>
                        <a:t>Genotypes for corresponding</a:t>
                      </a:r>
                      <a:r>
                        <a:rPr lang="en-NZ" sz="1400" baseline="0" dirty="0"/>
                        <a:t> Mean of </a:t>
                      </a:r>
                      <a:r>
                        <a:rPr lang="en-NZ" sz="1400" dirty="0" err="1"/>
                        <a:t>Psa</a:t>
                      </a:r>
                      <a:r>
                        <a:rPr lang="en-NZ" sz="1400" dirty="0"/>
                        <a:t> means under threshold</a:t>
                      </a:r>
                    </a:p>
                  </a:txBody>
                  <a:tcPr/>
                </a:tc>
                <a:tc>
                  <a:txBody>
                    <a:bodyPr/>
                    <a:lstStyle/>
                    <a:p>
                      <a:r>
                        <a:rPr lang="en-NZ" sz="1400" dirty="0"/>
                        <a:t>% of total</a:t>
                      </a:r>
                      <a:r>
                        <a:rPr lang="en-NZ" sz="1400" baseline="0" dirty="0"/>
                        <a:t> population</a:t>
                      </a:r>
                      <a:endParaRPr lang="en-NZ" sz="1400" dirty="0"/>
                    </a:p>
                  </a:txBody>
                  <a:tcPr/>
                </a:tc>
                <a:extLst>
                  <a:ext uri="{0D108BD9-81ED-4DB2-BD59-A6C34878D82A}">
                    <a16:rowId xmlns:a16="http://schemas.microsoft.com/office/drawing/2014/main" val="3136746416"/>
                  </a:ext>
                </a:extLst>
              </a:tr>
              <a:tr h="370840">
                <a:tc>
                  <a:txBody>
                    <a:bodyPr/>
                    <a:lstStyle/>
                    <a:p>
                      <a:r>
                        <a:rPr lang="en-US" sz="1400" dirty="0"/>
                        <a:t>Chr_1_2_4</a:t>
                      </a:r>
                      <a:endParaRPr lang="en-NZ" sz="1400" dirty="0"/>
                    </a:p>
                  </a:txBody>
                  <a:tcPr>
                    <a:solidFill>
                      <a:srgbClr val="FFC000"/>
                    </a:solidFill>
                  </a:tcPr>
                </a:tc>
                <a:tc>
                  <a:txBody>
                    <a:bodyPr/>
                    <a:lstStyle/>
                    <a:p>
                      <a:r>
                        <a:rPr lang="en-NZ" sz="1400" dirty="0"/>
                        <a:t>62</a:t>
                      </a:r>
                    </a:p>
                  </a:txBody>
                  <a:tcPr>
                    <a:solidFill>
                      <a:srgbClr val="FFC000"/>
                    </a:solidFill>
                  </a:tcPr>
                </a:tc>
                <a:tc>
                  <a:txBody>
                    <a:bodyPr/>
                    <a:lstStyle/>
                    <a:p>
                      <a:r>
                        <a:rPr lang="en-NZ" sz="1400" dirty="0"/>
                        <a:t>38.75</a:t>
                      </a:r>
                    </a:p>
                  </a:txBody>
                  <a:tcPr>
                    <a:solidFill>
                      <a:srgbClr val="FFC000"/>
                    </a:solidFill>
                  </a:tcPr>
                </a:tc>
                <a:extLst>
                  <a:ext uri="{0D108BD9-81ED-4DB2-BD59-A6C34878D82A}">
                    <a16:rowId xmlns:a16="http://schemas.microsoft.com/office/drawing/2014/main" val="3942914601"/>
                  </a:ext>
                </a:extLst>
              </a:tr>
              <a:tr h="370840">
                <a:tc>
                  <a:txBody>
                    <a:bodyPr/>
                    <a:lstStyle/>
                    <a:p>
                      <a:r>
                        <a:rPr lang="en-US" sz="1400" dirty="0"/>
                        <a:t>Chr_1_2_7</a:t>
                      </a:r>
                      <a:endParaRPr lang="en-NZ" sz="1400" dirty="0"/>
                    </a:p>
                  </a:txBody>
                  <a:tcPr>
                    <a:solidFill>
                      <a:srgbClr val="FFFF00"/>
                    </a:solidFill>
                  </a:tcPr>
                </a:tc>
                <a:tc>
                  <a:txBody>
                    <a:bodyPr/>
                    <a:lstStyle/>
                    <a:p>
                      <a:r>
                        <a:rPr lang="en-NZ" sz="1400" dirty="0"/>
                        <a:t>53</a:t>
                      </a:r>
                    </a:p>
                  </a:txBody>
                  <a:tcPr>
                    <a:solidFill>
                      <a:srgbClr val="FFFF00"/>
                    </a:solidFill>
                  </a:tcPr>
                </a:tc>
                <a:tc>
                  <a:txBody>
                    <a:bodyPr/>
                    <a:lstStyle/>
                    <a:p>
                      <a:r>
                        <a:rPr lang="en-NZ" sz="1400" dirty="0"/>
                        <a:t>33.1</a:t>
                      </a:r>
                    </a:p>
                  </a:txBody>
                  <a:tcPr>
                    <a:solidFill>
                      <a:srgbClr val="FFFF00"/>
                    </a:solidFill>
                  </a:tcPr>
                </a:tc>
                <a:extLst>
                  <a:ext uri="{0D108BD9-81ED-4DB2-BD59-A6C34878D82A}">
                    <a16:rowId xmlns:a16="http://schemas.microsoft.com/office/drawing/2014/main" val="992462879"/>
                  </a:ext>
                </a:extLst>
              </a:tr>
              <a:tr h="370840">
                <a:tc>
                  <a:txBody>
                    <a:bodyPr/>
                    <a:lstStyle/>
                    <a:p>
                      <a:r>
                        <a:rPr lang="en-US" sz="1400" b="0" i="0" baseline="0" dirty="0">
                          <a:effectLst/>
                        </a:rPr>
                        <a:t>Chr_1_4_7</a:t>
                      </a:r>
                      <a:endParaRPr lang="en-NZ" sz="1400" dirty="0"/>
                    </a:p>
                  </a:txBody>
                  <a:tcPr>
                    <a:solidFill>
                      <a:srgbClr val="FFC000"/>
                    </a:solidFill>
                  </a:tcPr>
                </a:tc>
                <a:tc>
                  <a:txBody>
                    <a:bodyPr/>
                    <a:lstStyle/>
                    <a:p>
                      <a:r>
                        <a:rPr lang="en-NZ" sz="1400" dirty="0"/>
                        <a:t>61</a:t>
                      </a:r>
                    </a:p>
                  </a:txBody>
                  <a:tcPr>
                    <a:solidFill>
                      <a:srgbClr val="FFC000"/>
                    </a:solidFill>
                  </a:tcPr>
                </a:tc>
                <a:tc>
                  <a:txBody>
                    <a:bodyPr/>
                    <a:lstStyle/>
                    <a:p>
                      <a:r>
                        <a:rPr lang="en-NZ" sz="1400" dirty="0"/>
                        <a:t>38.1</a:t>
                      </a:r>
                    </a:p>
                  </a:txBody>
                  <a:tcPr>
                    <a:solidFill>
                      <a:srgbClr val="FFC000"/>
                    </a:solidFill>
                  </a:tcPr>
                </a:tc>
                <a:extLst>
                  <a:ext uri="{0D108BD9-81ED-4DB2-BD59-A6C34878D82A}">
                    <a16:rowId xmlns:a16="http://schemas.microsoft.com/office/drawing/2014/main" val="81787667"/>
                  </a:ext>
                </a:extLst>
              </a:tr>
              <a:tr h="370840">
                <a:tc>
                  <a:txBody>
                    <a:bodyPr/>
                    <a:lstStyle/>
                    <a:p>
                      <a:r>
                        <a:rPr lang="en-US" sz="1400" dirty="0"/>
                        <a:t>Chr_2_4_7</a:t>
                      </a:r>
                      <a:endParaRPr lang="en-NZ" sz="1400" dirty="0"/>
                    </a:p>
                  </a:txBody>
                  <a:tcPr>
                    <a:solidFill>
                      <a:srgbClr val="FFFF00"/>
                    </a:solidFill>
                  </a:tcPr>
                </a:tc>
                <a:tc>
                  <a:txBody>
                    <a:bodyPr/>
                    <a:lstStyle/>
                    <a:p>
                      <a:r>
                        <a:rPr lang="en-NZ" sz="1400" dirty="0"/>
                        <a:t>56</a:t>
                      </a:r>
                    </a:p>
                  </a:txBody>
                  <a:tcPr>
                    <a:solidFill>
                      <a:srgbClr val="FFFF00"/>
                    </a:solidFill>
                  </a:tcPr>
                </a:tc>
                <a:tc>
                  <a:txBody>
                    <a:bodyPr/>
                    <a:lstStyle/>
                    <a:p>
                      <a:r>
                        <a:rPr lang="en-NZ" sz="1400" dirty="0"/>
                        <a:t>35</a:t>
                      </a:r>
                    </a:p>
                  </a:txBody>
                  <a:tcPr>
                    <a:solidFill>
                      <a:srgbClr val="FFFF00"/>
                    </a:solidFill>
                  </a:tcPr>
                </a:tc>
                <a:extLst>
                  <a:ext uri="{0D108BD9-81ED-4DB2-BD59-A6C34878D82A}">
                    <a16:rowId xmlns:a16="http://schemas.microsoft.com/office/drawing/2014/main" val="3246448359"/>
                  </a:ext>
                </a:extLst>
              </a:tr>
            </a:tbl>
          </a:graphicData>
        </a:graphic>
      </p:graphicFrame>
      <p:sp>
        <p:nvSpPr>
          <p:cNvPr id="7" name="Title 1"/>
          <p:cNvSpPr>
            <a:spLocks noGrp="1"/>
          </p:cNvSpPr>
          <p:nvPr>
            <p:ph type="title"/>
          </p:nvPr>
        </p:nvSpPr>
        <p:spPr>
          <a:xfrm>
            <a:off x="720000" y="0"/>
            <a:ext cx="10344552" cy="1124744"/>
          </a:xfrm>
        </p:spPr>
        <p:txBody>
          <a:bodyPr/>
          <a:lstStyle/>
          <a:p>
            <a:r>
              <a:rPr lang="en-NZ" dirty="0"/>
              <a:t>Allelic combination and corresponding % population showing better mean </a:t>
            </a:r>
            <a:r>
              <a:rPr lang="en-NZ" dirty="0" err="1"/>
              <a:t>Psa</a:t>
            </a:r>
            <a:r>
              <a:rPr lang="en-NZ" dirty="0"/>
              <a:t> tolerance </a:t>
            </a:r>
          </a:p>
        </p:txBody>
      </p:sp>
    </p:spTree>
    <p:extLst>
      <p:ext uri="{BB962C8B-B14F-4D97-AF65-F5344CB8AC3E}">
        <p14:creationId xmlns:p14="http://schemas.microsoft.com/office/powerpoint/2010/main" val="7531298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a:t>Genome cocktails and ploidies</a:t>
            </a:r>
          </a:p>
        </p:txBody>
      </p:sp>
      <p:pic>
        <p:nvPicPr>
          <p:cNvPr id="2050" name="Picture 2" descr="Graphic with watermelon and banana under &quot;triploid&quot;, blackberries and peanuts under &quot;tetraploid&quot;, sweet potato and wheat under &quot;hexaploid&quot;, and strawberry under &quot;octoploid&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4041" y="1344612"/>
            <a:ext cx="4471987" cy="447198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www.frontiersin.org/files/Articles/379355/fpls-09-00907-HTML/image_m/fpls-09-00907-g001.jpg"/>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18877" y="896144"/>
            <a:ext cx="4838455" cy="570511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46169" y="6605792"/>
            <a:ext cx="10208563" cy="215444"/>
          </a:xfrm>
          <a:prstGeom prst="rect">
            <a:avLst/>
          </a:prstGeom>
        </p:spPr>
        <p:txBody>
          <a:bodyPr wrap="square">
            <a:spAutoFit/>
          </a:bodyPr>
          <a:lstStyle/>
          <a:p>
            <a:r>
              <a:rPr lang="en-NZ" sz="800" dirty="0">
                <a:solidFill>
                  <a:srgbClr val="3E3D40"/>
                </a:solidFill>
                <a:latin typeface="MuseoSans"/>
              </a:rPr>
              <a:t>Pelé A, Rousseau-</a:t>
            </a:r>
            <a:r>
              <a:rPr lang="en-NZ" sz="800" dirty="0" err="1">
                <a:solidFill>
                  <a:srgbClr val="3E3D40"/>
                </a:solidFill>
                <a:latin typeface="MuseoSans"/>
              </a:rPr>
              <a:t>Gueutin</a:t>
            </a:r>
            <a:r>
              <a:rPr lang="en-NZ" sz="800" dirty="0">
                <a:solidFill>
                  <a:srgbClr val="3E3D40"/>
                </a:solidFill>
                <a:latin typeface="MuseoSans"/>
              </a:rPr>
              <a:t> M and </a:t>
            </a:r>
            <a:r>
              <a:rPr lang="en-NZ" sz="800" dirty="0" err="1">
                <a:solidFill>
                  <a:srgbClr val="3E3D40"/>
                </a:solidFill>
                <a:latin typeface="MuseoSans"/>
              </a:rPr>
              <a:t>Chèvre</a:t>
            </a:r>
            <a:r>
              <a:rPr lang="en-NZ" sz="800" dirty="0">
                <a:solidFill>
                  <a:srgbClr val="3E3D40"/>
                </a:solidFill>
                <a:latin typeface="MuseoSans"/>
              </a:rPr>
              <a:t> A-M (2018) Speciation Success of </a:t>
            </a:r>
            <a:r>
              <a:rPr lang="en-NZ" sz="800" dirty="0" err="1">
                <a:solidFill>
                  <a:srgbClr val="3E3D40"/>
                </a:solidFill>
                <a:latin typeface="MuseoSans"/>
              </a:rPr>
              <a:t>Polyploid</a:t>
            </a:r>
            <a:r>
              <a:rPr lang="en-NZ" sz="800" dirty="0">
                <a:solidFill>
                  <a:srgbClr val="3E3D40"/>
                </a:solidFill>
                <a:latin typeface="MuseoSans"/>
              </a:rPr>
              <a:t> Plants Closely Relates to the Regulation of Meiotic Recombination. </a:t>
            </a:r>
            <a:r>
              <a:rPr lang="en-NZ" sz="800" i="1" dirty="0">
                <a:solidFill>
                  <a:srgbClr val="3E3D40"/>
                </a:solidFill>
                <a:latin typeface="MuseoSans"/>
              </a:rPr>
              <a:t>Front. Plant Sci.</a:t>
            </a:r>
            <a:r>
              <a:rPr lang="en-NZ" sz="800" dirty="0">
                <a:solidFill>
                  <a:srgbClr val="3E3D40"/>
                </a:solidFill>
                <a:latin typeface="MuseoSans"/>
              </a:rPr>
              <a:t> 9:907. </a:t>
            </a:r>
            <a:r>
              <a:rPr lang="en-NZ" sz="800" dirty="0" err="1">
                <a:solidFill>
                  <a:srgbClr val="3E3D40"/>
                </a:solidFill>
                <a:latin typeface="MuseoSans"/>
              </a:rPr>
              <a:t>doi</a:t>
            </a:r>
            <a:r>
              <a:rPr lang="en-NZ" sz="800" dirty="0">
                <a:solidFill>
                  <a:srgbClr val="3E3D40"/>
                </a:solidFill>
                <a:latin typeface="MuseoSans"/>
              </a:rPr>
              <a:t>: 10.3389/fpls.2018.00907</a:t>
            </a:r>
            <a:endParaRPr lang="en-NZ" sz="800" dirty="0"/>
          </a:p>
        </p:txBody>
      </p:sp>
      <p:sp>
        <p:nvSpPr>
          <p:cNvPr id="5" name="Rectangle 4"/>
          <p:cNvSpPr/>
          <p:nvPr/>
        </p:nvSpPr>
        <p:spPr>
          <a:xfrm>
            <a:off x="6514041" y="5806014"/>
            <a:ext cx="6096000" cy="215444"/>
          </a:xfrm>
          <a:prstGeom prst="rect">
            <a:avLst/>
          </a:prstGeom>
        </p:spPr>
        <p:txBody>
          <a:bodyPr>
            <a:spAutoFit/>
          </a:bodyPr>
          <a:lstStyle/>
          <a:p>
            <a:r>
              <a:rPr lang="en-NZ" sz="800" dirty="0"/>
              <a:t>https://sustainable-secure-food-blog.com/2019/05/07/polyploidy-or-how-do-we-get-seedless-fruit/</a:t>
            </a:r>
          </a:p>
        </p:txBody>
      </p:sp>
    </p:spTree>
    <p:extLst>
      <p:ext uri="{BB962C8B-B14F-4D97-AF65-F5344CB8AC3E}">
        <p14:creationId xmlns:p14="http://schemas.microsoft.com/office/powerpoint/2010/main" val="6765762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a:t>Allelic combination (tetra-wise) and associated phenotypes</a:t>
            </a:r>
          </a:p>
        </p:txBody>
      </p:sp>
      <p:graphicFrame>
        <p:nvGraphicFramePr>
          <p:cNvPr id="4" name="Chart 3"/>
          <p:cNvGraphicFramePr>
            <a:graphicFrameLocks/>
          </p:cNvGraphicFramePr>
          <p:nvPr>
            <p:extLst>
              <p:ext uri="{D42A27DB-BD31-4B8C-83A1-F6EECF244321}">
                <p14:modId xmlns:p14="http://schemas.microsoft.com/office/powerpoint/2010/main" val="1019823164"/>
              </p:ext>
            </p:extLst>
          </p:nvPr>
        </p:nvGraphicFramePr>
        <p:xfrm>
          <a:off x="0" y="833437"/>
          <a:ext cx="12137231" cy="3776663"/>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Connector 4"/>
          <p:cNvCxnSpPr/>
          <p:nvPr/>
        </p:nvCxnSpPr>
        <p:spPr>
          <a:xfrm flipV="1">
            <a:off x="597695" y="3543300"/>
            <a:ext cx="11268000" cy="9525"/>
          </a:xfrm>
          <a:prstGeom prst="line">
            <a:avLst/>
          </a:prstGeom>
          <a:ln>
            <a:solidFill>
              <a:srgbClr val="FF0000"/>
            </a:solidFill>
            <a:prstDash val="lgDash"/>
          </a:ln>
        </p:spPr>
        <p:style>
          <a:lnRef idx="1">
            <a:schemeClr val="accent1"/>
          </a:lnRef>
          <a:fillRef idx="0">
            <a:schemeClr val="accent1"/>
          </a:fillRef>
          <a:effectRef idx="0">
            <a:schemeClr val="accent1"/>
          </a:effectRef>
          <a:fontRef idx="minor">
            <a:schemeClr val="tx1"/>
          </a:fontRef>
        </p:style>
      </p:cxnSp>
      <p:graphicFrame>
        <p:nvGraphicFramePr>
          <p:cNvPr id="6" name="Table 5"/>
          <p:cNvGraphicFramePr>
            <a:graphicFrameLocks noGrp="1"/>
          </p:cNvGraphicFramePr>
          <p:nvPr>
            <p:extLst>
              <p:ext uri="{D42A27DB-BD31-4B8C-83A1-F6EECF244321}">
                <p14:modId xmlns:p14="http://schemas.microsoft.com/office/powerpoint/2010/main" val="3262162175"/>
              </p:ext>
            </p:extLst>
          </p:nvPr>
        </p:nvGraphicFramePr>
        <p:xfrm>
          <a:off x="2004615" y="4480878"/>
          <a:ext cx="8127999" cy="131572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2332203603"/>
                    </a:ext>
                  </a:extLst>
                </a:gridCol>
                <a:gridCol w="2709333">
                  <a:extLst>
                    <a:ext uri="{9D8B030D-6E8A-4147-A177-3AD203B41FA5}">
                      <a16:colId xmlns:a16="http://schemas.microsoft.com/office/drawing/2014/main" val="3822457024"/>
                    </a:ext>
                  </a:extLst>
                </a:gridCol>
                <a:gridCol w="2709333">
                  <a:extLst>
                    <a:ext uri="{9D8B030D-6E8A-4147-A177-3AD203B41FA5}">
                      <a16:colId xmlns:a16="http://schemas.microsoft.com/office/drawing/2014/main" val="983454844"/>
                    </a:ext>
                  </a:extLst>
                </a:gridCol>
              </a:tblGrid>
              <a:tr h="370840">
                <a:tc>
                  <a:txBody>
                    <a:bodyPr/>
                    <a:lstStyle/>
                    <a:p>
                      <a:r>
                        <a:rPr lang="en-NZ" sz="1400" dirty="0"/>
                        <a:t>Tetra-wise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400" dirty="0"/>
                        <a:t>Genotypes for corresponding</a:t>
                      </a:r>
                      <a:r>
                        <a:rPr lang="en-NZ" sz="1400" baseline="0" dirty="0"/>
                        <a:t> Mean of </a:t>
                      </a:r>
                      <a:r>
                        <a:rPr lang="en-NZ" sz="1400" dirty="0" err="1"/>
                        <a:t>Psa</a:t>
                      </a:r>
                      <a:r>
                        <a:rPr lang="en-NZ" sz="1400" dirty="0"/>
                        <a:t> means under threshold</a:t>
                      </a:r>
                    </a:p>
                    <a:p>
                      <a:endParaRPr lang="en-NZ"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400" dirty="0"/>
                        <a:t>% of total</a:t>
                      </a:r>
                      <a:r>
                        <a:rPr lang="en-NZ" sz="1400" baseline="0" dirty="0"/>
                        <a:t> population</a:t>
                      </a:r>
                      <a:endParaRPr lang="en-NZ" sz="1400" dirty="0"/>
                    </a:p>
                    <a:p>
                      <a:endParaRPr lang="en-NZ" sz="1400" dirty="0"/>
                    </a:p>
                  </a:txBody>
                  <a:tcPr/>
                </a:tc>
                <a:extLst>
                  <a:ext uri="{0D108BD9-81ED-4DB2-BD59-A6C34878D82A}">
                    <a16:rowId xmlns:a16="http://schemas.microsoft.com/office/drawing/2014/main" val="1335940855"/>
                  </a:ext>
                </a:extLst>
              </a:tr>
              <a:tr h="370840">
                <a:tc>
                  <a:txBody>
                    <a:bodyPr/>
                    <a:lstStyle/>
                    <a:p>
                      <a:r>
                        <a:rPr lang="en-NZ" sz="1400" dirty="0"/>
                        <a:t>Chr_1_2_4_7</a:t>
                      </a:r>
                    </a:p>
                  </a:txBody>
                  <a:tcPr/>
                </a:tc>
                <a:tc>
                  <a:txBody>
                    <a:bodyPr/>
                    <a:lstStyle/>
                    <a:p>
                      <a:r>
                        <a:rPr lang="en-NZ" sz="1400" dirty="0"/>
                        <a:t>79</a:t>
                      </a:r>
                    </a:p>
                  </a:txBody>
                  <a:tcPr/>
                </a:tc>
                <a:tc>
                  <a:txBody>
                    <a:bodyPr/>
                    <a:lstStyle/>
                    <a:p>
                      <a:r>
                        <a:rPr lang="en-NZ" sz="1400" dirty="0"/>
                        <a:t>49.3</a:t>
                      </a:r>
                    </a:p>
                  </a:txBody>
                  <a:tcPr/>
                </a:tc>
                <a:extLst>
                  <a:ext uri="{0D108BD9-81ED-4DB2-BD59-A6C34878D82A}">
                    <a16:rowId xmlns:a16="http://schemas.microsoft.com/office/drawing/2014/main" val="4051861141"/>
                  </a:ext>
                </a:extLst>
              </a:tr>
            </a:tbl>
          </a:graphicData>
        </a:graphic>
      </p:graphicFrame>
      <p:sp>
        <p:nvSpPr>
          <p:cNvPr id="7" name="TextBox 6"/>
          <p:cNvSpPr txBox="1"/>
          <p:nvPr/>
        </p:nvSpPr>
        <p:spPr>
          <a:xfrm>
            <a:off x="139176" y="5971381"/>
            <a:ext cx="11506200" cy="954107"/>
          </a:xfrm>
          <a:prstGeom prst="rect">
            <a:avLst/>
          </a:prstGeom>
          <a:noFill/>
        </p:spPr>
        <p:txBody>
          <a:bodyPr wrap="square" rtlCol="0">
            <a:spAutoFit/>
          </a:bodyPr>
          <a:lstStyle/>
          <a:p>
            <a:r>
              <a:rPr lang="en-NZ" sz="1400" dirty="0"/>
              <a:t>Due to </a:t>
            </a:r>
            <a:r>
              <a:rPr lang="en-NZ" sz="1400" b="1" dirty="0">
                <a:solidFill>
                  <a:srgbClr val="FF0000"/>
                </a:solidFill>
              </a:rPr>
              <a:t>more than 60 allelic combinations</a:t>
            </a:r>
            <a:r>
              <a:rPr lang="en-NZ" sz="1400" dirty="0"/>
              <a:t>, the genotypes segregates into smaller clusters of allelic combinations, with not more than 9 genotypes max in a cluster. We therefore run into another problem -“ </a:t>
            </a:r>
            <a:r>
              <a:rPr lang="en-NZ" sz="1400" dirty="0">
                <a:solidFill>
                  <a:srgbClr val="FF0000"/>
                </a:solidFill>
              </a:rPr>
              <a:t>enough representability of genotype classes problem</a:t>
            </a:r>
            <a:r>
              <a:rPr lang="en-NZ" sz="1400" dirty="0"/>
              <a:t>” . We need higher numbers for each allelic  combination to validate the effect ~100- 500</a:t>
            </a:r>
          </a:p>
          <a:p>
            <a:endParaRPr lang="en-NZ" sz="1400" dirty="0"/>
          </a:p>
        </p:txBody>
      </p:sp>
    </p:spTree>
    <p:extLst>
      <p:ext uri="{BB962C8B-B14F-4D97-AF65-F5344CB8AC3E}">
        <p14:creationId xmlns:p14="http://schemas.microsoft.com/office/powerpoint/2010/main" val="37098064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000" y="135256"/>
            <a:ext cx="10344552" cy="1124744"/>
          </a:xfrm>
        </p:spPr>
        <p:txBody>
          <a:bodyPr/>
          <a:lstStyle/>
          <a:p>
            <a:r>
              <a:rPr lang="en-NZ" dirty="0"/>
              <a:t>Outcome and next....	</a:t>
            </a:r>
          </a:p>
        </p:txBody>
      </p:sp>
      <p:sp>
        <p:nvSpPr>
          <p:cNvPr id="3" name="Content Placeholder 2"/>
          <p:cNvSpPr>
            <a:spLocks noGrp="1"/>
          </p:cNvSpPr>
          <p:nvPr>
            <p:ph idx="1"/>
          </p:nvPr>
        </p:nvSpPr>
        <p:spPr>
          <a:xfrm>
            <a:off x="720000" y="1285983"/>
            <a:ext cx="9824175" cy="5265344"/>
          </a:xfrm>
        </p:spPr>
        <p:txBody>
          <a:bodyPr/>
          <a:lstStyle/>
          <a:p>
            <a:r>
              <a:rPr lang="en-NZ" dirty="0"/>
              <a:t>Our data led towards mapping some crucial traits for a commercially important fruit crop, which is now helping us to study other key traits in </a:t>
            </a:r>
            <a:r>
              <a:rPr lang="en-NZ" dirty="0" err="1"/>
              <a:t>Actinidia</a:t>
            </a:r>
            <a:r>
              <a:rPr lang="en-NZ" dirty="0"/>
              <a:t> </a:t>
            </a:r>
            <a:r>
              <a:rPr lang="en-NZ" dirty="0" err="1"/>
              <a:t>polyploids</a:t>
            </a:r>
            <a:r>
              <a:rPr lang="en-NZ" dirty="0"/>
              <a:t> in the breeding programme. </a:t>
            </a:r>
          </a:p>
          <a:p>
            <a:r>
              <a:rPr lang="en-NZ" dirty="0"/>
              <a:t>Dearth in the literature around marker assisted selection in outcrossing tetraploid species for polygenic traits and our work indicates that there is a strong limitation in validating the genetic origins of complex traits in genome cocktails.</a:t>
            </a:r>
          </a:p>
          <a:p>
            <a:r>
              <a:rPr lang="en-NZ" dirty="0"/>
              <a:t>Nevertheless there are other ways emerging to look into such a complexity. </a:t>
            </a:r>
          </a:p>
          <a:p>
            <a:pPr lvl="1"/>
            <a:r>
              <a:rPr lang="en-NZ" dirty="0"/>
              <a:t>Boyle EA, Li YI, Pritchard JK. </a:t>
            </a:r>
            <a:r>
              <a:rPr lang="en-NZ" b="1" dirty="0"/>
              <a:t>An Expanded View of Complex Traits: From Polygenic to </a:t>
            </a:r>
            <a:r>
              <a:rPr lang="en-NZ" b="1" dirty="0" err="1"/>
              <a:t>Omnigenic</a:t>
            </a:r>
            <a:r>
              <a:rPr lang="en-NZ" b="1" dirty="0"/>
              <a:t>.</a:t>
            </a:r>
            <a:r>
              <a:rPr lang="en-NZ" dirty="0"/>
              <a:t> Cell. 2017;169(7):1177-1186. doi:10.1016/j.cell.2017.05.038</a:t>
            </a:r>
          </a:p>
        </p:txBody>
      </p:sp>
    </p:spTree>
    <p:extLst>
      <p:ext uri="{BB962C8B-B14F-4D97-AF65-F5344CB8AC3E}">
        <p14:creationId xmlns:p14="http://schemas.microsoft.com/office/powerpoint/2010/main" val="7669429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a:t>Acknowledgements</a:t>
            </a:r>
          </a:p>
        </p:txBody>
      </p:sp>
      <p:pic>
        <p:nvPicPr>
          <p:cNvPr id="4" name="Picture 3">
            <a:extLst>
              <a:ext uri="{FF2B5EF4-FFF2-40B4-BE49-F238E27FC236}">
                <a16:creationId xmlns:a16="http://schemas.microsoft.com/office/drawing/2014/main" id="{21863D78-3607-4A7C-A87C-AA30473A0E9E}"/>
              </a:ext>
            </a:extLst>
          </p:cNvPr>
          <p:cNvPicPr/>
          <p:nvPr/>
        </p:nvPicPr>
        <p:blipFill rotWithShape="1">
          <a:blip r:embed="rId2"/>
          <a:srcRect t="24363" r="37437" b="27178"/>
          <a:stretch/>
        </p:blipFill>
        <p:spPr bwMode="auto">
          <a:xfrm>
            <a:off x="6448425" y="4197201"/>
            <a:ext cx="5609273" cy="2566353"/>
          </a:xfrm>
          <a:prstGeom prst="rect">
            <a:avLst/>
          </a:prstGeom>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B4685901-8A17-4F4B-8C28-3580313195B2}"/>
              </a:ext>
            </a:extLst>
          </p:cNvPr>
          <p:cNvPicPr>
            <a:picLocks noChangeAspect="1"/>
          </p:cNvPicPr>
          <p:nvPr/>
        </p:nvPicPr>
        <p:blipFill rotWithShape="1">
          <a:blip r:embed="rId3"/>
          <a:srcRect l="28666" t="25481" r="15000" b="45037"/>
          <a:stretch/>
        </p:blipFill>
        <p:spPr>
          <a:xfrm>
            <a:off x="0" y="4403605"/>
            <a:ext cx="6448425" cy="2021840"/>
          </a:xfrm>
          <a:prstGeom prst="rect">
            <a:avLst/>
          </a:prstGeom>
        </p:spPr>
      </p:pic>
      <p:pic>
        <p:nvPicPr>
          <p:cNvPr id="6" name="Picture 5"/>
          <p:cNvPicPr>
            <a:picLocks noChangeAspect="1"/>
          </p:cNvPicPr>
          <p:nvPr/>
        </p:nvPicPr>
        <p:blipFill>
          <a:blip r:embed="rId4"/>
          <a:stretch>
            <a:fillRect/>
          </a:stretch>
        </p:blipFill>
        <p:spPr>
          <a:xfrm>
            <a:off x="1420321" y="3465044"/>
            <a:ext cx="1803891" cy="652942"/>
          </a:xfrm>
          <a:prstGeom prst="rect">
            <a:avLst/>
          </a:prstGeom>
        </p:spPr>
      </p:pic>
      <p:sp>
        <p:nvSpPr>
          <p:cNvPr id="7" name="TextBox 6"/>
          <p:cNvSpPr txBox="1"/>
          <p:nvPr/>
        </p:nvSpPr>
        <p:spPr>
          <a:xfrm>
            <a:off x="59595" y="1710919"/>
            <a:ext cx="11246217" cy="369332"/>
          </a:xfrm>
          <a:prstGeom prst="rect">
            <a:avLst/>
          </a:prstGeom>
          <a:noFill/>
        </p:spPr>
        <p:txBody>
          <a:bodyPr wrap="square" rtlCol="0">
            <a:spAutoFit/>
          </a:bodyPr>
          <a:lstStyle/>
          <a:p>
            <a:r>
              <a:rPr lang="en-NZ" sz="1800" dirty="0"/>
              <a:t>Peter Bourke (</a:t>
            </a:r>
            <a:r>
              <a:rPr lang="en-NZ" sz="1800" dirty="0" err="1"/>
              <a:t>Wageningen</a:t>
            </a:r>
            <a:r>
              <a:rPr lang="en-NZ" sz="1800" dirty="0"/>
              <a:t> University and Research /</a:t>
            </a:r>
            <a:r>
              <a:rPr lang="en-NZ" sz="1800" dirty="0" err="1"/>
              <a:t>polymapR</a:t>
            </a:r>
            <a:r>
              <a:rPr lang="en-NZ" sz="1800" dirty="0"/>
              <a:t>, </a:t>
            </a:r>
            <a:r>
              <a:rPr lang="en-NZ" sz="1800" dirty="0" err="1"/>
              <a:t>polyqtlR</a:t>
            </a:r>
            <a:r>
              <a:rPr lang="en-NZ" sz="1800" dirty="0"/>
              <a:t>)</a:t>
            </a:r>
          </a:p>
        </p:txBody>
      </p:sp>
      <p:sp>
        <p:nvSpPr>
          <p:cNvPr id="8" name="Rectangle 7"/>
          <p:cNvSpPr/>
          <p:nvPr/>
        </p:nvSpPr>
        <p:spPr>
          <a:xfrm>
            <a:off x="59595" y="2280782"/>
            <a:ext cx="11055718" cy="646331"/>
          </a:xfrm>
          <a:prstGeom prst="rect">
            <a:avLst/>
          </a:prstGeom>
        </p:spPr>
        <p:txBody>
          <a:bodyPr wrap="square">
            <a:spAutoFit/>
          </a:bodyPr>
          <a:lstStyle/>
          <a:p>
            <a:r>
              <a:rPr lang="en-NZ" sz="1800" dirty="0"/>
              <a:t>David Gerard, American University, Washington (</a:t>
            </a:r>
            <a:r>
              <a:rPr lang="en-NZ" sz="1800" dirty="0" err="1"/>
              <a:t>UpDog</a:t>
            </a:r>
            <a:r>
              <a:rPr lang="en-NZ" sz="1800" dirty="0"/>
              <a:t> software for dosage estimates) </a:t>
            </a:r>
          </a:p>
          <a:p>
            <a:r>
              <a:rPr lang="en-NZ" sz="1800" dirty="0"/>
              <a:t>Brian J. </a:t>
            </a:r>
            <a:r>
              <a:rPr lang="en-NZ" sz="1800" dirty="0" err="1"/>
              <a:t>Knaus</a:t>
            </a:r>
            <a:r>
              <a:rPr lang="en-NZ" sz="1800" dirty="0"/>
              <a:t>, Oregon State University (</a:t>
            </a:r>
            <a:r>
              <a:rPr lang="en-NZ" sz="1800" dirty="0" err="1"/>
              <a:t>vcfR</a:t>
            </a:r>
            <a:r>
              <a:rPr lang="en-NZ" sz="1800" dirty="0"/>
              <a:t> package).</a:t>
            </a:r>
          </a:p>
        </p:txBody>
      </p:sp>
      <p:sp>
        <p:nvSpPr>
          <p:cNvPr id="9" name="TextBox 8"/>
          <p:cNvSpPr txBox="1"/>
          <p:nvPr/>
        </p:nvSpPr>
        <p:spPr>
          <a:xfrm>
            <a:off x="59595" y="3483076"/>
            <a:ext cx="1348446" cy="523220"/>
          </a:xfrm>
          <a:prstGeom prst="rect">
            <a:avLst/>
          </a:prstGeom>
          <a:noFill/>
        </p:spPr>
        <p:txBody>
          <a:bodyPr wrap="none" rtlCol="0">
            <a:spAutoFit/>
          </a:bodyPr>
          <a:lstStyle/>
          <a:p>
            <a:r>
              <a:rPr lang="en-NZ" sz="1400" dirty="0"/>
              <a:t>Post-doctorate</a:t>
            </a:r>
          </a:p>
          <a:p>
            <a:r>
              <a:rPr lang="en-NZ" sz="1400" dirty="0"/>
              <a:t>fellowship</a:t>
            </a:r>
          </a:p>
        </p:txBody>
      </p:sp>
      <p:sp>
        <p:nvSpPr>
          <p:cNvPr id="11" name="Rectangle 10"/>
          <p:cNvSpPr/>
          <p:nvPr/>
        </p:nvSpPr>
        <p:spPr>
          <a:xfrm>
            <a:off x="59595" y="1423257"/>
            <a:ext cx="12014101" cy="369332"/>
          </a:xfrm>
          <a:prstGeom prst="rect">
            <a:avLst/>
          </a:prstGeom>
        </p:spPr>
        <p:txBody>
          <a:bodyPr wrap="square">
            <a:spAutoFit/>
          </a:bodyPr>
          <a:lstStyle/>
          <a:p>
            <a:r>
              <a:rPr lang="en-NZ" sz="1800" dirty="0"/>
              <a:t>Key authors: Susan Thomson, John McCallum, Cyril Brendolise, Luis Gea, </a:t>
            </a:r>
            <a:r>
              <a:rPr lang="en-NZ" sz="1800" i="1" dirty="0"/>
              <a:t>David </a:t>
            </a:r>
            <a:r>
              <a:rPr lang="en-NZ" sz="1800" i="1" dirty="0" err="1"/>
              <a:t>Chagné</a:t>
            </a:r>
            <a:r>
              <a:rPr lang="en-NZ" sz="1800" i="1" dirty="0"/>
              <a:t>, Susan E. Gardiner</a:t>
            </a:r>
          </a:p>
        </p:txBody>
      </p:sp>
      <p:sp>
        <p:nvSpPr>
          <p:cNvPr id="13" name="Rectangle 12"/>
          <p:cNvSpPr/>
          <p:nvPr/>
        </p:nvSpPr>
        <p:spPr>
          <a:xfrm>
            <a:off x="3701734" y="3388360"/>
            <a:ext cx="6096000" cy="1077218"/>
          </a:xfrm>
          <a:prstGeom prst="rect">
            <a:avLst/>
          </a:prstGeom>
        </p:spPr>
        <p:txBody>
          <a:bodyPr>
            <a:spAutoFit/>
          </a:bodyPr>
          <a:lstStyle/>
          <a:p>
            <a:r>
              <a:rPr lang="en-NZ" sz="1600" b="1" dirty="0"/>
              <a:t>Plant and Food Research </a:t>
            </a:r>
            <a:r>
              <a:rPr lang="en-NZ" sz="1600" dirty="0"/>
              <a:t>(Vine Characterisation Programme, Kiwifruit Royalty Investment Programmes) </a:t>
            </a:r>
            <a:r>
              <a:rPr lang="en-NZ" sz="1600" b="1" dirty="0"/>
              <a:t>WUR </a:t>
            </a:r>
            <a:r>
              <a:rPr lang="en-NZ" sz="1600" dirty="0"/>
              <a:t>(Novel genetic and genomic tools for </a:t>
            </a:r>
            <a:r>
              <a:rPr lang="en-NZ" sz="1600" dirty="0" err="1"/>
              <a:t>polyploid</a:t>
            </a:r>
            <a:r>
              <a:rPr lang="en-NZ" sz="1600" dirty="0"/>
              <a:t> crops, </a:t>
            </a:r>
          </a:p>
          <a:p>
            <a:endParaRPr lang="en-NZ" sz="1600" b="1" dirty="0"/>
          </a:p>
        </p:txBody>
      </p:sp>
    </p:spTree>
    <p:extLst>
      <p:ext uri="{BB962C8B-B14F-4D97-AF65-F5344CB8AC3E}">
        <p14:creationId xmlns:p14="http://schemas.microsoft.com/office/powerpoint/2010/main" val="22482607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CA2B7-7FE9-472C-A80C-3BDB1D466B10}"/>
              </a:ext>
            </a:extLst>
          </p:cNvPr>
          <p:cNvSpPr>
            <a:spLocks noGrp="1"/>
          </p:cNvSpPr>
          <p:nvPr>
            <p:ph type="title"/>
          </p:nvPr>
        </p:nvSpPr>
        <p:spPr>
          <a:xfrm>
            <a:off x="237347" y="3063471"/>
            <a:ext cx="6434386" cy="1325563"/>
          </a:xfrm>
        </p:spPr>
        <p:txBody>
          <a:bodyPr>
            <a:normAutofit fontScale="90000"/>
          </a:bodyPr>
          <a:lstStyle/>
          <a:p>
            <a:r>
              <a:rPr lang="en-US" i="1" dirty="0"/>
              <a:t>Actinidia</a:t>
            </a:r>
            <a:br>
              <a:rPr lang="en-US" i="1" dirty="0"/>
            </a:br>
            <a:r>
              <a:rPr lang="en-US" i="1" dirty="0"/>
              <a:t>Ploidy stair in the genus: 2x,4x,6x,8x, 10x</a:t>
            </a:r>
            <a:br>
              <a:rPr lang="en-US" i="1" dirty="0"/>
            </a:br>
            <a:br>
              <a:rPr lang="en-US" i="1" dirty="0"/>
            </a:br>
            <a:r>
              <a:rPr lang="en-US" i="1" dirty="0"/>
              <a:t>Dioecy</a:t>
            </a:r>
            <a:br>
              <a:rPr lang="en-US" i="1" dirty="0"/>
            </a:br>
            <a:br>
              <a:rPr lang="en-US" i="1" dirty="0"/>
            </a:br>
            <a:r>
              <a:rPr lang="en-US" i="1" dirty="0"/>
              <a:t>High heterozygosity</a:t>
            </a:r>
            <a:br>
              <a:rPr lang="en-US" i="1" dirty="0"/>
            </a:br>
            <a:br>
              <a:rPr lang="en-US" i="1" dirty="0"/>
            </a:br>
            <a:r>
              <a:rPr lang="en-US" i="1" dirty="0"/>
              <a:t>29 Chromosomes/ Linkage groups</a:t>
            </a:r>
            <a:endParaRPr lang="en-NZ" i="1" dirty="0"/>
          </a:p>
        </p:txBody>
      </p:sp>
      <p:pic>
        <p:nvPicPr>
          <p:cNvPr id="1026" name="Picture 2" descr="Kiwifruit ( Actinidia spp.) Breeding | SpringerLink">
            <a:extLst>
              <a:ext uri="{FF2B5EF4-FFF2-40B4-BE49-F238E27FC236}">
                <a16:creationId xmlns:a16="http://schemas.microsoft.com/office/drawing/2014/main" id="{84961040-9E92-4D6A-92A5-BF1443DFDA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7150" y="1124744"/>
            <a:ext cx="3695528" cy="438164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8620E75-D9E2-4F60-A415-A327121BDDC9}"/>
              </a:ext>
            </a:extLst>
          </p:cNvPr>
          <p:cNvSpPr txBox="1"/>
          <p:nvPr/>
        </p:nvSpPr>
        <p:spPr>
          <a:xfrm>
            <a:off x="6671733" y="5693040"/>
            <a:ext cx="4506362" cy="369332"/>
          </a:xfrm>
          <a:prstGeom prst="rect">
            <a:avLst/>
          </a:prstGeom>
          <a:noFill/>
        </p:spPr>
        <p:txBody>
          <a:bodyPr wrap="none" rtlCol="0">
            <a:spAutoFit/>
          </a:bodyPr>
          <a:lstStyle/>
          <a:p>
            <a:r>
              <a:rPr lang="en-US" sz="1800" dirty="0"/>
              <a:t>Commercial -</a:t>
            </a:r>
            <a:r>
              <a:rPr lang="en-US" sz="1800" dirty="0" err="1"/>
              <a:t>Actinidia</a:t>
            </a:r>
            <a:r>
              <a:rPr lang="en-US" sz="1800" dirty="0"/>
              <a:t> chinensis 2x, 4x, 6x</a:t>
            </a:r>
            <a:endParaRPr lang="en-NZ" sz="1800" dirty="0"/>
          </a:p>
        </p:txBody>
      </p:sp>
      <p:pic>
        <p:nvPicPr>
          <p:cNvPr id="6" name="Picture 5">
            <a:extLst>
              <a:ext uri="{FF2B5EF4-FFF2-40B4-BE49-F238E27FC236}">
                <a16:creationId xmlns:a16="http://schemas.microsoft.com/office/drawing/2014/main" id="{3B6462D0-225D-41C3-BDB9-6D700540C079}"/>
              </a:ext>
            </a:extLst>
          </p:cNvPr>
          <p:cNvPicPr>
            <a:picLocks noChangeAspect="1"/>
          </p:cNvPicPr>
          <p:nvPr/>
        </p:nvPicPr>
        <p:blipFill rotWithShape="1">
          <a:blip r:embed="rId3"/>
          <a:srcRect l="43617" t="71378" r="47608" b="12488"/>
          <a:stretch/>
        </p:blipFill>
        <p:spPr>
          <a:xfrm>
            <a:off x="3450980" y="3792398"/>
            <a:ext cx="1069849" cy="1106425"/>
          </a:xfrm>
          <a:prstGeom prst="rect">
            <a:avLst/>
          </a:prstGeom>
        </p:spPr>
      </p:pic>
      <p:pic>
        <p:nvPicPr>
          <p:cNvPr id="3" name="Picture 2"/>
          <p:cNvPicPr>
            <a:picLocks noChangeAspect="1"/>
          </p:cNvPicPr>
          <p:nvPr/>
        </p:nvPicPr>
        <p:blipFill>
          <a:blip r:embed="rId4"/>
          <a:stretch>
            <a:fillRect/>
          </a:stretch>
        </p:blipFill>
        <p:spPr>
          <a:xfrm>
            <a:off x="1869377" y="3094177"/>
            <a:ext cx="828754" cy="551498"/>
          </a:xfrm>
          <a:prstGeom prst="rect">
            <a:avLst/>
          </a:prstGeom>
        </p:spPr>
      </p:pic>
      <p:sp>
        <p:nvSpPr>
          <p:cNvPr id="9" name="Title 1"/>
          <p:cNvSpPr txBox="1">
            <a:spLocks/>
          </p:cNvSpPr>
          <p:nvPr/>
        </p:nvSpPr>
        <p:spPr bwMode="auto">
          <a:xfrm>
            <a:off x="720000" y="0"/>
            <a:ext cx="10344552" cy="112474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2800">
                <a:solidFill>
                  <a:srgbClr val="5F5F5F"/>
                </a:solidFill>
                <a:latin typeface="+mj-lt"/>
                <a:ea typeface="+mj-ea"/>
                <a:cs typeface="+mj-cs"/>
              </a:defRPr>
            </a:lvl1pPr>
            <a:lvl2pPr algn="l" rtl="0" eaLnBrk="1" fontAlgn="base" hangingPunct="1">
              <a:spcBef>
                <a:spcPct val="0"/>
              </a:spcBef>
              <a:spcAft>
                <a:spcPct val="0"/>
              </a:spcAft>
              <a:defRPr sz="3733">
                <a:solidFill>
                  <a:srgbClr val="5F5F5F"/>
                </a:solidFill>
                <a:latin typeface="Arial" charset="0"/>
                <a:ea typeface="ＭＳ Ｐゴシック" pitchFamily="-112" charset="-128"/>
              </a:defRPr>
            </a:lvl2pPr>
            <a:lvl3pPr algn="l" rtl="0" eaLnBrk="1" fontAlgn="base" hangingPunct="1">
              <a:spcBef>
                <a:spcPct val="0"/>
              </a:spcBef>
              <a:spcAft>
                <a:spcPct val="0"/>
              </a:spcAft>
              <a:defRPr sz="3733">
                <a:solidFill>
                  <a:srgbClr val="5F5F5F"/>
                </a:solidFill>
                <a:latin typeface="Arial" charset="0"/>
                <a:ea typeface="ＭＳ Ｐゴシック" pitchFamily="-112" charset="-128"/>
              </a:defRPr>
            </a:lvl3pPr>
            <a:lvl4pPr algn="l" rtl="0" eaLnBrk="1" fontAlgn="base" hangingPunct="1">
              <a:spcBef>
                <a:spcPct val="0"/>
              </a:spcBef>
              <a:spcAft>
                <a:spcPct val="0"/>
              </a:spcAft>
              <a:defRPr sz="3733">
                <a:solidFill>
                  <a:srgbClr val="5F5F5F"/>
                </a:solidFill>
                <a:latin typeface="Arial" charset="0"/>
                <a:ea typeface="ＭＳ Ｐゴシック" pitchFamily="-112" charset="-128"/>
              </a:defRPr>
            </a:lvl4pPr>
            <a:lvl5pPr algn="l" rtl="0" eaLnBrk="1" fontAlgn="base" hangingPunct="1">
              <a:spcBef>
                <a:spcPct val="0"/>
              </a:spcBef>
              <a:spcAft>
                <a:spcPct val="0"/>
              </a:spcAft>
              <a:defRPr sz="3733">
                <a:solidFill>
                  <a:srgbClr val="5F5F5F"/>
                </a:solidFill>
                <a:latin typeface="Arial" charset="0"/>
                <a:ea typeface="ＭＳ Ｐゴシック" pitchFamily="-112" charset="-128"/>
              </a:defRPr>
            </a:lvl5pPr>
            <a:lvl6pPr marL="609585" algn="l" rtl="0" eaLnBrk="1" fontAlgn="base" hangingPunct="1">
              <a:spcBef>
                <a:spcPct val="0"/>
              </a:spcBef>
              <a:spcAft>
                <a:spcPct val="0"/>
              </a:spcAft>
              <a:defRPr sz="3733">
                <a:solidFill>
                  <a:srgbClr val="5F5F5F"/>
                </a:solidFill>
                <a:latin typeface="Arial" charset="0"/>
                <a:ea typeface="ＭＳ Ｐゴシック" pitchFamily="-112" charset="-128"/>
              </a:defRPr>
            </a:lvl6pPr>
            <a:lvl7pPr marL="1219170" algn="l" rtl="0" eaLnBrk="1" fontAlgn="base" hangingPunct="1">
              <a:spcBef>
                <a:spcPct val="0"/>
              </a:spcBef>
              <a:spcAft>
                <a:spcPct val="0"/>
              </a:spcAft>
              <a:defRPr sz="3733">
                <a:solidFill>
                  <a:srgbClr val="5F5F5F"/>
                </a:solidFill>
                <a:latin typeface="Arial" charset="0"/>
                <a:ea typeface="ＭＳ Ｐゴシック" pitchFamily="-112" charset="-128"/>
              </a:defRPr>
            </a:lvl7pPr>
            <a:lvl8pPr marL="1828754" algn="l" rtl="0" eaLnBrk="1" fontAlgn="base" hangingPunct="1">
              <a:spcBef>
                <a:spcPct val="0"/>
              </a:spcBef>
              <a:spcAft>
                <a:spcPct val="0"/>
              </a:spcAft>
              <a:defRPr sz="3733">
                <a:solidFill>
                  <a:srgbClr val="5F5F5F"/>
                </a:solidFill>
                <a:latin typeface="Arial" charset="0"/>
                <a:ea typeface="ＭＳ Ｐゴシック" pitchFamily="-112" charset="-128"/>
              </a:defRPr>
            </a:lvl8pPr>
            <a:lvl9pPr marL="2438339" algn="l" rtl="0" eaLnBrk="1" fontAlgn="base" hangingPunct="1">
              <a:spcBef>
                <a:spcPct val="0"/>
              </a:spcBef>
              <a:spcAft>
                <a:spcPct val="0"/>
              </a:spcAft>
              <a:defRPr sz="3733">
                <a:solidFill>
                  <a:srgbClr val="5F5F5F"/>
                </a:solidFill>
                <a:latin typeface="Arial" charset="0"/>
                <a:ea typeface="ＭＳ Ｐゴシック" pitchFamily="-112" charset="-128"/>
              </a:defRPr>
            </a:lvl9pPr>
          </a:lstStyle>
          <a:p>
            <a:r>
              <a:rPr lang="en-NZ" kern="0" dirty="0"/>
              <a:t>Kiwifruit- Outcrossing </a:t>
            </a:r>
            <a:r>
              <a:rPr lang="en-NZ" kern="0" dirty="0" err="1"/>
              <a:t>polyploid</a:t>
            </a:r>
            <a:endParaRPr lang="en-NZ" kern="0" dirty="0"/>
          </a:p>
        </p:txBody>
      </p:sp>
    </p:spTree>
    <p:extLst>
      <p:ext uri="{BB962C8B-B14F-4D97-AF65-F5344CB8AC3E}">
        <p14:creationId xmlns:p14="http://schemas.microsoft.com/office/powerpoint/2010/main" val="22530697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A1D1633-001D-4446-90C7-28050BA9030D}"/>
              </a:ext>
            </a:extLst>
          </p:cNvPr>
          <p:cNvSpPr txBox="1">
            <a:spLocks/>
          </p:cNvSpPr>
          <p:nvPr/>
        </p:nvSpPr>
        <p:spPr>
          <a:xfrm>
            <a:off x="249277" y="1043938"/>
            <a:ext cx="7817371" cy="3643313"/>
          </a:xfrm>
          <a:prstGeom prst="rect">
            <a:avLst/>
          </a:prstGeom>
        </p:spPr>
        <p:txBody>
          <a:bodyPr vert="horz" lIns="0" tIns="0" rIns="0" bIns="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2000" dirty="0">
              <a:solidFill>
                <a:srgbClr val="5D7975"/>
              </a:solidFill>
              <a:latin typeface="Arial" panose="020B0604020202020204" pitchFamily="34" charset="0"/>
              <a:cs typeface="Arial" panose="020B0604020202020204" pitchFamily="34" charset="0"/>
            </a:endParaRPr>
          </a:p>
        </p:txBody>
      </p:sp>
      <p:pic>
        <p:nvPicPr>
          <p:cNvPr id="5" name="Picture 2" descr="http://www.annualreviews.org/na101/home/literatum/publisher/ar/journals/content/phyto/2017/phyto.2017.55.issue-1/annurev-phyto-080516-035530/20170801/images/large/py550377.f4.jpeg">
            <a:extLst>
              <a:ext uri="{FF2B5EF4-FFF2-40B4-BE49-F238E27FC236}">
                <a16:creationId xmlns:a16="http://schemas.microsoft.com/office/drawing/2014/main" id="{A8EF3815-CDBE-4574-AABE-52725389C25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093" y="1932255"/>
            <a:ext cx="4882777" cy="33325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image">
            <a:extLst>
              <a:ext uri="{FF2B5EF4-FFF2-40B4-BE49-F238E27FC236}">
                <a16:creationId xmlns:a16="http://schemas.microsoft.com/office/drawing/2014/main" id="{AF135E2D-568D-4677-894E-FDD5102E7A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56213" y="1596872"/>
            <a:ext cx="2049388" cy="229133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D2E00BA-4E0D-4A13-B702-421E70F8142B}"/>
              </a:ext>
            </a:extLst>
          </p:cNvPr>
          <p:cNvSpPr txBox="1"/>
          <p:nvPr/>
        </p:nvSpPr>
        <p:spPr>
          <a:xfrm>
            <a:off x="9234553" y="1146672"/>
            <a:ext cx="1745991" cy="338554"/>
          </a:xfrm>
          <a:prstGeom prst="rect">
            <a:avLst/>
          </a:prstGeom>
          <a:noFill/>
        </p:spPr>
        <p:txBody>
          <a:bodyPr wrap="none" rtlCol="0">
            <a:spAutoFit/>
          </a:bodyPr>
          <a:lstStyle/>
          <a:p>
            <a:r>
              <a:rPr lang="en-NZ" sz="1600" dirty="0"/>
              <a:t>Economic impact</a:t>
            </a:r>
          </a:p>
        </p:txBody>
      </p:sp>
      <p:sp>
        <p:nvSpPr>
          <p:cNvPr id="9" name="Down Arrow 10">
            <a:extLst>
              <a:ext uri="{FF2B5EF4-FFF2-40B4-BE49-F238E27FC236}">
                <a16:creationId xmlns:a16="http://schemas.microsoft.com/office/drawing/2014/main" id="{3CDD1CE0-D94A-4C8B-8B92-4116ED98DECF}"/>
              </a:ext>
            </a:extLst>
          </p:cNvPr>
          <p:cNvSpPr/>
          <p:nvPr/>
        </p:nvSpPr>
        <p:spPr bwMode="auto">
          <a:xfrm>
            <a:off x="10842349" y="1948353"/>
            <a:ext cx="216024" cy="288032"/>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NZ" sz="2400" b="0" i="0" u="none" strike="noStrike" cap="none" normalizeH="0" baseline="0">
              <a:ln>
                <a:noFill/>
              </a:ln>
              <a:solidFill>
                <a:schemeClr val="tx1"/>
              </a:solidFill>
              <a:effectLst/>
              <a:latin typeface="Arial" charset="0"/>
              <a:ea typeface="ＭＳ Ｐゴシック" pitchFamily="-112" charset="-128"/>
            </a:endParaRPr>
          </a:p>
        </p:txBody>
      </p:sp>
      <p:pic>
        <p:nvPicPr>
          <p:cNvPr id="10" name="Picture 9">
            <a:extLst>
              <a:ext uri="{FF2B5EF4-FFF2-40B4-BE49-F238E27FC236}">
                <a16:creationId xmlns:a16="http://schemas.microsoft.com/office/drawing/2014/main" id="{207BC1E7-CF64-4748-83F5-3498EC4E0A72}"/>
              </a:ext>
            </a:extLst>
          </p:cNvPr>
          <p:cNvPicPr>
            <a:picLocks noChangeAspect="1"/>
          </p:cNvPicPr>
          <p:nvPr/>
        </p:nvPicPr>
        <p:blipFill>
          <a:blip r:embed="rId4"/>
          <a:stretch>
            <a:fillRect/>
          </a:stretch>
        </p:blipFill>
        <p:spPr>
          <a:xfrm>
            <a:off x="5057907" y="1485226"/>
            <a:ext cx="3754077" cy="2639734"/>
          </a:xfrm>
          <a:prstGeom prst="rect">
            <a:avLst/>
          </a:prstGeom>
        </p:spPr>
      </p:pic>
      <p:sp>
        <p:nvSpPr>
          <p:cNvPr id="11" name="TextBox 10">
            <a:extLst>
              <a:ext uri="{FF2B5EF4-FFF2-40B4-BE49-F238E27FC236}">
                <a16:creationId xmlns:a16="http://schemas.microsoft.com/office/drawing/2014/main" id="{C6ABAFF7-4CF3-45A1-B969-3D30E4534FB7}"/>
              </a:ext>
            </a:extLst>
          </p:cNvPr>
          <p:cNvSpPr txBox="1"/>
          <p:nvPr/>
        </p:nvSpPr>
        <p:spPr>
          <a:xfrm>
            <a:off x="5395862" y="889487"/>
            <a:ext cx="3497143" cy="830997"/>
          </a:xfrm>
          <a:prstGeom prst="rect">
            <a:avLst/>
          </a:prstGeom>
          <a:noFill/>
        </p:spPr>
        <p:txBody>
          <a:bodyPr wrap="square" rtlCol="0">
            <a:spAutoFit/>
          </a:bodyPr>
          <a:lstStyle/>
          <a:p>
            <a:pPr algn="ctr"/>
            <a:r>
              <a:rPr lang="en-NZ" sz="1600" dirty="0"/>
              <a:t>Disease responses due to </a:t>
            </a:r>
            <a:r>
              <a:rPr lang="en-NZ" sz="1600" i="1" dirty="0">
                <a:solidFill>
                  <a:srgbClr val="FF0000"/>
                </a:solidFill>
              </a:rPr>
              <a:t>Psa Biovar 3 </a:t>
            </a:r>
            <a:r>
              <a:rPr lang="en-NZ" sz="1600" dirty="0">
                <a:solidFill>
                  <a:srgbClr val="FF0000"/>
                </a:solidFill>
              </a:rPr>
              <a:t>infection</a:t>
            </a:r>
          </a:p>
          <a:p>
            <a:pPr algn="ctr"/>
            <a:endParaRPr lang="en-NZ" sz="1600" i="1" dirty="0">
              <a:solidFill>
                <a:srgbClr val="FF0000"/>
              </a:solidFill>
            </a:endParaRPr>
          </a:p>
        </p:txBody>
      </p:sp>
      <p:pic>
        <p:nvPicPr>
          <p:cNvPr id="12" name="Picture 11" descr="http://imagelibrary.pfr.co.nz/piction/ump.secure_uma?surl=1608452250ZZBGGYQLKUUE&amp;version=&amp;enc=EAD5FF86C10CE5629E9E605BE8B758D1DCF08594562BD4ACF308042185F7C18E&amp;f=Block%2018%20gold%2016_w.jpg">
            <a:extLst>
              <a:ext uri="{FF2B5EF4-FFF2-40B4-BE49-F238E27FC236}">
                <a16:creationId xmlns:a16="http://schemas.microsoft.com/office/drawing/2014/main" id="{F1B81F2D-22E9-473F-B25A-405507E2D78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89052" y="4099519"/>
            <a:ext cx="2091785" cy="1700808"/>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7D789D6F-0529-436A-AEC5-75277690826B}"/>
              </a:ext>
            </a:extLst>
          </p:cNvPr>
          <p:cNvSpPr txBox="1"/>
          <p:nvPr/>
        </p:nvSpPr>
        <p:spPr>
          <a:xfrm>
            <a:off x="66093" y="5851741"/>
            <a:ext cx="6108532" cy="830997"/>
          </a:xfrm>
          <a:prstGeom prst="rect">
            <a:avLst/>
          </a:prstGeom>
          <a:noFill/>
        </p:spPr>
        <p:txBody>
          <a:bodyPr wrap="none" rtlCol="0">
            <a:spAutoFit/>
          </a:bodyPr>
          <a:lstStyle/>
          <a:p>
            <a:r>
              <a:rPr lang="en-US" i="1" dirty="0"/>
              <a:t>1. </a:t>
            </a:r>
            <a:r>
              <a:rPr lang="en-US" i="1" dirty="0" err="1"/>
              <a:t>Actinidia</a:t>
            </a:r>
            <a:r>
              <a:rPr lang="en-US" i="1" dirty="0"/>
              <a:t> </a:t>
            </a:r>
            <a:r>
              <a:rPr lang="en-US" i="1" dirty="0" err="1"/>
              <a:t>chinensis</a:t>
            </a:r>
            <a:r>
              <a:rPr lang="en-US" i="1" dirty="0"/>
              <a:t> </a:t>
            </a:r>
            <a:r>
              <a:rPr lang="en-US" dirty="0">
                <a:solidFill>
                  <a:srgbClr val="FF0000"/>
                </a:solidFill>
              </a:rPr>
              <a:t>2x…</a:t>
            </a:r>
            <a:r>
              <a:rPr lang="en-US" dirty="0">
                <a:solidFill>
                  <a:schemeClr val="accent1">
                    <a:lumMod val="75000"/>
                  </a:schemeClr>
                </a:solidFill>
              </a:rPr>
              <a:t>.&gt; </a:t>
            </a:r>
            <a:r>
              <a:rPr lang="en-US" sz="4800" b="1" dirty="0">
                <a:solidFill>
                  <a:schemeClr val="accent1">
                    <a:lumMod val="75000"/>
                  </a:schemeClr>
                </a:solidFill>
              </a:rPr>
              <a:t>4x</a:t>
            </a:r>
            <a:endParaRPr lang="en-NZ" sz="4800" b="1" dirty="0">
              <a:solidFill>
                <a:schemeClr val="accent1">
                  <a:lumMod val="75000"/>
                </a:schemeClr>
              </a:solidFill>
            </a:endParaRPr>
          </a:p>
        </p:txBody>
      </p:sp>
      <p:sp>
        <p:nvSpPr>
          <p:cNvPr id="13" name="Title 1"/>
          <p:cNvSpPr txBox="1">
            <a:spLocks/>
          </p:cNvSpPr>
          <p:nvPr/>
        </p:nvSpPr>
        <p:spPr bwMode="auto">
          <a:xfrm>
            <a:off x="719999" y="0"/>
            <a:ext cx="10260545" cy="112474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2800">
                <a:solidFill>
                  <a:srgbClr val="5F5F5F"/>
                </a:solidFill>
                <a:latin typeface="+mj-lt"/>
                <a:ea typeface="+mj-ea"/>
                <a:cs typeface="+mj-cs"/>
              </a:defRPr>
            </a:lvl1pPr>
            <a:lvl2pPr algn="l" rtl="0" eaLnBrk="1" fontAlgn="base" hangingPunct="1">
              <a:spcBef>
                <a:spcPct val="0"/>
              </a:spcBef>
              <a:spcAft>
                <a:spcPct val="0"/>
              </a:spcAft>
              <a:defRPr sz="3733">
                <a:solidFill>
                  <a:srgbClr val="5F5F5F"/>
                </a:solidFill>
                <a:latin typeface="Arial" charset="0"/>
                <a:ea typeface="ＭＳ Ｐゴシック" pitchFamily="-112" charset="-128"/>
              </a:defRPr>
            </a:lvl2pPr>
            <a:lvl3pPr algn="l" rtl="0" eaLnBrk="1" fontAlgn="base" hangingPunct="1">
              <a:spcBef>
                <a:spcPct val="0"/>
              </a:spcBef>
              <a:spcAft>
                <a:spcPct val="0"/>
              </a:spcAft>
              <a:defRPr sz="3733">
                <a:solidFill>
                  <a:srgbClr val="5F5F5F"/>
                </a:solidFill>
                <a:latin typeface="Arial" charset="0"/>
                <a:ea typeface="ＭＳ Ｐゴシック" pitchFamily="-112" charset="-128"/>
              </a:defRPr>
            </a:lvl3pPr>
            <a:lvl4pPr algn="l" rtl="0" eaLnBrk="1" fontAlgn="base" hangingPunct="1">
              <a:spcBef>
                <a:spcPct val="0"/>
              </a:spcBef>
              <a:spcAft>
                <a:spcPct val="0"/>
              </a:spcAft>
              <a:defRPr sz="3733">
                <a:solidFill>
                  <a:srgbClr val="5F5F5F"/>
                </a:solidFill>
                <a:latin typeface="Arial" charset="0"/>
                <a:ea typeface="ＭＳ Ｐゴシック" pitchFamily="-112" charset="-128"/>
              </a:defRPr>
            </a:lvl4pPr>
            <a:lvl5pPr algn="l" rtl="0" eaLnBrk="1" fontAlgn="base" hangingPunct="1">
              <a:spcBef>
                <a:spcPct val="0"/>
              </a:spcBef>
              <a:spcAft>
                <a:spcPct val="0"/>
              </a:spcAft>
              <a:defRPr sz="3733">
                <a:solidFill>
                  <a:srgbClr val="5F5F5F"/>
                </a:solidFill>
                <a:latin typeface="Arial" charset="0"/>
                <a:ea typeface="ＭＳ Ｐゴシック" pitchFamily="-112" charset="-128"/>
              </a:defRPr>
            </a:lvl5pPr>
            <a:lvl6pPr marL="609585" algn="l" rtl="0" eaLnBrk="1" fontAlgn="base" hangingPunct="1">
              <a:spcBef>
                <a:spcPct val="0"/>
              </a:spcBef>
              <a:spcAft>
                <a:spcPct val="0"/>
              </a:spcAft>
              <a:defRPr sz="3733">
                <a:solidFill>
                  <a:srgbClr val="5F5F5F"/>
                </a:solidFill>
                <a:latin typeface="Arial" charset="0"/>
                <a:ea typeface="ＭＳ Ｐゴシック" pitchFamily="-112" charset="-128"/>
              </a:defRPr>
            </a:lvl6pPr>
            <a:lvl7pPr marL="1219170" algn="l" rtl="0" eaLnBrk="1" fontAlgn="base" hangingPunct="1">
              <a:spcBef>
                <a:spcPct val="0"/>
              </a:spcBef>
              <a:spcAft>
                <a:spcPct val="0"/>
              </a:spcAft>
              <a:defRPr sz="3733">
                <a:solidFill>
                  <a:srgbClr val="5F5F5F"/>
                </a:solidFill>
                <a:latin typeface="Arial" charset="0"/>
                <a:ea typeface="ＭＳ Ｐゴシック" pitchFamily="-112" charset="-128"/>
              </a:defRPr>
            </a:lvl7pPr>
            <a:lvl8pPr marL="1828754" algn="l" rtl="0" eaLnBrk="1" fontAlgn="base" hangingPunct="1">
              <a:spcBef>
                <a:spcPct val="0"/>
              </a:spcBef>
              <a:spcAft>
                <a:spcPct val="0"/>
              </a:spcAft>
              <a:defRPr sz="3733">
                <a:solidFill>
                  <a:srgbClr val="5F5F5F"/>
                </a:solidFill>
                <a:latin typeface="Arial" charset="0"/>
                <a:ea typeface="ＭＳ Ｐゴシック" pitchFamily="-112" charset="-128"/>
              </a:defRPr>
            </a:lvl8pPr>
            <a:lvl9pPr marL="2438339" algn="l" rtl="0" eaLnBrk="1" fontAlgn="base" hangingPunct="1">
              <a:spcBef>
                <a:spcPct val="0"/>
              </a:spcBef>
              <a:spcAft>
                <a:spcPct val="0"/>
              </a:spcAft>
              <a:defRPr sz="3733">
                <a:solidFill>
                  <a:srgbClr val="5F5F5F"/>
                </a:solidFill>
                <a:latin typeface="Arial" charset="0"/>
                <a:ea typeface="ＭＳ Ｐゴシック" pitchFamily="-112" charset="-128"/>
              </a:defRPr>
            </a:lvl9pPr>
          </a:lstStyle>
          <a:p>
            <a:r>
              <a:rPr lang="en-NZ" kern="0" dirty="0" err="1"/>
              <a:t>Psa</a:t>
            </a:r>
            <a:r>
              <a:rPr lang="en-NZ" kern="0" dirty="0"/>
              <a:t> </a:t>
            </a:r>
            <a:r>
              <a:rPr lang="en-NZ" kern="0" dirty="0" err="1"/>
              <a:t>biovar</a:t>
            </a:r>
            <a:r>
              <a:rPr lang="en-NZ" kern="0" dirty="0"/>
              <a:t> 3 disease –a global challenge for kiwifruit </a:t>
            </a:r>
          </a:p>
        </p:txBody>
      </p:sp>
      <p:sp>
        <p:nvSpPr>
          <p:cNvPr id="2" name="Rectangle 1"/>
          <p:cNvSpPr/>
          <p:nvPr/>
        </p:nvSpPr>
        <p:spPr>
          <a:xfrm>
            <a:off x="6194505" y="6000331"/>
            <a:ext cx="5878532" cy="584775"/>
          </a:xfrm>
          <a:prstGeom prst="rect">
            <a:avLst/>
          </a:prstGeom>
        </p:spPr>
        <p:txBody>
          <a:bodyPr wrap="none">
            <a:spAutoFit/>
          </a:bodyPr>
          <a:lstStyle/>
          <a:p>
            <a:r>
              <a:rPr lang="en-NZ" dirty="0"/>
              <a:t>2. </a:t>
            </a:r>
            <a:r>
              <a:rPr lang="en-NZ" dirty="0" err="1"/>
              <a:t>Psa</a:t>
            </a:r>
            <a:r>
              <a:rPr lang="en-NZ" dirty="0"/>
              <a:t>-resistant males selected</a:t>
            </a:r>
          </a:p>
        </p:txBody>
      </p:sp>
    </p:spTree>
    <p:extLst>
      <p:ext uri="{BB962C8B-B14F-4D97-AF65-F5344CB8AC3E}">
        <p14:creationId xmlns:p14="http://schemas.microsoft.com/office/powerpoint/2010/main" val="39118922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7545" y="-49645"/>
            <a:ext cx="10515600" cy="1325563"/>
          </a:xfrm>
        </p:spPr>
        <p:txBody>
          <a:bodyPr/>
          <a:lstStyle/>
          <a:p>
            <a:pPr algn="ctr"/>
            <a:r>
              <a:rPr lang="en-NZ" dirty="0"/>
              <a:t>Scheme for mapping </a:t>
            </a:r>
            <a:r>
              <a:rPr lang="en-NZ" dirty="0" err="1"/>
              <a:t>Psa</a:t>
            </a:r>
            <a:r>
              <a:rPr lang="en-NZ" dirty="0"/>
              <a:t> resistance in tetraploid (4x) </a:t>
            </a:r>
            <a:r>
              <a:rPr lang="en-NZ" dirty="0" err="1"/>
              <a:t>kiwfruit</a:t>
            </a:r>
            <a:endParaRPr lang="en-NZ" dirty="0"/>
          </a:p>
        </p:txBody>
      </p:sp>
      <p:pic>
        <p:nvPicPr>
          <p:cNvPr id="4" name="Picture 3">
            <a:extLst>
              <a:ext uri="{FF2B5EF4-FFF2-40B4-BE49-F238E27FC236}">
                <a16:creationId xmlns:a16="http://schemas.microsoft.com/office/drawing/2014/main" id="{CBC5B2EB-835A-47C1-8E81-0DE583F2FFD6}"/>
              </a:ext>
            </a:extLst>
          </p:cNvPr>
          <p:cNvPicPr>
            <a:picLocks noChangeAspect="1"/>
          </p:cNvPicPr>
          <p:nvPr/>
        </p:nvPicPr>
        <p:blipFill rotWithShape="1">
          <a:blip r:embed="rId2"/>
          <a:srcRect l="34128" t="57230" r="58496" b="30777"/>
          <a:stretch/>
        </p:blipFill>
        <p:spPr>
          <a:xfrm>
            <a:off x="804032" y="2913816"/>
            <a:ext cx="1378847" cy="1261139"/>
          </a:xfrm>
          <a:prstGeom prst="rect">
            <a:avLst/>
          </a:prstGeom>
        </p:spPr>
      </p:pic>
      <p:pic>
        <p:nvPicPr>
          <p:cNvPr id="5" name="Picture 4">
            <a:extLst>
              <a:ext uri="{FF2B5EF4-FFF2-40B4-BE49-F238E27FC236}">
                <a16:creationId xmlns:a16="http://schemas.microsoft.com/office/drawing/2014/main" id="{CF44C1C9-0CBC-45D9-87ED-BD1759AE1BBC}"/>
              </a:ext>
            </a:extLst>
          </p:cNvPr>
          <p:cNvPicPr>
            <a:picLocks noChangeAspect="1"/>
          </p:cNvPicPr>
          <p:nvPr/>
        </p:nvPicPr>
        <p:blipFill rotWithShape="1">
          <a:blip r:embed="rId3"/>
          <a:srcRect l="34917" t="32666" r="55770" b="51035"/>
          <a:stretch/>
        </p:blipFill>
        <p:spPr>
          <a:xfrm>
            <a:off x="3833858" y="3039363"/>
            <a:ext cx="1100832" cy="1083747"/>
          </a:xfrm>
          <a:prstGeom prst="rect">
            <a:avLst/>
          </a:prstGeom>
        </p:spPr>
      </p:pic>
      <p:sp>
        <p:nvSpPr>
          <p:cNvPr id="6" name="Rectangle 5">
            <a:extLst>
              <a:ext uri="{FF2B5EF4-FFF2-40B4-BE49-F238E27FC236}">
                <a16:creationId xmlns:a16="http://schemas.microsoft.com/office/drawing/2014/main" id="{13F3C7E8-1EEA-4148-B061-1D92ECC9BDDA}"/>
              </a:ext>
            </a:extLst>
          </p:cNvPr>
          <p:cNvSpPr/>
          <p:nvPr/>
        </p:nvSpPr>
        <p:spPr>
          <a:xfrm>
            <a:off x="313529" y="2179020"/>
            <a:ext cx="3570502" cy="461665"/>
          </a:xfrm>
          <a:prstGeom prst="rect">
            <a:avLst/>
          </a:prstGeom>
        </p:spPr>
        <p:txBody>
          <a:bodyPr wrap="square">
            <a:spAutoFit/>
          </a:bodyPr>
          <a:lstStyle/>
          <a:p>
            <a:r>
              <a:rPr lang="en-US" sz="2400" b="1" dirty="0">
                <a:solidFill>
                  <a:srgbClr val="FF0000"/>
                </a:solidFill>
              </a:rPr>
              <a:t>H</a:t>
            </a:r>
            <a:r>
              <a:rPr lang="en-NZ" sz="2400" b="1" dirty="0">
                <a:solidFill>
                  <a:srgbClr val="FF0000"/>
                </a:solidFill>
              </a:rPr>
              <a:t>ort16A </a:t>
            </a:r>
            <a:r>
              <a:rPr lang="en-NZ" sz="2400" b="1" dirty="0"/>
              <a:t>x </a:t>
            </a:r>
            <a:r>
              <a:rPr lang="en-NZ" sz="2400" b="1" dirty="0">
                <a:solidFill>
                  <a:schemeClr val="accent1">
                    <a:lumMod val="75000"/>
                  </a:schemeClr>
                </a:solidFill>
              </a:rPr>
              <a:t>P1</a:t>
            </a:r>
            <a:endParaRPr lang="en-NZ" sz="2400" dirty="0">
              <a:solidFill>
                <a:schemeClr val="accent1">
                  <a:lumMod val="75000"/>
                </a:schemeClr>
              </a:solidFill>
            </a:endParaRPr>
          </a:p>
        </p:txBody>
      </p:sp>
      <p:sp>
        <p:nvSpPr>
          <p:cNvPr id="8" name="Rectangle 7">
            <a:extLst>
              <a:ext uri="{FF2B5EF4-FFF2-40B4-BE49-F238E27FC236}">
                <a16:creationId xmlns:a16="http://schemas.microsoft.com/office/drawing/2014/main" id="{31A11C47-0355-4E05-B54A-F11517C5BF13}"/>
              </a:ext>
            </a:extLst>
          </p:cNvPr>
          <p:cNvSpPr/>
          <p:nvPr/>
        </p:nvSpPr>
        <p:spPr>
          <a:xfrm>
            <a:off x="3350518" y="2127175"/>
            <a:ext cx="2067512" cy="461665"/>
          </a:xfrm>
          <a:prstGeom prst="rect">
            <a:avLst/>
          </a:prstGeom>
        </p:spPr>
        <p:txBody>
          <a:bodyPr wrap="square">
            <a:spAutoFit/>
          </a:bodyPr>
          <a:lstStyle/>
          <a:p>
            <a:r>
              <a:rPr lang="en-US" sz="2400" b="1" dirty="0">
                <a:solidFill>
                  <a:srgbClr val="FF0000"/>
                </a:solidFill>
              </a:rPr>
              <a:t>Yellow</a:t>
            </a:r>
            <a:r>
              <a:rPr lang="en-US" sz="2400" b="1" dirty="0">
                <a:solidFill>
                  <a:srgbClr val="00B050"/>
                </a:solidFill>
              </a:rPr>
              <a:t> </a:t>
            </a:r>
            <a:r>
              <a:rPr lang="en-NZ" sz="2400" b="1" dirty="0"/>
              <a:t>x</a:t>
            </a:r>
            <a:r>
              <a:rPr lang="en-NZ" sz="2400" b="1" dirty="0">
                <a:solidFill>
                  <a:schemeClr val="accent4">
                    <a:lumMod val="75000"/>
                  </a:schemeClr>
                </a:solidFill>
              </a:rPr>
              <a:t> </a:t>
            </a:r>
            <a:r>
              <a:rPr lang="en-NZ" sz="2400" b="1" dirty="0">
                <a:solidFill>
                  <a:schemeClr val="accent1">
                    <a:lumMod val="75000"/>
                  </a:schemeClr>
                </a:solidFill>
              </a:rPr>
              <a:t>P2</a:t>
            </a:r>
            <a:endParaRPr lang="en-NZ" sz="2400" dirty="0">
              <a:solidFill>
                <a:schemeClr val="accent1">
                  <a:lumMod val="75000"/>
                </a:schemeClr>
              </a:solidFill>
            </a:endParaRPr>
          </a:p>
        </p:txBody>
      </p:sp>
      <p:sp>
        <p:nvSpPr>
          <p:cNvPr id="10" name="TextBox 9">
            <a:extLst>
              <a:ext uri="{FF2B5EF4-FFF2-40B4-BE49-F238E27FC236}">
                <a16:creationId xmlns:a16="http://schemas.microsoft.com/office/drawing/2014/main" id="{70E9A000-5F98-4B4F-A725-DDB1A2601F53}"/>
              </a:ext>
            </a:extLst>
          </p:cNvPr>
          <p:cNvSpPr txBox="1"/>
          <p:nvPr/>
        </p:nvSpPr>
        <p:spPr>
          <a:xfrm>
            <a:off x="313529" y="4493130"/>
            <a:ext cx="2623820" cy="1323439"/>
          </a:xfrm>
          <a:prstGeom prst="rect">
            <a:avLst/>
          </a:prstGeom>
          <a:noFill/>
        </p:spPr>
        <p:txBody>
          <a:bodyPr wrap="square" rtlCol="0">
            <a:spAutoFit/>
          </a:bodyPr>
          <a:lstStyle/>
          <a:p>
            <a:r>
              <a:rPr lang="en-US" sz="1600" i="1" dirty="0"/>
              <a:t>Pop. Size = 230</a:t>
            </a:r>
          </a:p>
          <a:p>
            <a:r>
              <a:rPr lang="en-US" sz="1600" i="1" dirty="0"/>
              <a:t>Replicated 10x (1yr)</a:t>
            </a:r>
          </a:p>
          <a:p>
            <a:r>
              <a:rPr lang="en-US" sz="1600" i="1" dirty="0"/>
              <a:t>Planted at </a:t>
            </a:r>
            <a:r>
              <a:rPr lang="en-US" sz="1600" i="1" dirty="0" err="1"/>
              <a:t>TePuke</a:t>
            </a:r>
            <a:endParaRPr lang="en-US" sz="1600" i="1" dirty="0"/>
          </a:p>
          <a:p>
            <a:r>
              <a:rPr lang="en-US" sz="1600" i="1" dirty="0"/>
              <a:t>Phenotyping 2017-20</a:t>
            </a:r>
            <a:r>
              <a:rPr lang="en-NZ" sz="1600" i="1" dirty="0"/>
              <a:t>19</a:t>
            </a:r>
          </a:p>
          <a:p>
            <a:endParaRPr lang="en-US" sz="1600" i="1" dirty="0"/>
          </a:p>
        </p:txBody>
      </p:sp>
      <p:sp>
        <p:nvSpPr>
          <p:cNvPr id="11" name="TextBox 10">
            <a:extLst>
              <a:ext uri="{FF2B5EF4-FFF2-40B4-BE49-F238E27FC236}">
                <a16:creationId xmlns:a16="http://schemas.microsoft.com/office/drawing/2014/main" id="{3770B16E-A93E-4843-9938-07FA88B05B43}"/>
              </a:ext>
            </a:extLst>
          </p:cNvPr>
          <p:cNvSpPr txBox="1"/>
          <p:nvPr/>
        </p:nvSpPr>
        <p:spPr>
          <a:xfrm>
            <a:off x="3470380" y="4587449"/>
            <a:ext cx="2928619" cy="1077218"/>
          </a:xfrm>
          <a:prstGeom prst="rect">
            <a:avLst/>
          </a:prstGeom>
          <a:noFill/>
        </p:spPr>
        <p:txBody>
          <a:bodyPr wrap="square" rtlCol="0">
            <a:spAutoFit/>
          </a:bodyPr>
          <a:lstStyle/>
          <a:p>
            <a:r>
              <a:rPr lang="en-US" sz="1600" i="1" dirty="0"/>
              <a:t>Pop. Size = 230</a:t>
            </a:r>
          </a:p>
          <a:p>
            <a:r>
              <a:rPr lang="en-US" sz="1600" i="1" dirty="0"/>
              <a:t>Replicated 10x (1 </a:t>
            </a:r>
            <a:r>
              <a:rPr lang="en-US" sz="1600" i="1" dirty="0" err="1"/>
              <a:t>yr</a:t>
            </a:r>
            <a:r>
              <a:rPr lang="en-US" sz="1600" i="1" dirty="0"/>
              <a:t>)</a:t>
            </a:r>
          </a:p>
          <a:p>
            <a:r>
              <a:rPr lang="en-US" sz="1600" i="1" dirty="0"/>
              <a:t>Planted at </a:t>
            </a:r>
            <a:r>
              <a:rPr lang="en-US" sz="1600" i="1" dirty="0" err="1"/>
              <a:t>TePuke</a:t>
            </a:r>
            <a:r>
              <a:rPr lang="en-US" sz="1600" i="1" dirty="0"/>
              <a:t> and KK</a:t>
            </a:r>
          </a:p>
          <a:p>
            <a:r>
              <a:rPr lang="en-US" sz="1600" i="1" dirty="0"/>
              <a:t>Phenotyping 2018-2020</a:t>
            </a:r>
            <a:endParaRPr lang="en-NZ" sz="1600" i="1" dirty="0"/>
          </a:p>
        </p:txBody>
      </p:sp>
      <p:sp>
        <p:nvSpPr>
          <p:cNvPr id="3" name="TextBox 2"/>
          <p:cNvSpPr txBox="1"/>
          <p:nvPr/>
        </p:nvSpPr>
        <p:spPr>
          <a:xfrm>
            <a:off x="1184716" y="1522256"/>
            <a:ext cx="617477" cy="584775"/>
          </a:xfrm>
          <a:prstGeom prst="rect">
            <a:avLst/>
          </a:prstGeom>
          <a:noFill/>
        </p:spPr>
        <p:txBody>
          <a:bodyPr wrap="none" rtlCol="0">
            <a:spAutoFit/>
          </a:bodyPr>
          <a:lstStyle/>
          <a:p>
            <a:r>
              <a:rPr lang="en-NZ" dirty="0"/>
              <a:t>2x</a:t>
            </a:r>
          </a:p>
        </p:txBody>
      </p:sp>
      <p:sp>
        <p:nvSpPr>
          <p:cNvPr id="12" name="TextBox 11"/>
          <p:cNvSpPr txBox="1"/>
          <p:nvPr/>
        </p:nvSpPr>
        <p:spPr>
          <a:xfrm>
            <a:off x="4149160" y="1530629"/>
            <a:ext cx="617477" cy="584775"/>
          </a:xfrm>
          <a:prstGeom prst="rect">
            <a:avLst/>
          </a:prstGeom>
          <a:noFill/>
        </p:spPr>
        <p:txBody>
          <a:bodyPr wrap="none" rtlCol="0">
            <a:spAutoFit/>
          </a:bodyPr>
          <a:lstStyle/>
          <a:p>
            <a:r>
              <a:rPr lang="en-NZ" dirty="0"/>
              <a:t>4x</a:t>
            </a:r>
          </a:p>
        </p:txBody>
      </p:sp>
      <p:sp>
        <p:nvSpPr>
          <p:cNvPr id="13" name="Flowchart: Terminator 12"/>
          <p:cNvSpPr/>
          <p:nvPr/>
        </p:nvSpPr>
        <p:spPr>
          <a:xfrm>
            <a:off x="8539453" y="2757282"/>
            <a:ext cx="110783" cy="1468317"/>
          </a:xfrm>
          <a:prstGeom prst="flowChartTerminato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a:p>
        </p:txBody>
      </p:sp>
      <p:sp>
        <p:nvSpPr>
          <p:cNvPr id="14" name="Flowchart: Terminator 13"/>
          <p:cNvSpPr/>
          <p:nvPr/>
        </p:nvSpPr>
        <p:spPr>
          <a:xfrm>
            <a:off x="8668993" y="2757280"/>
            <a:ext cx="110783" cy="1468317"/>
          </a:xfrm>
          <a:prstGeom prst="flowChartTerminato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a:p>
        </p:txBody>
      </p:sp>
      <p:sp>
        <p:nvSpPr>
          <p:cNvPr id="15" name="Flowchart: Terminator 14"/>
          <p:cNvSpPr/>
          <p:nvPr/>
        </p:nvSpPr>
        <p:spPr>
          <a:xfrm>
            <a:off x="8245638" y="2757280"/>
            <a:ext cx="110783" cy="1468317"/>
          </a:xfrm>
          <a:prstGeom prst="flowChartTerminato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a:p>
        </p:txBody>
      </p:sp>
      <p:sp>
        <p:nvSpPr>
          <p:cNvPr id="16" name="Flowchart: Terminator 15"/>
          <p:cNvSpPr/>
          <p:nvPr/>
        </p:nvSpPr>
        <p:spPr>
          <a:xfrm>
            <a:off x="8375178" y="2757280"/>
            <a:ext cx="110783" cy="1468317"/>
          </a:xfrm>
          <a:prstGeom prst="flowChartTerminato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a:p>
        </p:txBody>
      </p:sp>
      <p:cxnSp>
        <p:nvCxnSpPr>
          <p:cNvPr id="17" name="Straight Connector 16"/>
          <p:cNvCxnSpPr/>
          <p:nvPr/>
        </p:nvCxnSpPr>
        <p:spPr>
          <a:xfrm>
            <a:off x="8548244" y="2889167"/>
            <a:ext cx="108000" cy="0"/>
          </a:xfrm>
          <a:prstGeom prst="line">
            <a:avLst/>
          </a:prstGeom>
          <a:ln w="76200"/>
        </p:spPr>
        <p:style>
          <a:lnRef idx="3">
            <a:schemeClr val="accent6"/>
          </a:lnRef>
          <a:fillRef idx="0">
            <a:schemeClr val="accent6"/>
          </a:fillRef>
          <a:effectRef idx="2">
            <a:schemeClr val="accent6"/>
          </a:effectRef>
          <a:fontRef idx="minor">
            <a:schemeClr val="tx1"/>
          </a:fontRef>
        </p:style>
      </p:cxnSp>
      <p:cxnSp>
        <p:nvCxnSpPr>
          <p:cNvPr id="18" name="Straight Connector 17"/>
          <p:cNvCxnSpPr/>
          <p:nvPr/>
        </p:nvCxnSpPr>
        <p:spPr>
          <a:xfrm>
            <a:off x="8665476" y="2892103"/>
            <a:ext cx="108000" cy="0"/>
          </a:xfrm>
          <a:prstGeom prst="line">
            <a:avLst/>
          </a:prstGeom>
          <a:ln w="76200"/>
        </p:spPr>
        <p:style>
          <a:lnRef idx="3">
            <a:schemeClr val="accent6"/>
          </a:lnRef>
          <a:fillRef idx="0">
            <a:schemeClr val="accent6"/>
          </a:fillRef>
          <a:effectRef idx="2">
            <a:schemeClr val="accent6"/>
          </a:effectRef>
          <a:fontRef idx="minor">
            <a:schemeClr val="tx1"/>
          </a:fontRef>
        </p:style>
      </p:cxnSp>
      <p:cxnSp>
        <p:nvCxnSpPr>
          <p:cNvPr id="19" name="Straight Connector 18"/>
          <p:cNvCxnSpPr/>
          <p:nvPr/>
        </p:nvCxnSpPr>
        <p:spPr>
          <a:xfrm>
            <a:off x="8236845" y="2895035"/>
            <a:ext cx="108000" cy="0"/>
          </a:xfrm>
          <a:prstGeom prst="line">
            <a:avLst/>
          </a:prstGeom>
          <a:ln w="76200"/>
        </p:spPr>
        <p:style>
          <a:lnRef idx="3">
            <a:schemeClr val="accent6"/>
          </a:lnRef>
          <a:fillRef idx="0">
            <a:schemeClr val="accent6"/>
          </a:fillRef>
          <a:effectRef idx="2">
            <a:schemeClr val="accent6"/>
          </a:effectRef>
          <a:fontRef idx="minor">
            <a:schemeClr val="tx1"/>
          </a:fontRef>
        </p:style>
      </p:cxnSp>
      <p:cxnSp>
        <p:nvCxnSpPr>
          <p:cNvPr id="20" name="Straight Connector 19"/>
          <p:cNvCxnSpPr/>
          <p:nvPr/>
        </p:nvCxnSpPr>
        <p:spPr>
          <a:xfrm>
            <a:off x="8389245" y="2897971"/>
            <a:ext cx="108000" cy="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sp>
        <p:nvSpPr>
          <p:cNvPr id="21" name="Flowchart: Terminator 20"/>
          <p:cNvSpPr/>
          <p:nvPr/>
        </p:nvSpPr>
        <p:spPr>
          <a:xfrm>
            <a:off x="9354209" y="2764067"/>
            <a:ext cx="110783" cy="1468317"/>
          </a:xfrm>
          <a:prstGeom prst="flowChartTerminato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a:p>
        </p:txBody>
      </p:sp>
      <p:sp>
        <p:nvSpPr>
          <p:cNvPr id="22" name="Flowchart: Terminator 21"/>
          <p:cNvSpPr/>
          <p:nvPr/>
        </p:nvSpPr>
        <p:spPr>
          <a:xfrm>
            <a:off x="9483749" y="2764065"/>
            <a:ext cx="110783" cy="1468317"/>
          </a:xfrm>
          <a:prstGeom prst="flowChartTerminato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a:p>
        </p:txBody>
      </p:sp>
      <p:sp>
        <p:nvSpPr>
          <p:cNvPr id="23" name="Flowchart: Terminator 22"/>
          <p:cNvSpPr/>
          <p:nvPr/>
        </p:nvSpPr>
        <p:spPr>
          <a:xfrm>
            <a:off x="9078381" y="2765534"/>
            <a:ext cx="110783" cy="1468317"/>
          </a:xfrm>
          <a:prstGeom prst="flowChartTerminato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a:p>
        </p:txBody>
      </p:sp>
      <p:sp>
        <p:nvSpPr>
          <p:cNvPr id="24" name="Flowchart: Terminator 23"/>
          <p:cNvSpPr/>
          <p:nvPr/>
        </p:nvSpPr>
        <p:spPr>
          <a:xfrm>
            <a:off x="9207921" y="2765534"/>
            <a:ext cx="110783" cy="1468317"/>
          </a:xfrm>
          <a:prstGeom prst="flowChartTerminato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a:p>
        </p:txBody>
      </p:sp>
      <p:cxnSp>
        <p:nvCxnSpPr>
          <p:cNvPr id="25" name="Straight Connector 24"/>
          <p:cNvCxnSpPr/>
          <p:nvPr/>
        </p:nvCxnSpPr>
        <p:spPr>
          <a:xfrm>
            <a:off x="9363000" y="2895952"/>
            <a:ext cx="108000" cy="0"/>
          </a:xfrm>
          <a:prstGeom prst="line">
            <a:avLst/>
          </a:prstGeom>
          <a:ln w="76200"/>
        </p:spPr>
        <p:style>
          <a:lnRef idx="3">
            <a:schemeClr val="accent6"/>
          </a:lnRef>
          <a:fillRef idx="0">
            <a:schemeClr val="accent6"/>
          </a:fillRef>
          <a:effectRef idx="2">
            <a:schemeClr val="accent6"/>
          </a:effectRef>
          <a:fontRef idx="minor">
            <a:schemeClr val="tx1"/>
          </a:fontRef>
        </p:style>
      </p:cxnSp>
      <p:cxnSp>
        <p:nvCxnSpPr>
          <p:cNvPr id="26" name="Straight Connector 25"/>
          <p:cNvCxnSpPr/>
          <p:nvPr/>
        </p:nvCxnSpPr>
        <p:spPr>
          <a:xfrm>
            <a:off x="9480232" y="2898888"/>
            <a:ext cx="108000" cy="0"/>
          </a:xfrm>
          <a:prstGeom prst="line">
            <a:avLst/>
          </a:prstGeom>
          <a:ln w="76200"/>
        </p:spPr>
        <p:style>
          <a:lnRef idx="3">
            <a:schemeClr val="accent6"/>
          </a:lnRef>
          <a:fillRef idx="0">
            <a:schemeClr val="accent6"/>
          </a:fillRef>
          <a:effectRef idx="2">
            <a:schemeClr val="accent6"/>
          </a:effectRef>
          <a:fontRef idx="minor">
            <a:schemeClr val="tx1"/>
          </a:fontRef>
        </p:style>
      </p:cxnSp>
      <p:cxnSp>
        <p:nvCxnSpPr>
          <p:cNvPr id="27" name="Straight Connector 26"/>
          <p:cNvCxnSpPr/>
          <p:nvPr/>
        </p:nvCxnSpPr>
        <p:spPr>
          <a:xfrm>
            <a:off x="9069588" y="2903289"/>
            <a:ext cx="108000" cy="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8" name="Straight Connector 27"/>
          <p:cNvCxnSpPr/>
          <p:nvPr/>
        </p:nvCxnSpPr>
        <p:spPr>
          <a:xfrm>
            <a:off x="9221988" y="2906225"/>
            <a:ext cx="108000" cy="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sp>
        <p:nvSpPr>
          <p:cNvPr id="29" name="TextBox 28"/>
          <p:cNvSpPr txBox="1"/>
          <p:nvPr/>
        </p:nvSpPr>
        <p:spPr>
          <a:xfrm>
            <a:off x="8325177" y="4345136"/>
            <a:ext cx="312906" cy="369332"/>
          </a:xfrm>
          <a:prstGeom prst="rect">
            <a:avLst/>
          </a:prstGeom>
          <a:noFill/>
        </p:spPr>
        <p:txBody>
          <a:bodyPr wrap="none" rtlCol="0">
            <a:spAutoFit/>
          </a:bodyPr>
          <a:lstStyle/>
          <a:p>
            <a:r>
              <a:rPr lang="en-NZ" sz="1800" dirty="0"/>
              <a:t>1</a:t>
            </a:r>
          </a:p>
        </p:txBody>
      </p:sp>
      <p:sp>
        <p:nvSpPr>
          <p:cNvPr id="30" name="TextBox 29"/>
          <p:cNvSpPr txBox="1"/>
          <p:nvPr/>
        </p:nvSpPr>
        <p:spPr>
          <a:xfrm>
            <a:off x="9236085" y="4345821"/>
            <a:ext cx="312906" cy="369332"/>
          </a:xfrm>
          <a:prstGeom prst="rect">
            <a:avLst/>
          </a:prstGeom>
          <a:noFill/>
        </p:spPr>
        <p:txBody>
          <a:bodyPr wrap="none" rtlCol="0">
            <a:spAutoFit/>
          </a:bodyPr>
          <a:lstStyle/>
          <a:p>
            <a:r>
              <a:rPr lang="en-NZ" sz="1800" dirty="0"/>
              <a:t>2</a:t>
            </a:r>
          </a:p>
        </p:txBody>
      </p:sp>
      <p:sp>
        <p:nvSpPr>
          <p:cNvPr id="31" name="Flowchart: Terminator 30"/>
          <p:cNvSpPr/>
          <p:nvPr/>
        </p:nvSpPr>
        <p:spPr>
          <a:xfrm>
            <a:off x="10624738" y="2783000"/>
            <a:ext cx="110783" cy="1468317"/>
          </a:xfrm>
          <a:prstGeom prst="flowChartTerminato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a:p>
        </p:txBody>
      </p:sp>
      <p:sp>
        <p:nvSpPr>
          <p:cNvPr id="32" name="Flowchart: Terminator 31"/>
          <p:cNvSpPr/>
          <p:nvPr/>
        </p:nvSpPr>
        <p:spPr>
          <a:xfrm>
            <a:off x="10754278" y="2782998"/>
            <a:ext cx="110783" cy="1468317"/>
          </a:xfrm>
          <a:prstGeom prst="flowChartTerminato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a:p>
        </p:txBody>
      </p:sp>
      <p:sp>
        <p:nvSpPr>
          <p:cNvPr id="33" name="Flowchart: Terminator 32"/>
          <p:cNvSpPr/>
          <p:nvPr/>
        </p:nvSpPr>
        <p:spPr>
          <a:xfrm>
            <a:off x="10929538" y="2782999"/>
            <a:ext cx="110783" cy="1468317"/>
          </a:xfrm>
          <a:prstGeom prst="flowChartTerminato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a:p>
        </p:txBody>
      </p:sp>
      <p:sp>
        <p:nvSpPr>
          <p:cNvPr id="34" name="Flowchart: Terminator 33"/>
          <p:cNvSpPr/>
          <p:nvPr/>
        </p:nvSpPr>
        <p:spPr>
          <a:xfrm>
            <a:off x="11059078" y="2782999"/>
            <a:ext cx="110783" cy="1468317"/>
          </a:xfrm>
          <a:prstGeom prst="flowChartTerminato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a:p>
        </p:txBody>
      </p:sp>
      <p:cxnSp>
        <p:nvCxnSpPr>
          <p:cNvPr id="35" name="Straight Connector 34"/>
          <p:cNvCxnSpPr/>
          <p:nvPr/>
        </p:nvCxnSpPr>
        <p:spPr>
          <a:xfrm>
            <a:off x="10633529" y="2914885"/>
            <a:ext cx="108000" cy="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6" name="Straight Connector 35"/>
          <p:cNvCxnSpPr/>
          <p:nvPr/>
        </p:nvCxnSpPr>
        <p:spPr>
          <a:xfrm>
            <a:off x="10750761" y="2917821"/>
            <a:ext cx="108000" cy="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7" name="Straight Connector 36"/>
          <p:cNvCxnSpPr/>
          <p:nvPr/>
        </p:nvCxnSpPr>
        <p:spPr>
          <a:xfrm>
            <a:off x="10920745" y="2920754"/>
            <a:ext cx="108000" cy="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8" name="Straight Connector 37"/>
          <p:cNvCxnSpPr/>
          <p:nvPr/>
        </p:nvCxnSpPr>
        <p:spPr>
          <a:xfrm>
            <a:off x="11073145" y="2923690"/>
            <a:ext cx="108000" cy="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sp>
        <p:nvSpPr>
          <p:cNvPr id="39" name="TextBox 38"/>
          <p:cNvSpPr txBox="1"/>
          <p:nvPr/>
        </p:nvSpPr>
        <p:spPr>
          <a:xfrm>
            <a:off x="10799776" y="4370136"/>
            <a:ext cx="312906" cy="369332"/>
          </a:xfrm>
          <a:prstGeom prst="rect">
            <a:avLst/>
          </a:prstGeom>
          <a:noFill/>
        </p:spPr>
        <p:txBody>
          <a:bodyPr wrap="none" rtlCol="0">
            <a:spAutoFit/>
          </a:bodyPr>
          <a:lstStyle/>
          <a:p>
            <a:r>
              <a:rPr lang="en-NZ" sz="1800" dirty="0"/>
              <a:t>4</a:t>
            </a:r>
          </a:p>
        </p:txBody>
      </p:sp>
      <p:sp>
        <p:nvSpPr>
          <p:cNvPr id="40" name="Flowchart: Terminator 39"/>
          <p:cNvSpPr/>
          <p:nvPr/>
        </p:nvSpPr>
        <p:spPr>
          <a:xfrm>
            <a:off x="7384975" y="2758968"/>
            <a:ext cx="110783" cy="1468317"/>
          </a:xfrm>
          <a:prstGeom prst="flowChartTerminato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a:p>
        </p:txBody>
      </p:sp>
      <p:sp>
        <p:nvSpPr>
          <p:cNvPr id="41" name="Flowchart: Terminator 40"/>
          <p:cNvSpPr/>
          <p:nvPr/>
        </p:nvSpPr>
        <p:spPr>
          <a:xfrm>
            <a:off x="7514515" y="2758966"/>
            <a:ext cx="110783" cy="1468317"/>
          </a:xfrm>
          <a:prstGeom prst="flowChartTerminato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a:p>
        </p:txBody>
      </p:sp>
      <p:sp>
        <p:nvSpPr>
          <p:cNvPr id="42" name="Flowchart: Terminator 41"/>
          <p:cNvSpPr/>
          <p:nvPr/>
        </p:nvSpPr>
        <p:spPr>
          <a:xfrm>
            <a:off x="7689775" y="2758967"/>
            <a:ext cx="110783" cy="1468317"/>
          </a:xfrm>
          <a:prstGeom prst="flowChartTerminato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a:p>
        </p:txBody>
      </p:sp>
      <p:sp>
        <p:nvSpPr>
          <p:cNvPr id="43" name="Flowchart: Terminator 42"/>
          <p:cNvSpPr/>
          <p:nvPr/>
        </p:nvSpPr>
        <p:spPr>
          <a:xfrm>
            <a:off x="7819315" y="2758967"/>
            <a:ext cx="110783" cy="1468317"/>
          </a:xfrm>
          <a:prstGeom prst="flowChartTerminato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a:p>
        </p:txBody>
      </p:sp>
      <p:cxnSp>
        <p:nvCxnSpPr>
          <p:cNvPr id="44" name="Straight Connector 43"/>
          <p:cNvCxnSpPr/>
          <p:nvPr/>
        </p:nvCxnSpPr>
        <p:spPr>
          <a:xfrm>
            <a:off x="7393766" y="2890853"/>
            <a:ext cx="108000" cy="0"/>
          </a:xfrm>
          <a:prstGeom prst="line">
            <a:avLst/>
          </a:prstGeom>
          <a:ln w="76200"/>
        </p:spPr>
        <p:style>
          <a:lnRef idx="3">
            <a:schemeClr val="accent6"/>
          </a:lnRef>
          <a:fillRef idx="0">
            <a:schemeClr val="accent6"/>
          </a:fillRef>
          <a:effectRef idx="2">
            <a:schemeClr val="accent6"/>
          </a:effectRef>
          <a:fontRef idx="minor">
            <a:schemeClr val="tx1"/>
          </a:fontRef>
        </p:style>
      </p:cxnSp>
      <p:cxnSp>
        <p:nvCxnSpPr>
          <p:cNvPr id="45" name="Straight Connector 44"/>
          <p:cNvCxnSpPr/>
          <p:nvPr/>
        </p:nvCxnSpPr>
        <p:spPr>
          <a:xfrm>
            <a:off x="7510998" y="2893789"/>
            <a:ext cx="108000" cy="0"/>
          </a:xfrm>
          <a:prstGeom prst="line">
            <a:avLst/>
          </a:prstGeom>
          <a:ln w="76200"/>
        </p:spPr>
        <p:style>
          <a:lnRef idx="3">
            <a:schemeClr val="accent6"/>
          </a:lnRef>
          <a:fillRef idx="0">
            <a:schemeClr val="accent6"/>
          </a:fillRef>
          <a:effectRef idx="2">
            <a:schemeClr val="accent6"/>
          </a:effectRef>
          <a:fontRef idx="minor">
            <a:schemeClr val="tx1"/>
          </a:fontRef>
        </p:style>
      </p:cxnSp>
      <p:cxnSp>
        <p:nvCxnSpPr>
          <p:cNvPr id="46" name="Straight Connector 45"/>
          <p:cNvCxnSpPr/>
          <p:nvPr/>
        </p:nvCxnSpPr>
        <p:spPr>
          <a:xfrm>
            <a:off x="7680982" y="2896722"/>
            <a:ext cx="108000" cy="0"/>
          </a:xfrm>
          <a:prstGeom prst="line">
            <a:avLst/>
          </a:prstGeom>
          <a:ln w="76200"/>
        </p:spPr>
        <p:style>
          <a:lnRef idx="3">
            <a:schemeClr val="accent6"/>
          </a:lnRef>
          <a:fillRef idx="0">
            <a:schemeClr val="accent6"/>
          </a:fillRef>
          <a:effectRef idx="2">
            <a:schemeClr val="accent6"/>
          </a:effectRef>
          <a:fontRef idx="minor">
            <a:schemeClr val="tx1"/>
          </a:fontRef>
        </p:style>
      </p:cxnSp>
      <p:cxnSp>
        <p:nvCxnSpPr>
          <p:cNvPr id="47" name="Straight Connector 46"/>
          <p:cNvCxnSpPr/>
          <p:nvPr/>
        </p:nvCxnSpPr>
        <p:spPr>
          <a:xfrm>
            <a:off x="7833382" y="2899658"/>
            <a:ext cx="108000" cy="0"/>
          </a:xfrm>
          <a:prstGeom prst="line">
            <a:avLst/>
          </a:prstGeom>
          <a:ln w="76200"/>
        </p:spPr>
        <p:style>
          <a:lnRef idx="3">
            <a:schemeClr val="accent6"/>
          </a:lnRef>
          <a:fillRef idx="0">
            <a:schemeClr val="accent6"/>
          </a:fillRef>
          <a:effectRef idx="2">
            <a:schemeClr val="accent6"/>
          </a:effectRef>
          <a:fontRef idx="minor">
            <a:schemeClr val="tx1"/>
          </a:fontRef>
        </p:style>
      </p:cxnSp>
      <p:sp>
        <p:nvSpPr>
          <p:cNvPr id="48" name="TextBox 47"/>
          <p:cNvSpPr txBox="1"/>
          <p:nvPr/>
        </p:nvSpPr>
        <p:spPr>
          <a:xfrm>
            <a:off x="7517629" y="4338565"/>
            <a:ext cx="312906" cy="369332"/>
          </a:xfrm>
          <a:prstGeom prst="rect">
            <a:avLst/>
          </a:prstGeom>
          <a:noFill/>
        </p:spPr>
        <p:txBody>
          <a:bodyPr wrap="none" rtlCol="0">
            <a:spAutoFit/>
          </a:bodyPr>
          <a:lstStyle/>
          <a:p>
            <a:r>
              <a:rPr lang="en-NZ" sz="1800" dirty="0"/>
              <a:t>0</a:t>
            </a:r>
          </a:p>
        </p:txBody>
      </p:sp>
      <p:sp>
        <p:nvSpPr>
          <p:cNvPr id="49" name="Flowchart: Terminator 48"/>
          <p:cNvSpPr/>
          <p:nvPr/>
        </p:nvSpPr>
        <p:spPr>
          <a:xfrm>
            <a:off x="10302975" y="2782998"/>
            <a:ext cx="110783" cy="1468317"/>
          </a:xfrm>
          <a:prstGeom prst="flowChartTerminato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a:p>
        </p:txBody>
      </p:sp>
      <p:sp>
        <p:nvSpPr>
          <p:cNvPr id="50" name="Flowchart: Terminator 49"/>
          <p:cNvSpPr/>
          <p:nvPr/>
        </p:nvSpPr>
        <p:spPr>
          <a:xfrm>
            <a:off x="10165376" y="2773509"/>
            <a:ext cx="110783" cy="1468317"/>
          </a:xfrm>
          <a:prstGeom prst="flowChartTerminato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a:p>
        </p:txBody>
      </p:sp>
      <p:sp>
        <p:nvSpPr>
          <p:cNvPr id="51" name="Flowchart: Terminator 50"/>
          <p:cNvSpPr/>
          <p:nvPr/>
        </p:nvSpPr>
        <p:spPr>
          <a:xfrm>
            <a:off x="9902165" y="2774326"/>
            <a:ext cx="110783" cy="1468317"/>
          </a:xfrm>
          <a:prstGeom prst="flowChartTerminato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a:p>
        </p:txBody>
      </p:sp>
      <p:sp>
        <p:nvSpPr>
          <p:cNvPr id="52" name="Flowchart: Terminator 51"/>
          <p:cNvSpPr/>
          <p:nvPr/>
        </p:nvSpPr>
        <p:spPr>
          <a:xfrm>
            <a:off x="10031705" y="2774326"/>
            <a:ext cx="110783" cy="1468317"/>
          </a:xfrm>
          <a:prstGeom prst="flowChartTerminato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a:p>
        </p:txBody>
      </p:sp>
      <p:cxnSp>
        <p:nvCxnSpPr>
          <p:cNvPr id="53" name="Straight Connector 52"/>
          <p:cNvCxnSpPr/>
          <p:nvPr/>
        </p:nvCxnSpPr>
        <p:spPr>
          <a:xfrm>
            <a:off x="10311766" y="2914883"/>
            <a:ext cx="108000" cy="0"/>
          </a:xfrm>
          <a:prstGeom prst="line">
            <a:avLst/>
          </a:prstGeom>
          <a:ln w="76200"/>
        </p:spPr>
        <p:style>
          <a:lnRef idx="3">
            <a:schemeClr val="accent6"/>
          </a:lnRef>
          <a:fillRef idx="0">
            <a:schemeClr val="accent6"/>
          </a:fillRef>
          <a:effectRef idx="2">
            <a:schemeClr val="accent6"/>
          </a:effectRef>
          <a:fontRef idx="minor">
            <a:schemeClr val="tx1"/>
          </a:fontRef>
        </p:style>
      </p:cxnSp>
      <p:cxnSp>
        <p:nvCxnSpPr>
          <p:cNvPr id="54" name="Straight Connector 53"/>
          <p:cNvCxnSpPr/>
          <p:nvPr/>
        </p:nvCxnSpPr>
        <p:spPr>
          <a:xfrm>
            <a:off x="10161859" y="2917124"/>
            <a:ext cx="108000" cy="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55" name="Straight Connector 54"/>
          <p:cNvCxnSpPr/>
          <p:nvPr/>
        </p:nvCxnSpPr>
        <p:spPr>
          <a:xfrm>
            <a:off x="9893372" y="2912081"/>
            <a:ext cx="108000" cy="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56" name="Straight Connector 55"/>
          <p:cNvCxnSpPr/>
          <p:nvPr/>
        </p:nvCxnSpPr>
        <p:spPr>
          <a:xfrm>
            <a:off x="10045772" y="2915017"/>
            <a:ext cx="108000" cy="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sp>
        <p:nvSpPr>
          <p:cNvPr id="57" name="TextBox 56"/>
          <p:cNvSpPr txBox="1"/>
          <p:nvPr/>
        </p:nvSpPr>
        <p:spPr>
          <a:xfrm>
            <a:off x="10052440" y="4362042"/>
            <a:ext cx="312906" cy="369332"/>
          </a:xfrm>
          <a:prstGeom prst="rect">
            <a:avLst/>
          </a:prstGeom>
          <a:noFill/>
        </p:spPr>
        <p:txBody>
          <a:bodyPr wrap="none" rtlCol="0">
            <a:spAutoFit/>
          </a:bodyPr>
          <a:lstStyle/>
          <a:p>
            <a:r>
              <a:rPr lang="en-NZ" sz="1800" dirty="0"/>
              <a:t>3</a:t>
            </a:r>
          </a:p>
        </p:txBody>
      </p:sp>
      <p:sp>
        <p:nvSpPr>
          <p:cNvPr id="58" name="TextBox 57"/>
          <p:cNvSpPr txBox="1"/>
          <p:nvPr/>
        </p:nvSpPr>
        <p:spPr>
          <a:xfrm>
            <a:off x="7393766" y="4562968"/>
            <a:ext cx="697627" cy="369332"/>
          </a:xfrm>
          <a:prstGeom prst="rect">
            <a:avLst/>
          </a:prstGeom>
          <a:noFill/>
        </p:spPr>
        <p:txBody>
          <a:bodyPr wrap="none" rtlCol="0">
            <a:spAutoFit/>
          </a:bodyPr>
          <a:lstStyle/>
          <a:p>
            <a:r>
              <a:rPr lang="en-NZ" sz="1800" dirty="0" err="1">
                <a:solidFill>
                  <a:srgbClr val="00B050"/>
                </a:solidFill>
              </a:rPr>
              <a:t>aaaa</a:t>
            </a:r>
            <a:endParaRPr lang="en-NZ" sz="1800" dirty="0">
              <a:solidFill>
                <a:srgbClr val="00B050"/>
              </a:solidFill>
            </a:endParaRPr>
          </a:p>
        </p:txBody>
      </p:sp>
      <p:sp>
        <p:nvSpPr>
          <p:cNvPr id="59" name="TextBox 58"/>
          <p:cNvSpPr txBox="1"/>
          <p:nvPr/>
        </p:nvSpPr>
        <p:spPr>
          <a:xfrm>
            <a:off x="8144724" y="4555745"/>
            <a:ext cx="723275" cy="369332"/>
          </a:xfrm>
          <a:prstGeom prst="rect">
            <a:avLst/>
          </a:prstGeom>
          <a:noFill/>
        </p:spPr>
        <p:txBody>
          <a:bodyPr wrap="none" rtlCol="0">
            <a:spAutoFit/>
          </a:bodyPr>
          <a:lstStyle/>
          <a:p>
            <a:r>
              <a:rPr lang="en-NZ" sz="1800" dirty="0" err="1">
                <a:solidFill>
                  <a:srgbClr val="FF0000"/>
                </a:solidFill>
              </a:rPr>
              <a:t>A</a:t>
            </a:r>
            <a:r>
              <a:rPr lang="en-NZ" sz="1800" dirty="0" err="1">
                <a:solidFill>
                  <a:srgbClr val="00B050"/>
                </a:solidFill>
              </a:rPr>
              <a:t>aaa</a:t>
            </a:r>
            <a:endParaRPr lang="en-NZ" sz="1800" dirty="0">
              <a:solidFill>
                <a:srgbClr val="FF0000"/>
              </a:solidFill>
            </a:endParaRPr>
          </a:p>
        </p:txBody>
      </p:sp>
      <p:sp>
        <p:nvSpPr>
          <p:cNvPr id="60" name="TextBox 59"/>
          <p:cNvSpPr txBox="1"/>
          <p:nvPr/>
        </p:nvSpPr>
        <p:spPr>
          <a:xfrm>
            <a:off x="8964133" y="4569613"/>
            <a:ext cx="748923" cy="369332"/>
          </a:xfrm>
          <a:prstGeom prst="rect">
            <a:avLst/>
          </a:prstGeom>
          <a:noFill/>
        </p:spPr>
        <p:txBody>
          <a:bodyPr wrap="none" rtlCol="0">
            <a:spAutoFit/>
          </a:bodyPr>
          <a:lstStyle/>
          <a:p>
            <a:r>
              <a:rPr lang="en-NZ" sz="1800" dirty="0" err="1">
                <a:solidFill>
                  <a:srgbClr val="FF0000"/>
                </a:solidFill>
              </a:rPr>
              <a:t>AA</a:t>
            </a:r>
            <a:r>
              <a:rPr lang="en-NZ" sz="1800" dirty="0" err="1">
                <a:solidFill>
                  <a:srgbClr val="00B050"/>
                </a:solidFill>
              </a:rPr>
              <a:t>aa</a:t>
            </a:r>
            <a:endParaRPr lang="en-NZ" sz="1800" dirty="0">
              <a:solidFill>
                <a:srgbClr val="FF0000"/>
              </a:solidFill>
            </a:endParaRPr>
          </a:p>
        </p:txBody>
      </p:sp>
      <p:sp>
        <p:nvSpPr>
          <p:cNvPr id="61" name="TextBox 60"/>
          <p:cNvSpPr txBox="1"/>
          <p:nvPr/>
        </p:nvSpPr>
        <p:spPr>
          <a:xfrm>
            <a:off x="9813158" y="4578992"/>
            <a:ext cx="774571" cy="369332"/>
          </a:xfrm>
          <a:prstGeom prst="rect">
            <a:avLst/>
          </a:prstGeom>
          <a:noFill/>
        </p:spPr>
        <p:txBody>
          <a:bodyPr wrap="none" rtlCol="0">
            <a:spAutoFit/>
          </a:bodyPr>
          <a:lstStyle/>
          <a:p>
            <a:r>
              <a:rPr lang="en-NZ" sz="1800" dirty="0" err="1">
                <a:solidFill>
                  <a:srgbClr val="FF0000"/>
                </a:solidFill>
              </a:rPr>
              <a:t>AAA</a:t>
            </a:r>
            <a:r>
              <a:rPr lang="en-NZ" sz="1800" dirty="0" err="1">
                <a:solidFill>
                  <a:srgbClr val="00B050"/>
                </a:solidFill>
              </a:rPr>
              <a:t>a</a:t>
            </a:r>
            <a:endParaRPr lang="en-NZ" sz="1800" dirty="0">
              <a:solidFill>
                <a:srgbClr val="FF0000"/>
              </a:solidFill>
            </a:endParaRPr>
          </a:p>
        </p:txBody>
      </p:sp>
      <p:sp>
        <p:nvSpPr>
          <p:cNvPr id="62" name="TextBox 61"/>
          <p:cNvSpPr txBox="1"/>
          <p:nvPr/>
        </p:nvSpPr>
        <p:spPr>
          <a:xfrm>
            <a:off x="10596815" y="4562968"/>
            <a:ext cx="800219" cy="369332"/>
          </a:xfrm>
          <a:prstGeom prst="rect">
            <a:avLst/>
          </a:prstGeom>
          <a:noFill/>
        </p:spPr>
        <p:txBody>
          <a:bodyPr wrap="none" rtlCol="0">
            <a:spAutoFit/>
          </a:bodyPr>
          <a:lstStyle/>
          <a:p>
            <a:r>
              <a:rPr lang="en-NZ" sz="1800" dirty="0">
                <a:solidFill>
                  <a:srgbClr val="FF0000"/>
                </a:solidFill>
              </a:rPr>
              <a:t>AAAA</a:t>
            </a:r>
          </a:p>
        </p:txBody>
      </p:sp>
      <p:sp>
        <p:nvSpPr>
          <p:cNvPr id="63" name="TextBox 62"/>
          <p:cNvSpPr txBox="1"/>
          <p:nvPr/>
        </p:nvSpPr>
        <p:spPr>
          <a:xfrm>
            <a:off x="7984282" y="1561831"/>
            <a:ext cx="2739853" cy="584775"/>
          </a:xfrm>
          <a:prstGeom prst="rect">
            <a:avLst/>
          </a:prstGeom>
          <a:noFill/>
        </p:spPr>
        <p:txBody>
          <a:bodyPr wrap="none" rtlCol="0">
            <a:spAutoFit/>
          </a:bodyPr>
          <a:lstStyle/>
          <a:p>
            <a:r>
              <a:rPr lang="en-NZ" dirty="0" err="1"/>
              <a:t>Biallelic</a:t>
            </a:r>
            <a:r>
              <a:rPr lang="en-NZ" dirty="0"/>
              <a:t> SNPs</a:t>
            </a:r>
          </a:p>
        </p:txBody>
      </p:sp>
      <p:sp>
        <p:nvSpPr>
          <p:cNvPr id="64" name="Rectangle 63"/>
          <p:cNvSpPr/>
          <p:nvPr/>
        </p:nvSpPr>
        <p:spPr>
          <a:xfrm>
            <a:off x="7819315" y="5189303"/>
            <a:ext cx="4260342" cy="369332"/>
          </a:xfrm>
          <a:prstGeom prst="rect">
            <a:avLst/>
          </a:prstGeom>
        </p:spPr>
        <p:txBody>
          <a:bodyPr wrap="square">
            <a:spAutoFit/>
          </a:bodyPr>
          <a:lstStyle/>
          <a:p>
            <a:r>
              <a:rPr lang="en-NZ" dirty="0">
                <a:latin typeface="Times New Roman" panose="02020603050405020304" pitchFamily="18" charset="0"/>
              </a:rPr>
              <a:t>5 different marker dosages in tetraploid</a:t>
            </a:r>
            <a:endParaRPr lang="en-NZ" dirty="0"/>
          </a:p>
        </p:txBody>
      </p:sp>
      <p:sp>
        <p:nvSpPr>
          <p:cNvPr id="65" name="Rectangle 64"/>
          <p:cNvSpPr/>
          <p:nvPr/>
        </p:nvSpPr>
        <p:spPr bwMode="auto">
          <a:xfrm>
            <a:off x="171450" y="1314450"/>
            <a:ext cx="2765899" cy="4800600"/>
          </a:xfrm>
          <a:prstGeom prst="rect">
            <a:avLst/>
          </a:prstGeom>
          <a:solidFill>
            <a:srgbClr val="82B16F">
              <a:alpha val="38824"/>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NZ" sz="2400" b="0" i="0" u="none" strike="noStrike" cap="none" normalizeH="0" baseline="0">
              <a:ln>
                <a:noFill/>
              </a:ln>
              <a:solidFill>
                <a:schemeClr val="tx1"/>
              </a:solidFill>
              <a:effectLst/>
              <a:latin typeface="Arial" charset="0"/>
              <a:ea typeface="ＭＳ Ｐゴシック" pitchFamily="-112" charset="-128"/>
            </a:endParaRPr>
          </a:p>
        </p:txBody>
      </p:sp>
    </p:spTree>
    <p:extLst>
      <p:ext uri="{BB962C8B-B14F-4D97-AF65-F5344CB8AC3E}">
        <p14:creationId xmlns:p14="http://schemas.microsoft.com/office/powerpoint/2010/main" val="42720170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a:t>Capture Sequencing using 10K baits at Rapid G</a:t>
            </a:r>
          </a:p>
        </p:txBody>
      </p:sp>
      <p:pic>
        <p:nvPicPr>
          <p:cNvPr id="4" name="Picture 3"/>
          <p:cNvPicPr>
            <a:picLocks noChangeAspect="1"/>
          </p:cNvPicPr>
          <p:nvPr/>
        </p:nvPicPr>
        <p:blipFill rotWithShape="1">
          <a:blip r:embed="rId2"/>
          <a:srcRect l="1357" r="11613" b="1736"/>
          <a:stretch/>
        </p:blipFill>
        <p:spPr>
          <a:xfrm>
            <a:off x="5229225" y="1161998"/>
            <a:ext cx="6343650" cy="5371793"/>
          </a:xfrm>
          <a:prstGeom prst="rect">
            <a:avLst/>
          </a:prstGeom>
        </p:spPr>
      </p:pic>
      <p:sp>
        <p:nvSpPr>
          <p:cNvPr id="5" name="TextBox 4"/>
          <p:cNvSpPr txBox="1"/>
          <p:nvPr/>
        </p:nvSpPr>
        <p:spPr>
          <a:xfrm rot="16200000">
            <a:off x="4566502" y="3012102"/>
            <a:ext cx="960519" cy="307777"/>
          </a:xfrm>
          <a:prstGeom prst="rect">
            <a:avLst/>
          </a:prstGeom>
          <a:noFill/>
        </p:spPr>
        <p:txBody>
          <a:bodyPr wrap="none" rtlCol="0">
            <a:spAutoFit/>
          </a:bodyPr>
          <a:lstStyle/>
          <a:p>
            <a:r>
              <a:rPr lang="en-NZ" sz="1400" dirty="0" err="1"/>
              <a:t>basepairs</a:t>
            </a:r>
            <a:endParaRPr lang="en-NZ" sz="1400" dirty="0"/>
          </a:p>
        </p:txBody>
      </p:sp>
      <p:sp>
        <p:nvSpPr>
          <p:cNvPr id="6" name="TextBox 5"/>
          <p:cNvSpPr txBox="1"/>
          <p:nvPr/>
        </p:nvSpPr>
        <p:spPr>
          <a:xfrm>
            <a:off x="7496147" y="6563902"/>
            <a:ext cx="1348446" cy="307777"/>
          </a:xfrm>
          <a:prstGeom prst="rect">
            <a:avLst/>
          </a:prstGeom>
          <a:noFill/>
        </p:spPr>
        <p:txBody>
          <a:bodyPr wrap="none" rtlCol="0">
            <a:spAutoFit/>
          </a:bodyPr>
          <a:lstStyle/>
          <a:p>
            <a:r>
              <a:rPr lang="en-NZ" sz="1400" dirty="0"/>
              <a:t>Chromosomes</a:t>
            </a:r>
          </a:p>
        </p:txBody>
      </p:sp>
      <p:pic>
        <p:nvPicPr>
          <p:cNvPr id="7" name="Picture 6"/>
          <p:cNvPicPr>
            <a:picLocks noChangeAspect="1"/>
          </p:cNvPicPr>
          <p:nvPr/>
        </p:nvPicPr>
        <p:blipFill rotWithShape="1">
          <a:blip r:embed="rId3"/>
          <a:srcRect l="638" t="2884" r="2506" b="17382"/>
          <a:stretch/>
        </p:blipFill>
        <p:spPr>
          <a:xfrm>
            <a:off x="0" y="1994416"/>
            <a:ext cx="4806482" cy="3058670"/>
          </a:xfrm>
          <a:prstGeom prst="rect">
            <a:avLst/>
          </a:prstGeom>
        </p:spPr>
      </p:pic>
      <p:sp>
        <p:nvSpPr>
          <p:cNvPr id="8" name="Rectangle 7"/>
          <p:cNvSpPr/>
          <p:nvPr/>
        </p:nvSpPr>
        <p:spPr>
          <a:xfrm>
            <a:off x="1113679" y="1174177"/>
            <a:ext cx="2962671" cy="584775"/>
          </a:xfrm>
          <a:prstGeom prst="rect">
            <a:avLst/>
          </a:prstGeom>
        </p:spPr>
        <p:txBody>
          <a:bodyPr wrap="none">
            <a:spAutoFit/>
          </a:bodyPr>
          <a:lstStyle/>
          <a:p>
            <a:r>
              <a:rPr lang="en-NZ" dirty="0">
                <a:solidFill>
                  <a:srgbClr val="222222"/>
                </a:solidFill>
                <a:latin typeface="Arial" panose="020B0604020202020204" pitchFamily="34" charset="0"/>
              </a:rPr>
              <a:t>Exome-120 </a:t>
            </a:r>
            <a:r>
              <a:rPr lang="en-NZ" dirty="0" err="1">
                <a:solidFill>
                  <a:srgbClr val="222222"/>
                </a:solidFill>
                <a:latin typeface="Arial" panose="020B0604020202020204" pitchFamily="34" charset="0"/>
              </a:rPr>
              <a:t>bp</a:t>
            </a:r>
            <a:r>
              <a:rPr lang="en-NZ" dirty="0">
                <a:solidFill>
                  <a:srgbClr val="222222"/>
                </a:solidFill>
                <a:latin typeface="Arial" panose="020B0604020202020204" pitchFamily="34" charset="0"/>
              </a:rPr>
              <a:t> </a:t>
            </a:r>
            <a:endParaRPr lang="en-NZ" dirty="0"/>
          </a:p>
        </p:txBody>
      </p:sp>
      <p:sp>
        <p:nvSpPr>
          <p:cNvPr id="9" name="Rectangle 8"/>
          <p:cNvSpPr/>
          <p:nvPr/>
        </p:nvSpPr>
        <p:spPr>
          <a:xfrm>
            <a:off x="470939" y="5180678"/>
            <a:ext cx="4248150" cy="1200329"/>
          </a:xfrm>
          <a:prstGeom prst="rect">
            <a:avLst/>
          </a:prstGeom>
        </p:spPr>
        <p:txBody>
          <a:bodyPr wrap="square">
            <a:spAutoFit/>
          </a:bodyPr>
          <a:lstStyle/>
          <a:p>
            <a:pPr algn="ctr"/>
            <a:r>
              <a:rPr lang="en-NZ" sz="1800" dirty="0">
                <a:solidFill>
                  <a:srgbClr val="222222"/>
                </a:solidFill>
                <a:latin typeface="Arial" panose="020B0604020202020204" pitchFamily="34" charset="0"/>
              </a:rPr>
              <a:t>Mean and median depth of 120x and 111x across baits, respectively. </a:t>
            </a:r>
          </a:p>
          <a:p>
            <a:pPr algn="ctr"/>
            <a:r>
              <a:rPr lang="en-NZ" sz="1800" dirty="0">
                <a:solidFill>
                  <a:srgbClr val="222222"/>
                </a:solidFill>
                <a:latin typeface="Arial" panose="020B0604020202020204" pitchFamily="34" charset="0"/>
              </a:rPr>
              <a:t>Within this dataset, a total of 725,175 raw SNP variants detected</a:t>
            </a:r>
            <a:endParaRPr lang="en-NZ" sz="1800" dirty="0"/>
          </a:p>
        </p:txBody>
      </p:sp>
    </p:spTree>
    <p:extLst>
      <p:ext uri="{BB962C8B-B14F-4D97-AF65-F5344CB8AC3E}">
        <p14:creationId xmlns:p14="http://schemas.microsoft.com/office/powerpoint/2010/main" val="42253236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a:t>Estimates for self-relatedness in the population - outliers</a:t>
            </a:r>
          </a:p>
        </p:txBody>
      </p:sp>
      <p:pic>
        <p:nvPicPr>
          <p:cNvPr id="4" name="Picture 3"/>
          <p:cNvPicPr>
            <a:picLocks noChangeAspect="1"/>
          </p:cNvPicPr>
          <p:nvPr/>
        </p:nvPicPr>
        <p:blipFill>
          <a:blip r:embed="rId2"/>
          <a:stretch>
            <a:fillRect/>
          </a:stretch>
        </p:blipFill>
        <p:spPr>
          <a:xfrm>
            <a:off x="213905" y="1124744"/>
            <a:ext cx="4874339" cy="519112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8244" y="1666875"/>
            <a:ext cx="4419600" cy="3907183"/>
          </a:xfrm>
          <a:prstGeom prst="rect">
            <a:avLst/>
          </a:prstGeom>
        </p:spPr>
      </p:pic>
      <p:pic>
        <p:nvPicPr>
          <p:cNvPr id="6" name="Picture 5"/>
          <p:cNvPicPr>
            <a:picLocks noChangeAspect="1"/>
          </p:cNvPicPr>
          <p:nvPr/>
        </p:nvPicPr>
        <p:blipFill>
          <a:blip r:embed="rId4"/>
          <a:stretch>
            <a:fillRect/>
          </a:stretch>
        </p:blipFill>
        <p:spPr>
          <a:xfrm>
            <a:off x="9318064" y="1947398"/>
            <a:ext cx="2873936" cy="2912314"/>
          </a:xfrm>
          <a:prstGeom prst="rect">
            <a:avLst/>
          </a:prstGeom>
        </p:spPr>
      </p:pic>
      <p:sp>
        <p:nvSpPr>
          <p:cNvPr id="7" name="TextBox 6"/>
          <p:cNvSpPr txBox="1"/>
          <p:nvPr/>
        </p:nvSpPr>
        <p:spPr>
          <a:xfrm>
            <a:off x="2409825" y="6191250"/>
            <a:ext cx="1074333" cy="584775"/>
          </a:xfrm>
          <a:prstGeom prst="rect">
            <a:avLst/>
          </a:prstGeom>
          <a:noFill/>
        </p:spPr>
        <p:txBody>
          <a:bodyPr wrap="none" rtlCol="0">
            <a:spAutoFit/>
          </a:bodyPr>
          <a:lstStyle/>
          <a:p>
            <a:r>
              <a:rPr lang="en-NZ" dirty="0"/>
              <a:t>KGD</a:t>
            </a:r>
          </a:p>
        </p:txBody>
      </p:sp>
      <p:sp>
        <p:nvSpPr>
          <p:cNvPr id="8" name="TextBox 7"/>
          <p:cNvSpPr txBox="1"/>
          <p:nvPr/>
        </p:nvSpPr>
        <p:spPr>
          <a:xfrm>
            <a:off x="8035782" y="897141"/>
            <a:ext cx="2029723" cy="584775"/>
          </a:xfrm>
          <a:prstGeom prst="rect">
            <a:avLst/>
          </a:prstGeom>
          <a:noFill/>
        </p:spPr>
        <p:txBody>
          <a:bodyPr wrap="none" rtlCol="0">
            <a:spAutoFit/>
          </a:bodyPr>
          <a:lstStyle/>
          <a:p>
            <a:r>
              <a:rPr lang="en-NZ" dirty="0" err="1"/>
              <a:t>polymapR</a:t>
            </a:r>
            <a:endParaRPr lang="en-NZ" dirty="0"/>
          </a:p>
        </p:txBody>
      </p:sp>
      <p:sp>
        <p:nvSpPr>
          <p:cNvPr id="9" name="Rectangle 8"/>
          <p:cNvSpPr/>
          <p:nvPr/>
        </p:nvSpPr>
        <p:spPr>
          <a:xfrm>
            <a:off x="7344721" y="5811937"/>
            <a:ext cx="3411844" cy="584775"/>
          </a:xfrm>
          <a:prstGeom prst="rect">
            <a:avLst/>
          </a:prstGeom>
        </p:spPr>
        <p:txBody>
          <a:bodyPr wrap="square">
            <a:spAutoFit/>
          </a:bodyPr>
          <a:lstStyle/>
          <a:p>
            <a:r>
              <a:rPr lang="en-NZ" sz="1600" dirty="0">
                <a:solidFill>
                  <a:srgbClr val="222222"/>
                </a:solidFill>
                <a:latin typeface="Arial" panose="020B0604020202020204" pitchFamily="34" charset="0"/>
              </a:rPr>
              <a:t>188 true hybrids with high-quality sequence data for variant selection</a:t>
            </a:r>
            <a:endParaRPr lang="en-NZ" sz="1600" dirty="0"/>
          </a:p>
        </p:txBody>
      </p:sp>
    </p:spTree>
    <p:extLst>
      <p:ext uri="{BB962C8B-B14F-4D97-AF65-F5344CB8AC3E}">
        <p14:creationId xmlns:p14="http://schemas.microsoft.com/office/powerpoint/2010/main" val="16009086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a:t>Allele frequencies and dosage estimates</a:t>
            </a:r>
          </a:p>
        </p:txBody>
      </p:sp>
      <p:pic>
        <p:nvPicPr>
          <p:cNvPr id="4" name="Picture 2" descr="Pathogens 09 00967 g001"/>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t="33903" r="-2562" b="35930"/>
          <a:stretch/>
        </p:blipFill>
        <p:spPr bwMode="auto">
          <a:xfrm>
            <a:off x="3569031" y="812297"/>
            <a:ext cx="8406021" cy="339140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Pathogens 09 00967 g001"/>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1816" t="519" r="49633" b="67437"/>
          <a:stretch/>
        </p:blipFill>
        <p:spPr bwMode="auto">
          <a:xfrm>
            <a:off x="266700" y="806450"/>
            <a:ext cx="3752610" cy="339724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Pathogens 09 00967 g001"/>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t="72650" r="1276" b="-1"/>
          <a:stretch/>
        </p:blipFill>
        <p:spPr bwMode="auto">
          <a:xfrm>
            <a:off x="2237422" y="4267200"/>
            <a:ext cx="6817681" cy="25908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bwMode="auto">
          <a:xfrm>
            <a:off x="266700" y="806450"/>
            <a:ext cx="254000" cy="42545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NZ" sz="2400" b="0" i="0" u="none" strike="noStrike" cap="none" normalizeH="0" baseline="0">
              <a:ln>
                <a:noFill/>
              </a:ln>
              <a:solidFill>
                <a:schemeClr val="tx1"/>
              </a:solidFill>
              <a:effectLst/>
              <a:latin typeface="Arial" charset="0"/>
              <a:ea typeface="ＭＳ Ｐゴシック" pitchFamily="-112" charset="-128"/>
            </a:endParaRPr>
          </a:p>
        </p:txBody>
      </p:sp>
      <p:sp>
        <p:nvSpPr>
          <p:cNvPr id="8" name="Rectangle 7"/>
          <p:cNvSpPr/>
          <p:nvPr/>
        </p:nvSpPr>
        <p:spPr>
          <a:xfrm>
            <a:off x="4714401" y="1233923"/>
            <a:ext cx="2827529" cy="523220"/>
          </a:xfrm>
          <a:prstGeom prst="rect">
            <a:avLst/>
          </a:prstGeom>
        </p:spPr>
        <p:txBody>
          <a:bodyPr wrap="square">
            <a:spAutoFit/>
          </a:bodyPr>
          <a:lstStyle/>
          <a:p>
            <a:r>
              <a:rPr lang="en-NZ" sz="1400" dirty="0">
                <a:solidFill>
                  <a:srgbClr val="222222"/>
                </a:solidFill>
                <a:latin typeface="Arial" panose="020B0604020202020204" pitchFamily="34" charset="0"/>
              </a:rPr>
              <a:t>Frequency peaks of homozygous alleles/haplotypes (0/0 and 1/1) </a:t>
            </a:r>
            <a:endParaRPr lang="en-NZ" sz="1400" dirty="0"/>
          </a:p>
        </p:txBody>
      </p:sp>
      <p:sp>
        <p:nvSpPr>
          <p:cNvPr id="9" name="Rectangle 8"/>
          <p:cNvSpPr/>
          <p:nvPr/>
        </p:nvSpPr>
        <p:spPr>
          <a:xfrm>
            <a:off x="8532014" y="562372"/>
            <a:ext cx="2731838" cy="523220"/>
          </a:xfrm>
          <a:prstGeom prst="rect">
            <a:avLst/>
          </a:prstGeom>
        </p:spPr>
        <p:txBody>
          <a:bodyPr wrap="none">
            <a:spAutoFit/>
          </a:bodyPr>
          <a:lstStyle/>
          <a:p>
            <a:pPr algn="ctr"/>
            <a:r>
              <a:rPr lang="en-NZ" sz="1400" dirty="0">
                <a:solidFill>
                  <a:srgbClr val="222222"/>
                </a:solidFill>
                <a:latin typeface="Arial" panose="020B0604020202020204" pitchFamily="34" charset="0"/>
              </a:rPr>
              <a:t>Frequency peaks of </a:t>
            </a:r>
          </a:p>
          <a:p>
            <a:pPr algn="ctr"/>
            <a:r>
              <a:rPr lang="en-NZ" sz="1400" dirty="0">
                <a:solidFill>
                  <a:srgbClr val="222222"/>
                </a:solidFill>
                <a:latin typeface="Arial" panose="020B0604020202020204" pitchFamily="34" charset="0"/>
              </a:rPr>
              <a:t>heterozygous alleles/haplotypes</a:t>
            </a:r>
            <a:endParaRPr lang="en-NZ" sz="1400" dirty="0"/>
          </a:p>
        </p:txBody>
      </p:sp>
      <p:sp>
        <p:nvSpPr>
          <p:cNvPr id="10" name="Right Arrow 9"/>
          <p:cNvSpPr/>
          <p:nvPr/>
        </p:nvSpPr>
        <p:spPr bwMode="auto">
          <a:xfrm rot="16200000">
            <a:off x="9234940" y="4214360"/>
            <a:ext cx="294374" cy="184153"/>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NZ" sz="2400" b="0" i="0" u="none" strike="noStrike" cap="none" normalizeH="0" baseline="0">
              <a:ln>
                <a:noFill/>
              </a:ln>
              <a:solidFill>
                <a:schemeClr val="tx1"/>
              </a:solidFill>
              <a:effectLst/>
              <a:latin typeface="Arial" charset="0"/>
              <a:ea typeface="ＭＳ Ｐゴシック" pitchFamily="-112" charset="-128"/>
            </a:endParaRPr>
          </a:p>
        </p:txBody>
      </p:sp>
      <p:sp>
        <p:nvSpPr>
          <p:cNvPr id="11" name="Right Arrow 10"/>
          <p:cNvSpPr/>
          <p:nvPr/>
        </p:nvSpPr>
        <p:spPr bwMode="auto">
          <a:xfrm rot="16200000">
            <a:off x="10238241" y="4194409"/>
            <a:ext cx="294374" cy="184153"/>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NZ" sz="2400" b="0" i="0" u="none" strike="noStrike" cap="none" normalizeH="0" baseline="0">
              <a:ln>
                <a:noFill/>
              </a:ln>
              <a:solidFill>
                <a:schemeClr val="tx1"/>
              </a:solidFill>
              <a:effectLst/>
              <a:latin typeface="Arial" charset="0"/>
              <a:ea typeface="ＭＳ Ｐゴシック" pitchFamily="-112" charset="-128"/>
            </a:endParaRPr>
          </a:p>
        </p:txBody>
      </p:sp>
      <p:sp>
        <p:nvSpPr>
          <p:cNvPr id="12" name="Rectangle 11"/>
          <p:cNvSpPr/>
          <p:nvPr/>
        </p:nvSpPr>
        <p:spPr>
          <a:xfrm>
            <a:off x="10385428" y="1002606"/>
            <a:ext cx="1595309" cy="307777"/>
          </a:xfrm>
          <a:prstGeom prst="rect">
            <a:avLst/>
          </a:prstGeom>
        </p:spPr>
        <p:txBody>
          <a:bodyPr wrap="none">
            <a:spAutoFit/>
          </a:bodyPr>
          <a:lstStyle/>
          <a:p>
            <a:r>
              <a:rPr lang="en-NZ" sz="1400" dirty="0">
                <a:solidFill>
                  <a:srgbClr val="222222"/>
                </a:solidFill>
                <a:latin typeface="Arial" panose="020B0604020202020204" pitchFamily="34" charset="0"/>
              </a:rPr>
              <a:t>(1/2, 3/4 and 1/4)</a:t>
            </a:r>
            <a:endParaRPr lang="en-NZ" sz="1400" dirty="0"/>
          </a:p>
        </p:txBody>
      </p:sp>
      <p:sp>
        <p:nvSpPr>
          <p:cNvPr id="13" name="Rectangle 12"/>
          <p:cNvSpPr/>
          <p:nvPr/>
        </p:nvSpPr>
        <p:spPr>
          <a:xfrm>
            <a:off x="3028872" y="4224928"/>
            <a:ext cx="2450769" cy="307777"/>
          </a:xfrm>
          <a:prstGeom prst="rect">
            <a:avLst/>
          </a:prstGeom>
        </p:spPr>
        <p:txBody>
          <a:bodyPr wrap="square">
            <a:spAutoFit/>
          </a:bodyPr>
          <a:lstStyle/>
          <a:p>
            <a:r>
              <a:rPr lang="en-NZ" sz="1400" dirty="0"/>
              <a:t>AAAA and </a:t>
            </a:r>
            <a:r>
              <a:rPr lang="en-NZ" sz="1400" dirty="0" err="1"/>
              <a:t>AAAa</a:t>
            </a:r>
            <a:endParaRPr lang="en-NZ" sz="1400" dirty="0"/>
          </a:p>
        </p:txBody>
      </p:sp>
      <p:sp>
        <p:nvSpPr>
          <p:cNvPr id="15" name="Rectangle 14"/>
          <p:cNvSpPr/>
          <p:nvPr/>
        </p:nvSpPr>
        <p:spPr>
          <a:xfrm>
            <a:off x="4846413" y="4232531"/>
            <a:ext cx="2091726" cy="307777"/>
          </a:xfrm>
          <a:prstGeom prst="rect">
            <a:avLst/>
          </a:prstGeom>
        </p:spPr>
        <p:txBody>
          <a:bodyPr wrap="none">
            <a:spAutoFit/>
          </a:bodyPr>
          <a:lstStyle/>
          <a:p>
            <a:r>
              <a:rPr lang="en-NZ" sz="1400" dirty="0"/>
              <a:t>AAAA, </a:t>
            </a:r>
            <a:r>
              <a:rPr lang="en-NZ" sz="1400" dirty="0" err="1"/>
              <a:t>AAAa</a:t>
            </a:r>
            <a:r>
              <a:rPr lang="en-NZ" sz="1400" dirty="0"/>
              <a:t> and </a:t>
            </a:r>
            <a:r>
              <a:rPr lang="en-NZ" sz="1400" dirty="0" err="1"/>
              <a:t>AAaa</a:t>
            </a:r>
            <a:r>
              <a:rPr lang="en-NZ" sz="1400" dirty="0"/>
              <a:t> </a:t>
            </a:r>
          </a:p>
        </p:txBody>
      </p:sp>
      <p:sp>
        <p:nvSpPr>
          <p:cNvPr id="16" name="Rectangle 15"/>
          <p:cNvSpPr/>
          <p:nvPr/>
        </p:nvSpPr>
        <p:spPr>
          <a:xfrm>
            <a:off x="6916266" y="4203699"/>
            <a:ext cx="1412406" cy="523220"/>
          </a:xfrm>
          <a:prstGeom prst="rect">
            <a:avLst/>
          </a:prstGeom>
        </p:spPr>
        <p:txBody>
          <a:bodyPr wrap="square">
            <a:spAutoFit/>
          </a:bodyPr>
          <a:lstStyle/>
          <a:p>
            <a:r>
              <a:rPr lang="en-NZ" sz="1400" dirty="0">
                <a:solidFill>
                  <a:srgbClr val="222222"/>
                </a:solidFill>
                <a:latin typeface="Arial" panose="020B0604020202020204" pitchFamily="34" charset="0"/>
              </a:rPr>
              <a:t>AAAA , </a:t>
            </a:r>
            <a:r>
              <a:rPr lang="en-NZ" sz="1400" dirty="0" err="1">
                <a:solidFill>
                  <a:srgbClr val="222222"/>
                </a:solidFill>
                <a:latin typeface="Arial" panose="020B0604020202020204" pitchFamily="34" charset="0"/>
              </a:rPr>
              <a:t>AAAa</a:t>
            </a:r>
            <a:r>
              <a:rPr lang="en-NZ" sz="1400" dirty="0">
                <a:solidFill>
                  <a:srgbClr val="222222"/>
                </a:solidFill>
                <a:latin typeface="Arial" panose="020B0604020202020204" pitchFamily="34" charset="0"/>
              </a:rPr>
              <a:t>, and </a:t>
            </a:r>
            <a:r>
              <a:rPr lang="en-NZ" sz="1400" dirty="0" err="1">
                <a:solidFill>
                  <a:srgbClr val="FF0000"/>
                </a:solidFill>
                <a:latin typeface="Arial" panose="020B0604020202020204" pitchFamily="34" charset="0"/>
              </a:rPr>
              <a:t>AAaa</a:t>
            </a:r>
            <a:endParaRPr lang="en-NZ" sz="1400" dirty="0">
              <a:solidFill>
                <a:srgbClr val="FF0000"/>
              </a:solidFill>
            </a:endParaRPr>
          </a:p>
        </p:txBody>
      </p:sp>
      <p:sp>
        <p:nvSpPr>
          <p:cNvPr id="17" name="Rectangle 16"/>
          <p:cNvSpPr/>
          <p:nvPr/>
        </p:nvSpPr>
        <p:spPr>
          <a:xfrm>
            <a:off x="8215852" y="5248824"/>
            <a:ext cx="2490248" cy="738664"/>
          </a:xfrm>
          <a:prstGeom prst="rect">
            <a:avLst/>
          </a:prstGeom>
        </p:spPr>
        <p:txBody>
          <a:bodyPr wrap="square">
            <a:spAutoFit/>
          </a:bodyPr>
          <a:lstStyle/>
          <a:p>
            <a:r>
              <a:rPr lang="en-NZ" sz="1400" dirty="0">
                <a:solidFill>
                  <a:srgbClr val="222222"/>
                </a:solidFill>
                <a:latin typeface="Arial" panose="020B0604020202020204" pitchFamily="34" charset="0"/>
              </a:rPr>
              <a:t>biases or over-dispersion for this particular SNP and hence qualifies for removal</a:t>
            </a:r>
            <a:endParaRPr lang="en-NZ" sz="1400" dirty="0"/>
          </a:p>
        </p:txBody>
      </p:sp>
    </p:spTree>
    <p:extLst>
      <p:ext uri="{BB962C8B-B14F-4D97-AF65-F5344CB8AC3E}">
        <p14:creationId xmlns:p14="http://schemas.microsoft.com/office/powerpoint/2010/main" val="34730257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err="1"/>
              <a:t>Biallelic</a:t>
            </a:r>
            <a:r>
              <a:rPr lang="en-NZ" dirty="0"/>
              <a:t> markers and types</a:t>
            </a:r>
          </a:p>
        </p:txBody>
      </p:sp>
      <p:sp>
        <p:nvSpPr>
          <p:cNvPr id="4" name="Rectangle 3"/>
          <p:cNvSpPr/>
          <p:nvPr/>
        </p:nvSpPr>
        <p:spPr>
          <a:xfrm>
            <a:off x="720000" y="874455"/>
            <a:ext cx="8957400" cy="830997"/>
          </a:xfrm>
          <a:prstGeom prst="rect">
            <a:avLst/>
          </a:prstGeom>
        </p:spPr>
        <p:txBody>
          <a:bodyPr wrap="square">
            <a:spAutoFit/>
          </a:bodyPr>
          <a:lstStyle/>
          <a:p>
            <a:r>
              <a:rPr lang="en-NZ" sz="1600" dirty="0">
                <a:solidFill>
                  <a:srgbClr val="222222"/>
                </a:solidFill>
                <a:latin typeface="Arial" panose="020B0604020202020204" pitchFamily="34" charset="0"/>
              </a:rPr>
              <a:t>Subsequent filtering of SNPs using </a:t>
            </a:r>
            <a:r>
              <a:rPr lang="en-NZ" sz="1600" dirty="0" err="1">
                <a:solidFill>
                  <a:srgbClr val="222222"/>
                </a:solidFill>
                <a:latin typeface="Arial" panose="020B0604020202020204" pitchFamily="34" charset="0"/>
              </a:rPr>
              <a:t>Updog</a:t>
            </a:r>
            <a:r>
              <a:rPr lang="en-NZ" sz="1600" dirty="0">
                <a:solidFill>
                  <a:srgbClr val="222222"/>
                </a:solidFill>
                <a:latin typeface="Arial" panose="020B0604020202020204" pitchFamily="34" charset="0"/>
              </a:rPr>
              <a:t> for a range of quality metrics, such as allele bias, over-dispersion and sequencing error rate, resulted in 60,006 usable bi-allelic markers representing 24 different marker types</a:t>
            </a:r>
            <a:endParaRPr lang="en-NZ" sz="1600" dirty="0"/>
          </a:p>
        </p:txBody>
      </p:sp>
      <p:pic>
        <p:nvPicPr>
          <p:cNvPr id="6146" name="Picture 2" descr="https://www.mdpi.com/pathogens/pathogens-09-00967/article_deploy/html/images/pathogens-09-00967-g002.png"/>
          <p:cNvPicPr>
            <a:picLocks noChangeAspect="1" noChangeArrowheads="1"/>
          </p:cNvPicPr>
          <p:nvPr/>
        </p:nvPicPr>
        <p:blipFill rotWithShape="1">
          <a:blip r:embed="rId2">
            <a:extLst>
              <a:ext uri="{28A0092B-C50C-407E-A947-70E740481C1C}">
                <a14:useLocalDpi xmlns:a14="http://schemas.microsoft.com/office/drawing/2010/main" val="0"/>
              </a:ext>
            </a:extLst>
          </a:blip>
          <a:srcRect r="742" b="78628"/>
          <a:stretch/>
        </p:blipFill>
        <p:spPr bwMode="auto">
          <a:xfrm>
            <a:off x="355600" y="2260456"/>
            <a:ext cx="11647714" cy="289211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988300" y="1705452"/>
            <a:ext cx="3617686" cy="954107"/>
          </a:xfrm>
          <a:prstGeom prst="rect">
            <a:avLst/>
          </a:prstGeom>
        </p:spPr>
        <p:txBody>
          <a:bodyPr wrap="square">
            <a:spAutoFit/>
          </a:bodyPr>
          <a:lstStyle/>
          <a:p>
            <a:r>
              <a:rPr lang="en-NZ" sz="1400" dirty="0">
                <a:solidFill>
                  <a:srgbClr val="222222"/>
                </a:solidFill>
                <a:latin typeface="Arial" panose="020B0604020202020204" pitchFamily="34" charset="0"/>
              </a:rPr>
              <a:t>After applying standard quality checks (including skewness, missing values at a threshold of 0.1 and duplication in individuals and markers) in </a:t>
            </a:r>
            <a:r>
              <a:rPr lang="en-NZ" sz="1400" dirty="0" err="1">
                <a:solidFill>
                  <a:srgbClr val="222222"/>
                </a:solidFill>
                <a:latin typeface="Arial" panose="020B0604020202020204" pitchFamily="34" charset="0"/>
              </a:rPr>
              <a:t>polymapR</a:t>
            </a:r>
            <a:endParaRPr lang="en-NZ" sz="1400" dirty="0"/>
          </a:p>
        </p:txBody>
      </p:sp>
      <p:cxnSp>
        <p:nvCxnSpPr>
          <p:cNvPr id="7" name="Straight Connector 6"/>
          <p:cNvCxnSpPr/>
          <p:nvPr/>
        </p:nvCxnSpPr>
        <p:spPr bwMode="auto">
          <a:xfrm>
            <a:off x="7736114" y="5355771"/>
            <a:ext cx="371565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8" name="TextBox 7"/>
          <p:cNvSpPr txBox="1"/>
          <p:nvPr/>
        </p:nvSpPr>
        <p:spPr>
          <a:xfrm>
            <a:off x="7988300" y="5355771"/>
            <a:ext cx="2597186" cy="584775"/>
          </a:xfrm>
          <a:prstGeom prst="rect">
            <a:avLst/>
          </a:prstGeom>
          <a:noFill/>
        </p:spPr>
        <p:txBody>
          <a:bodyPr wrap="none" rtlCol="0">
            <a:spAutoFit/>
          </a:bodyPr>
          <a:lstStyle/>
          <a:p>
            <a:r>
              <a:rPr lang="en-NZ" dirty="0"/>
              <a:t>re-coded to 9</a:t>
            </a:r>
          </a:p>
        </p:txBody>
      </p:sp>
      <p:sp>
        <p:nvSpPr>
          <p:cNvPr id="9" name="Rectangle 8"/>
          <p:cNvSpPr/>
          <p:nvPr/>
        </p:nvSpPr>
        <p:spPr>
          <a:xfrm>
            <a:off x="5733143" y="6026673"/>
            <a:ext cx="6096000" cy="523220"/>
          </a:xfrm>
          <a:prstGeom prst="rect">
            <a:avLst/>
          </a:prstGeom>
        </p:spPr>
        <p:txBody>
          <a:bodyPr>
            <a:spAutoFit/>
          </a:bodyPr>
          <a:lstStyle/>
          <a:p>
            <a:r>
              <a:rPr lang="en-NZ" sz="1400" dirty="0">
                <a:solidFill>
                  <a:srgbClr val="222222"/>
                </a:solidFill>
                <a:latin typeface="Arial" panose="020B0604020202020204" pitchFamily="34" charset="0"/>
              </a:rPr>
              <a:t>For example, a marker which segregates as ‘0 × 1’ will segregate similarly to a marker with a segregation type of ‘3 × 4’</a:t>
            </a:r>
            <a:endParaRPr lang="en-NZ" sz="1400" dirty="0"/>
          </a:p>
        </p:txBody>
      </p:sp>
    </p:spTree>
    <p:extLst>
      <p:ext uri="{BB962C8B-B14F-4D97-AF65-F5344CB8AC3E}">
        <p14:creationId xmlns:p14="http://schemas.microsoft.com/office/powerpoint/2010/main" val="3826903628"/>
      </p:ext>
    </p:extLst>
  </p:cSld>
  <p:clrMapOvr>
    <a:masterClrMapping/>
  </p:clrMapOvr>
</p:sld>
</file>

<file path=ppt/theme/theme1.xml><?xml version="1.0" encoding="utf-8"?>
<a:theme xmlns:a="http://schemas.openxmlformats.org/drawingml/2006/main" name="Final PFR">
  <a:themeElements>
    <a:clrScheme name="Custom 1 1">
      <a:dk1>
        <a:srgbClr val="000000"/>
      </a:dk1>
      <a:lt1>
        <a:srgbClr val="FFFFFF"/>
      </a:lt1>
      <a:dk2>
        <a:srgbClr val="829995"/>
      </a:dk2>
      <a:lt2>
        <a:srgbClr val="ECF0EF"/>
      </a:lt2>
      <a:accent1>
        <a:srgbClr val="79BC64"/>
      </a:accent1>
      <a:accent2>
        <a:srgbClr val="BDDEB2"/>
      </a:accent2>
      <a:accent3>
        <a:srgbClr val="C6812C"/>
      </a:accent3>
      <a:accent4>
        <a:srgbClr val="BA7DAA"/>
      </a:accent4>
      <a:accent5>
        <a:srgbClr val="FFB549"/>
      </a:accent5>
      <a:accent6>
        <a:srgbClr val="DDBED3"/>
      </a:accent6>
      <a:hlink>
        <a:srgbClr val="000000"/>
      </a:hlink>
      <a:folHlink>
        <a:srgbClr val="C1CCC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NZ" sz="2400" b="0" i="0" u="none" strike="noStrike" cap="none" normalizeH="0" baseline="0" smtClean="0">
            <a:ln>
              <a:noFill/>
            </a:ln>
            <a:solidFill>
              <a:schemeClr val="tx1"/>
            </a:solidFill>
            <a:effectLst/>
            <a:latin typeface="Arial" charset="0"/>
            <a:ea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NZ" sz="2400" b="0" i="0" u="none" strike="noStrike" cap="none" normalizeH="0" baseline="0" smtClean="0">
            <a:ln>
              <a:noFill/>
            </a:ln>
            <a:solidFill>
              <a:schemeClr val="tx1"/>
            </a:solidFill>
            <a:effectLst/>
            <a:latin typeface="Arial" charset="0"/>
            <a:ea typeface="ＭＳ Ｐゴシック" pitchFamily="-112" charset="-128"/>
          </a:defRPr>
        </a:defPPr>
      </a:lstStyle>
    </a:lnDef>
  </a:objectDefaults>
  <a:extraClrSchemeLst>
    <a:extraClrScheme>
      <a:clrScheme name="PFR_template 1">
        <a:dk1>
          <a:srgbClr val="000000"/>
        </a:dk1>
        <a:lt1>
          <a:srgbClr val="FFFFFF"/>
        </a:lt1>
        <a:dk2>
          <a:srgbClr val="506860"/>
        </a:dk2>
        <a:lt2>
          <a:srgbClr val="808080"/>
        </a:lt2>
        <a:accent1>
          <a:srgbClr val="CACECE"/>
        </a:accent1>
        <a:accent2>
          <a:srgbClr val="FF0000"/>
        </a:accent2>
        <a:accent3>
          <a:srgbClr val="FFFFFF"/>
        </a:accent3>
        <a:accent4>
          <a:srgbClr val="000000"/>
        </a:accent4>
        <a:accent5>
          <a:srgbClr val="E1E3E3"/>
        </a:accent5>
        <a:accent6>
          <a:srgbClr val="E70000"/>
        </a:accent6>
        <a:hlink>
          <a:srgbClr val="4C4C4C"/>
        </a:hlink>
        <a:folHlink>
          <a:srgbClr val="99CC00"/>
        </a:folHlink>
      </a:clrScheme>
      <a:clrMap bg1="lt1" tx1="dk1" bg2="lt2" tx2="dk2" accent1="accent1" accent2="accent2" accent3="accent3" accent4="accent4" accent5="accent5" accent6="accent6" hlink="hlink" folHlink="folHlink"/>
    </a:extraClrScheme>
    <a:extraClrScheme>
      <a:clrScheme name="PFR_template 2">
        <a:dk1>
          <a:srgbClr val="000000"/>
        </a:dk1>
        <a:lt1>
          <a:srgbClr val="FFFFFF"/>
        </a:lt1>
        <a:dk2>
          <a:srgbClr val="506860"/>
        </a:dk2>
        <a:lt2>
          <a:srgbClr val="808080"/>
        </a:lt2>
        <a:accent1>
          <a:srgbClr val="CACECE"/>
        </a:accent1>
        <a:accent2>
          <a:srgbClr val="ECEFF0"/>
        </a:accent2>
        <a:accent3>
          <a:srgbClr val="FFFFFF"/>
        </a:accent3>
        <a:accent4>
          <a:srgbClr val="000000"/>
        </a:accent4>
        <a:accent5>
          <a:srgbClr val="E1E3E3"/>
        </a:accent5>
        <a:accent6>
          <a:srgbClr val="D6D9D9"/>
        </a:accent6>
        <a:hlink>
          <a:srgbClr val="4C4C4C"/>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3" id="{5CE74802-9D9E-D142-B128-AF6F40734A1C}" vid="{3360398A-8160-5A45-834E-EA93A529B783}"/>
    </a:ext>
  </a:extLst>
</a:theme>
</file>

<file path=docProps/app.xml><?xml version="1.0" encoding="utf-8"?>
<Properties xmlns="http://schemas.openxmlformats.org/officeDocument/2006/extended-properties" xmlns:vt="http://schemas.openxmlformats.org/officeDocument/2006/docPropsVTypes">
  <Template>PFR_Blank_16_x_9_Template</Template>
  <TotalTime>1048</TotalTime>
  <Words>1405</Words>
  <Application>Microsoft Office PowerPoint</Application>
  <PresentationFormat>Widescreen</PresentationFormat>
  <Paragraphs>179</Paragraphs>
  <Slides>22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Lucida Grande</vt:lpstr>
      <vt:lpstr>MuseoSans</vt:lpstr>
      <vt:lpstr>Times New Roman</vt:lpstr>
      <vt:lpstr>Final PFR</vt:lpstr>
      <vt:lpstr>Genetic Maze for polygenic traits in heterozygous polyploid kiwifruit population </vt:lpstr>
      <vt:lpstr>Genome cocktails and ploidies</vt:lpstr>
      <vt:lpstr>Actinidia Ploidy stair in the genus: 2x,4x,6x,8x, 10x  Dioecy  High heterozygosity  29 Chromosomes/ Linkage groups</vt:lpstr>
      <vt:lpstr>PowerPoint Presentation</vt:lpstr>
      <vt:lpstr>Scheme for mapping Psa resistance in tetraploid (4x) kiwfruit</vt:lpstr>
      <vt:lpstr>Capture Sequencing using 10K baits at Rapid G</vt:lpstr>
      <vt:lpstr>Estimates for self-relatedness in the population - outliers</vt:lpstr>
      <vt:lpstr>Allele frequencies and dosage estimates</vt:lpstr>
      <vt:lpstr>Biallelic markers and types</vt:lpstr>
      <vt:lpstr>Linkage maps</vt:lpstr>
      <vt:lpstr>Map checks</vt:lpstr>
      <vt:lpstr>Synteny between the physical and the genetic maps and quantification of chromosomal pairing </vt:lpstr>
      <vt:lpstr>QTL mapping for sex (mendelian) and flowering (polygenic)</vt:lpstr>
      <vt:lpstr>QTL mapping for Psa tolerance (polygenic)</vt:lpstr>
      <vt:lpstr>The next maze- application in breeding programmes</vt:lpstr>
      <vt:lpstr>Using Captureseq data developed -SNP markers at QTLs</vt:lpstr>
      <vt:lpstr>Using Captureseq data developed -SNP markers at QTLs</vt:lpstr>
      <vt:lpstr>Allelic combination (pair and tri-wise) and associated phenotypes</vt:lpstr>
      <vt:lpstr>Allelic combination and corresponding % population showing better mean Psa tolerance </vt:lpstr>
      <vt:lpstr>Allelic combination (tetra-wise) and associated phenotypes</vt:lpstr>
      <vt:lpstr>Outcome and next.... </vt:lpstr>
      <vt:lpstr>Acknowledgements</vt:lpstr>
    </vt:vector>
  </TitlesOfParts>
  <Company>Plant &amp; Food Research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Polygenic traits – The Maze for marker assisted selection in tetraploid A.chinensis populations</dc:title>
  <dc:creator>Jibran Tahir</dc:creator>
  <cp:lastModifiedBy>Byrne, David H</cp:lastModifiedBy>
  <cp:revision>53</cp:revision>
  <dcterms:created xsi:type="dcterms:W3CDTF">2021-10-11T09:28:30Z</dcterms:created>
  <dcterms:modified xsi:type="dcterms:W3CDTF">2022-01-03T13:46:45Z</dcterms:modified>
</cp:coreProperties>
</file>