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11"/>
  </p:notesMasterIdLst>
  <p:sldIdLst>
    <p:sldId id="256" r:id="rId2"/>
    <p:sldId id="265" r:id="rId3"/>
    <p:sldId id="266" r:id="rId4"/>
    <p:sldId id="259" r:id="rId5"/>
    <p:sldId id="267" r:id="rId6"/>
    <p:sldId id="269" r:id="rId7"/>
    <p:sldId id="270"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E50E7-098A-4D0F-844C-BA666A4E3445}" v="12" dt="2021-11-05T22:00:24.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53" autoAdjust="0"/>
    <p:restoredTop sz="70204"/>
  </p:normalViewPr>
  <p:slideViewPr>
    <p:cSldViewPr snapToGrid="0">
      <p:cViewPr varScale="1">
        <p:scale>
          <a:sx n="88" d="100"/>
          <a:sy n="88" d="100"/>
        </p:scale>
        <p:origin x="1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A997B-13E0-8F42-A65C-28A234314117}" type="doc">
      <dgm:prSet loTypeId="urn:microsoft.com/office/officeart/2005/8/layout/process1" loCatId="" qsTypeId="urn:microsoft.com/office/officeart/2005/8/quickstyle/3d4" qsCatId="3D" csTypeId="urn:microsoft.com/office/officeart/2005/8/colors/accent1_2" csCatId="accent1" phldr="1"/>
      <dgm:spPr/>
    </dgm:pt>
    <dgm:pt modelId="{E0821D4F-E3EF-5941-91E0-C1F8673A8B33}">
      <dgm:prSet phldrT="[Text]" custT="1"/>
      <dgm:spPr/>
      <dgm:t>
        <a:bodyPr/>
        <a:lstStyle/>
        <a:p>
          <a:r>
            <a:rPr lang="en-US" sz="2400" dirty="0"/>
            <a:t>1. Quantify DNA</a:t>
          </a:r>
        </a:p>
        <a:p>
          <a:r>
            <a:rPr lang="en-US" sz="2400" dirty="0"/>
            <a:t>2. Normalize</a:t>
          </a:r>
        </a:p>
        <a:p>
          <a:r>
            <a:rPr lang="en-US" sz="2400" dirty="0"/>
            <a:t>3. Digest with Restriction Enzyme</a:t>
          </a:r>
        </a:p>
        <a:p>
          <a:r>
            <a:rPr lang="en-US" sz="2400" dirty="0"/>
            <a:t>4. Add Adapters and Ligase</a:t>
          </a:r>
        </a:p>
      </dgm:t>
    </dgm:pt>
    <dgm:pt modelId="{EDB6D8DD-0299-9C46-B81F-60BCF3555846}" type="parTrans" cxnId="{ED8D6273-ED70-DD4D-8577-00077EC7ADF3}">
      <dgm:prSet/>
      <dgm:spPr/>
      <dgm:t>
        <a:bodyPr/>
        <a:lstStyle/>
        <a:p>
          <a:endParaRPr lang="en-US"/>
        </a:p>
      </dgm:t>
    </dgm:pt>
    <dgm:pt modelId="{C85195EC-4A39-3C4C-877C-CC6243387B3B}" type="sibTrans" cxnId="{ED8D6273-ED70-DD4D-8577-00077EC7ADF3}">
      <dgm:prSet/>
      <dgm:spPr/>
      <dgm:t>
        <a:bodyPr/>
        <a:lstStyle/>
        <a:p>
          <a:endParaRPr lang="en-US"/>
        </a:p>
      </dgm:t>
    </dgm:pt>
    <dgm:pt modelId="{7876D322-14DD-6642-81AF-65E7CE9D0B1F}">
      <dgm:prSet phldrT="[Text]" custT="1"/>
      <dgm:spPr/>
      <dgm:t>
        <a:bodyPr/>
        <a:lstStyle/>
        <a:p>
          <a:r>
            <a:rPr lang="en-US" sz="2400" dirty="0"/>
            <a:t>5. Pool Samples</a:t>
          </a:r>
        </a:p>
        <a:p>
          <a:r>
            <a:rPr lang="en-US" sz="2400" dirty="0"/>
            <a:t>6. Sonication</a:t>
          </a:r>
        </a:p>
        <a:p>
          <a:r>
            <a:rPr lang="en-US" sz="2400" dirty="0"/>
            <a:t>7. Clean up and size selection</a:t>
          </a:r>
        </a:p>
        <a:p>
          <a:r>
            <a:rPr lang="en-US" sz="2400" dirty="0"/>
            <a:t>8. PCR</a:t>
          </a:r>
        </a:p>
      </dgm:t>
    </dgm:pt>
    <dgm:pt modelId="{E283E36D-EC08-9842-912E-2AB686D5A289}" type="parTrans" cxnId="{38E799E1-49C7-374E-968C-B9A0018AD68C}">
      <dgm:prSet/>
      <dgm:spPr/>
      <dgm:t>
        <a:bodyPr/>
        <a:lstStyle/>
        <a:p>
          <a:endParaRPr lang="en-US"/>
        </a:p>
      </dgm:t>
    </dgm:pt>
    <dgm:pt modelId="{596B2A43-15ED-E742-9F66-582503CC7B19}" type="sibTrans" cxnId="{38E799E1-49C7-374E-968C-B9A0018AD68C}">
      <dgm:prSet/>
      <dgm:spPr/>
      <dgm:t>
        <a:bodyPr/>
        <a:lstStyle/>
        <a:p>
          <a:endParaRPr lang="en-US"/>
        </a:p>
      </dgm:t>
    </dgm:pt>
    <dgm:pt modelId="{2630B378-5674-C94C-A039-79B52ABC4A77}">
      <dgm:prSet phldrT="[Text]" custT="1"/>
      <dgm:spPr/>
      <dgm:t>
        <a:bodyPr anchor="ctr"/>
        <a:lstStyle/>
        <a:p>
          <a:pPr algn="ctr"/>
          <a:r>
            <a:rPr lang="en-US" sz="2400" dirty="0"/>
            <a:t>9. Sequence Using </a:t>
          </a:r>
        </a:p>
        <a:p>
          <a:pPr algn="ctr"/>
          <a:r>
            <a:rPr lang="en-US" sz="2400" dirty="0"/>
            <a:t>Illumina </a:t>
          </a:r>
          <a:r>
            <a:rPr lang="en-US" sz="2400" dirty="0" err="1"/>
            <a:t>NovaSeq</a:t>
          </a:r>
          <a:endParaRPr lang="en-US" sz="2400" dirty="0"/>
        </a:p>
        <a:p>
          <a:pPr algn="ctr"/>
          <a:r>
            <a:rPr lang="en-US" sz="2400" dirty="0"/>
            <a:t>10. SNP Marker discovery and Genetic Mapping  </a:t>
          </a:r>
          <a:endParaRPr lang="en-US" sz="4400" dirty="0"/>
        </a:p>
      </dgm:t>
    </dgm:pt>
    <dgm:pt modelId="{CFFE55B7-D609-E544-8E85-712528D5BEC6}" type="parTrans" cxnId="{EF9B5A8D-10DB-0D47-8E59-7B607BBC1D88}">
      <dgm:prSet/>
      <dgm:spPr/>
      <dgm:t>
        <a:bodyPr/>
        <a:lstStyle/>
        <a:p>
          <a:endParaRPr lang="en-US"/>
        </a:p>
      </dgm:t>
    </dgm:pt>
    <dgm:pt modelId="{4794DB8C-A2D5-7541-BB62-46B476C78807}" type="sibTrans" cxnId="{EF9B5A8D-10DB-0D47-8E59-7B607BBC1D88}">
      <dgm:prSet/>
      <dgm:spPr/>
      <dgm:t>
        <a:bodyPr/>
        <a:lstStyle/>
        <a:p>
          <a:endParaRPr lang="en-US"/>
        </a:p>
      </dgm:t>
    </dgm:pt>
    <dgm:pt modelId="{F726B99E-9605-1047-83FF-ACB3385B651C}" type="pres">
      <dgm:prSet presAssocID="{53CA997B-13E0-8F42-A65C-28A234314117}" presName="Name0" presStyleCnt="0">
        <dgm:presLayoutVars>
          <dgm:dir/>
          <dgm:resizeHandles val="exact"/>
        </dgm:presLayoutVars>
      </dgm:prSet>
      <dgm:spPr/>
    </dgm:pt>
    <dgm:pt modelId="{B6B15235-0B10-C34A-B956-5B0250940339}" type="pres">
      <dgm:prSet presAssocID="{E0821D4F-E3EF-5941-91E0-C1F8673A8B33}" presName="node" presStyleLbl="node1" presStyleIdx="0" presStyleCnt="3" custScaleX="151250" custScaleY="93325">
        <dgm:presLayoutVars>
          <dgm:bulletEnabled val="1"/>
        </dgm:presLayoutVars>
      </dgm:prSet>
      <dgm:spPr/>
    </dgm:pt>
    <dgm:pt modelId="{CB5D80A9-9A73-5641-B3F2-3554CBE3F3EB}" type="pres">
      <dgm:prSet presAssocID="{C85195EC-4A39-3C4C-877C-CC6243387B3B}" presName="sibTrans" presStyleLbl="sibTrans2D1" presStyleIdx="0" presStyleCnt="2"/>
      <dgm:spPr/>
    </dgm:pt>
    <dgm:pt modelId="{DCB1B8E4-873A-DA4E-AB37-9D109302CB5F}" type="pres">
      <dgm:prSet presAssocID="{C85195EC-4A39-3C4C-877C-CC6243387B3B}" presName="connectorText" presStyleLbl="sibTrans2D1" presStyleIdx="0" presStyleCnt="2"/>
      <dgm:spPr/>
    </dgm:pt>
    <dgm:pt modelId="{23129FC9-AF3F-8B49-8446-66C6D24C6C8A}" type="pres">
      <dgm:prSet presAssocID="{7876D322-14DD-6642-81AF-65E7CE9D0B1F}" presName="node" presStyleLbl="node1" presStyleIdx="1" presStyleCnt="3" custScaleX="151250" custScaleY="93325">
        <dgm:presLayoutVars>
          <dgm:bulletEnabled val="1"/>
        </dgm:presLayoutVars>
      </dgm:prSet>
      <dgm:spPr/>
    </dgm:pt>
    <dgm:pt modelId="{5B0D58AE-8D3B-BF4A-B68E-6701A53A67B4}" type="pres">
      <dgm:prSet presAssocID="{596B2A43-15ED-E742-9F66-582503CC7B19}" presName="sibTrans" presStyleLbl="sibTrans2D1" presStyleIdx="1" presStyleCnt="2"/>
      <dgm:spPr/>
    </dgm:pt>
    <dgm:pt modelId="{4CA6CC9C-2C88-EE45-8166-B2C92A634DA6}" type="pres">
      <dgm:prSet presAssocID="{596B2A43-15ED-E742-9F66-582503CC7B19}" presName="connectorText" presStyleLbl="sibTrans2D1" presStyleIdx="1" presStyleCnt="2"/>
      <dgm:spPr/>
    </dgm:pt>
    <dgm:pt modelId="{19A72BB2-DEEA-9340-ADF0-1EA22CB95A11}" type="pres">
      <dgm:prSet presAssocID="{2630B378-5674-C94C-A039-79B52ABC4A77}" presName="node" presStyleLbl="node1" presStyleIdx="2" presStyleCnt="3" custScaleX="151250" custScaleY="93325">
        <dgm:presLayoutVars>
          <dgm:bulletEnabled val="1"/>
        </dgm:presLayoutVars>
      </dgm:prSet>
      <dgm:spPr/>
    </dgm:pt>
  </dgm:ptLst>
  <dgm:cxnLst>
    <dgm:cxn modelId="{FC72FD1C-41AA-5549-8C49-8CBBCD266ED5}" type="presOf" srcId="{596B2A43-15ED-E742-9F66-582503CC7B19}" destId="{5B0D58AE-8D3B-BF4A-B68E-6701A53A67B4}" srcOrd="0" destOrd="0" presId="urn:microsoft.com/office/officeart/2005/8/layout/process1"/>
    <dgm:cxn modelId="{268E8143-88B4-2045-8F57-3946267107EF}" type="presOf" srcId="{2630B378-5674-C94C-A039-79B52ABC4A77}" destId="{19A72BB2-DEEA-9340-ADF0-1EA22CB95A11}" srcOrd="0" destOrd="0" presId="urn:microsoft.com/office/officeart/2005/8/layout/process1"/>
    <dgm:cxn modelId="{0C27E458-792E-DD47-BAAF-3FAD4C39A070}" type="presOf" srcId="{7876D322-14DD-6642-81AF-65E7CE9D0B1F}" destId="{23129FC9-AF3F-8B49-8446-66C6D24C6C8A}" srcOrd="0" destOrd="0" presId="urn:microsoft.com/office/officeart/2005/8/layout/process1"/>
    <dgm:cxn modelId="{ED8D6273-ED70-DD4D-8577-00077EC7ADF3}" srcId="{53CA997B-13E0-8F42-A65C-28A234314117}" destId="{E0821D4F-E3EF-5941-91E0-C1F8673A8B33}" srcOrd="0" destOrd="0" parTransId="{EDB6D8DD-0299-9C46-B81F-60BCF3555846}" sibTransId="{C85195EC-4A39-3C4C-877C-CC6243387B3B}"/>
    <dgm:cxn modelId="{EF9B5A8D-10DB-0D47-8E59-7B607BBC1D88}" srcId="{53CA997B-13E0-8F42-A65C-28A234314117}" destId="{2630B378-5674-C94C-A039-79B52ABC4A77}" srcOrd="2" destOrd="0" parTransId="{CFFE55B7-D609-E544-8E85-712528D5BEC6}" sibTransId="{4794DB8C-A2D5-7541-BB62-46B476C78807}"/>
    <dgm:cxn modelId="{806A88A2-94DD-B949-AD14-A39A2E4787A5}" type="presOf" srcId="{C85195EC-4A39-3C4C-877C-CC6243387B3B}" destId="{DCB1B8E4-873A-DA4E-AB37-9D109302CB5F}" srcOrd="1" destOrd="0" presId="urn:microsoft.com/office/officeart/2005/8/layout/process1"/>
    <dgm:cxn modelId="{08E808A3-C909-4F40-AE5A-7C9CE5AE0BD5}" type="presOf" srcId="{53CA997B-13E0-8F42-A65C-28A234314117}" destId="{F726B99E-9605-1047-83FF-ACB3385B651C}" srcOrd="0" destOrd="0" presId="urn:microsoft.com/office/officeart/2005/8/layout/process1"/>
    <dgm:cxn modelId="{B2CC33AE-E2E6-3C47-AEF8-193587FECB94}" type="presOf" srcId="{596B2A43-15ED-E742-9F66-582503CC7B19}" destId="{4CA6CC9C-2C88-EE45-8166-B2C92A634DA6}" srcOrd="1" destOrd="0" presId="urn:microsoft.com/office/officeart/2005/8/layout/process1"/>
    <dgm:cxn modelId="{CA917FDC-1194-DE4C-B5AA-C0A7FCE6EDD3}" type="presOf" srcId="{E0821D4F-E3EF-5941-91E0-C1F8673A8B33}" destId="{B6B15235-0B10-C34A-B956-5B0250940339}" srcOrd="0" destOrd="0" presId="urn:microsoft.com/office/officeart/2005/8/layout/process1"/>
    <dgm:cxn modelId="{38E799E1-49C7-374E-968C-B9A0018AD68C}" srcId="{53CA997B-13E0-8F42-A65C-28A234314117}" destId="{7876D322-14DD-6642-81AF-65E7CE9D0B1F}" srcOrd="1" destOrd="0" parTransId="{E283E36D-EC08-9842-912E-2AB686D5A289}" sibTransId="{596B2A43-15ED-E742-9F66-582503CC7B19}"/>
    <dgm:cxn modelId="{FA8BEBEC-946E-0542-BB34-BA7CF1B17AD8}" type="presOf" srcId="{C85195EC-4A39-3C4C-877C-CC6243387B3B}" destId="{CB5D80A9-9A73-5641-B3F2-3554CBE3F3EB}" srcOrd="0" destOrd="0" presId="urn:microsoft.com/office/officeart/2005/8/layout/process1"/>
    <dgm:cxn modelId="{D7F87809-68E4-5D4E-907B-681079C4E8AC}" type="presParOf" srcId="{F726B99E-9605-1047-83FF-ACB3385B651C}" destId="{B6B15235-0B10-C34A-B956-5B0250940339}" srcOrd="0" destOrd="0" presId="urn:microsoft.com/office/officeart/2005/8/layout/process1"/>
    <dgm:cxn modelId="{FCF929A2-F323-1E40-8CBB-46AC0481C670}" type="presParOf" srcId="{F726B99E-9605-1047-83FF-ACB3385B651C}" destId="{CB5D80A9-9A73-5641-B3F2-3554CBE3F3EB}" srcOrd="1" destOrd="0" presId="urn:microsoft.com/office/officeart/2005/8/layout/process1"/>
    <dgm:cxn modelId="{48EDEF65-CD0C-9D4C-ADF3-B4C0A9685AEB}" type="presParOf" srcId="{CB5D80A9-9A73-5641-B3F2-3554CBE3F3EB}" destId="{DCB1B8E4-873A-DA4E-AB37-9D109302CB5F}" srcOrd="0" destOrd="0" presId="urn:microsoft.com/office/officeart/2005/8/layout/process1"/>
    <dgm:cxn modelId="{DAD25EA2-C136-C442-A923-218C27E0B413}" type="presParOf" srcId="{F726B99E-9605-1047-83FF-ACB3385B651C}" destId="{23129FC9-AF3F-8B49-8446-66C6D24C6C8A}" srcOrd="2" destOrd="0" presId="urn:microsoft.com/office/officeart/2005/8/layout/process1"/>
    <dgm:cxn modelId="{2D5E664C-1EDB-BC48-835F-D69746B6B6BF}" type="presParOf" srcId="{F726B99E-9605-1047-83FF-ACB3385B651C}" destId="{5B0D58AE-8D3B-BF4A-B68E-6701A53A67B4}" srcOrd="3" destOrd="0" presId="urn:microsoft.com/office/officeart/2005/8/layout/process1"/>
    <dgm:cxn modelId="{9A28893A-9185-654C-9C52-B1A6F6C168E0}" type="presParOf" srcId="{5B0D58AE-8D3B-BF4A-B68E-6701A53A67B4}" destId="{4CA6CC9C-2C88-EE45-8166-B2C92A634DA6}" srcOrd="0" destOrd="0" presId="urn:microsoft.com/office/officeart/2005/8/layout/process1"/>
    <dgm:cxn modelId="{AF569061-40EF-D846-A5AA-D3974C887E9A}" type="presParOf" srcId="{F726B99E-9605-1047-83FF-ACB3385B651C}" destId="{19A72BB2-DEEA-9340-ADF0-1EA22CB95A11}"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15235-0B10-C34A-B956-5B0250940339}">
      <dsp:nvSpPr>
        <dsp:cNvPr id="0" name=""/>
        <dsp:cNvSpPr/>
      </dsp:nvSpPr>
      <dsp:spPr>
        <a:xfrm>
          <a:off x="8260" y="597770"/>
          <a:ext cx="3120901" cy="248269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 Quantify DNA</a:t>
          </a:r>
        </a:p>
        <a:p>
          <a:pPr marL="0" lvl="0" indent="0" algn="ctr" defTabSz="1066800">
            <a:lnSpc>
              <a:spcPct val="90000"/>
            </a:lnSpc>
            <a:spcBef>
              <a:spcPct val="0"/>
            </a:spcBef>
            <a:spcAft>
              <a:spcPct val="35000"/>
            </a:spcAft>
            <a:buNone/>
          </a:pPr>
          <a:r>
            <a:rPr lang="en-US" sz="2400" kern="1200" dirty="0"/>
            <a:t>2. Normalize</a:t>
          </a:r>
        </a:p>
        <a:p>
          <a:pPr marL="0" lvl="0" indent="0" algn="ctr" defTabSz="1066800">
            <a:lnSpc>
              <a:spcPct val="90000"/>
            </a:lnSpc>
            <a:spcBef>
              <a:spcPct val="0"/>
            </a:spcBef>
            <a:spcAft>
              <a:spcPct val="35000"/>
            </a:spcAft>
            <a:buNone/>
          </a:pPr>
          <a:r>
            <a:rPr lang="en-US" sz="2400" kern="1200" dirty="0"/>
            <a:t>3. Digest with Restriction Enzyme</a:t>
          </a:r>
        </a:p>
        <a:p>
          <a:pPr marL="0" lvl="0" indent="0" algn="ctr" defTabSz="1066800">
            <a:lnSpc>
              <a:spcPct val="90000"/>
            </a:lnSpc>
            <a:spcBef>
              <a:spcPct val="0"/>
            </a:spcBef>
            <a:spcAft>
              <a:spcPct val="35000"/>
            </a:spcAft>
            <a:buNone/>
          </a:pPr>
          <a:r>
            <a:rPr lang="en-US" sz="2400" kern="1200" dirty="0"/>
            <a:t>4. Add Adapters and Ligase</a:t>
          </a:r>
        </a:p>
      </dsp:txBody>
      <dsp:txXfrm>
        <a:off x="80976" y="670486"/>
        <a:ext cx="2975469" cy="2337265"/>
      </dsp:txXfrm>
    </dsp:sp>
    <dsp:sp modelId="{CB5D80A9-9A73-5641-B3F2-3554CBE3F3EB}">
      <dsp:nvSpPr>
        <dsp:cNvPr id="0" name=""/>
        <dsp:cNvSpPr/>
      </dsp:nvSpPr>
      <dsp:spPr>
        <a:xfrm>
          <a:off x="3335502" y="1583256"/>
          <a:ext cx="437442" cy="5117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335502" y="1685601"/>
        <a:ext cx="306209" cy="307034"/>
      </dsp:txXfrm>
    </dsp:sp>
    <dsp:sp modelId="{23129FC9-AF3F-8B49-8446-66C6D24C6C8A}">
      <dsp:nvSpPr>
        <dsp:cNvPr id="0" name=""/>
        <dsp:cNvSpPr/>
      </dsp:nvSpPr>
      <dsp:spPr>
        <a:xfrm>
          <a:off x="3954524" y="597770"/>
          <a:ext cx="3120901" cy="248269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5. Pool Samples</a:t>
          </a:r>
        </a:p>
        <a:p>
          <a:pPr marL="0" lvl="0" indent="0" algn="ctr" defTabSz="1066800">
            <a:lnSpc>
              <a:spcPct val="90000"/>
            </a:lnSpc>
            <a:spcBef>
              <a:spcPct val="0"/>
            </a:spcBef>
            <a:spcAft>
              <a:spcPct val="35000"/>
            </a:spcAft>
            <a:buNone/>
          </a:pPr>
          <a:r>
            <a:rPr lang="en-US" sz="2400" kern="1200" dirty="0"/>
            <a:t>6. Sonication</a:t>
          </a:r>
        </a:p>
        <a:p>
          <a:pPr marL="0" lvl="0" indent="0" algn="ctr" defTabSz="1066800">
            <a:lnSpc>
              <a:spcPct val="90000"/>
            </a:lnSpc>
            <a:spcBef>
              <a:spcPct val="0"/>
            </a:spcBef>
            <a:spcAft>
              <a:spcPct val="35000"/>
            </a:spcAft>
            <a:buNone/>
          </a:pPr>
          <a:r>
            <a:rPr lang="en-US" sz="2400" kern="1200" dirty="0"/>
            <a:t>7. Clean up and size selection</a:t>
          </a:r>
        </a:p>
        <a:p>
          <a:pPr marL="0" lvl="0" indent="0" algn="ctr" defTabSz="1066800">
            <a:lnSpc>
              <a:spcPct val="90000"/>
            </a:lnSpc>
            <a:spcBef>
              <a:spcPct val="0"/>
            </a:spcBef>
            <a:spcAft>
              <a:spcPct val="35000"/>
            </a:spcAft>
            <a:buNone/>
          </a:pPr>
          <a:r>
            <a:rPr lang="en-US" sz="2400" kern="1200" dirty="0"/>
            <a:t>8. PCR</a:t>
          </a:r>
        </a:p>
      </dsp:txBody>
      <dsp:txXfrm>
        <a:off x="4027240" y="670486"/>
        <a:ext cx="2975469" cy="2337265"/>
      </dsp:txXfrm>
    </dsp:sp>
    <dsp:sp modelId="{5B0D58AE-8D3B-BF4A-B68E-6701A53A67B4}">
      <dsp:nvSpPr>
        <dsp:cNvPr id="0" name=""/>
        <dsp:cNvSpPr/>
      </dsp:nvSpPr>
      <dsp:spPr>
        <a:xfrm>
          <a:off x="7281766" y="1583256"/>
          <a:ext cx="437442" cy="5117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281766" y="1685601"/>
        <a:ext cx="306209" cy="307034"/>
      </dsp:txXfrm>
    </dsp:sp>
    <dsp:sp modelId="{19A72BB2-DEEA-9340-ADF0-1EA22CB95A11}">
      <dsp:nvSpPr>
        <dsp:cNvPr id="0" name=""/>
        <dsp:cNvSpPr/>
      </dsp:nvSpPr>
      <dsp:spPr>
        <a:xfrm>
          <a:off x="7900787" y="597770"/>
          <a:ext cx="3120901" cy="248269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9. Sequence Using </a:t>
          </a:r>
        </a:p>
        <a:p>
          <a:pPr marL="0" lvl="0" indent="0" algn="ctr" defTabSz="1066800">
            <a:lnSpc>
              <a:spcPct val="90000"/>
            </a:lnSpc>
            <a:spcBef>
              <a:spcPct val="0"/>
            </a:spcBef>
            <a:spcAft>
              <a:spcPct val="35000"/>
            </a:spcAft>
            <a:buNone/>
          </a:pPr>
          <a:r>
            <a:rPr lang="en-US" sz="2400" kern="1200" dirty="0"/>
            <a:t>Illumina </a:t>
          </a:r>
          <a:r>
            <a:rPr lang="en-US" sz="2400" kern="1200" dirty="0" err="1"/>
            <a:t>NovaSeq</a:t>
          </a:r>
          <a:endParaRPr lang="en-US" sz="2400" kern="1200" dirty="0"/>
        </a:p>
        <a:p>
          <a:pPr marL="0" lvl="0" indent="0" algn="ctr" defTabSz="1066800">
            <a:lnSpc>
              <a:spcPct val="90000"/>
            </a:lnSpc>
            <a:spcBef>
              <a:spcPct val="0"/>
            </a:spcBef>
            <a:spcAft>
              <a:spcPct val="35000"/>
            </a:spcAft>
            <a:buNone/>
          </a:pPr>
          <a:r>
            <a:rPr lang="en-US" sz="2400" kern="1200" dirty="0"/>
            <a:t>10. SNP Marker discovery and Genetic Mapping  </a:t>
          </a:r>
          <a:endParaRPr lang="en-US" sz="4400" kern="1200" dirty="0"/>
        </a:p>
      </dsp:txBody>
      <dsp:txXfrm>
        <a:off x="7973503" y="670486"/>
        <a:ext cx="2975469" cy="23372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4D230-9FCF-5B47-863F-4B78B7C48E82}" type="datetimeFigureOut">
              <a:rPr lang="en-US" smtClean="0"/>
              <a:t>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D5AFF-9F50-354A-BB8D-95940F210485}" type="slidenum">
              <a:rPr lang="en-US" smtClean="0"/>
              <a:t>‹#›</a:t>
            </a:fld>
            <a:endParaRPr lang="en-US"/>
          </a:p>
        </p:txBody>
      </p:sp>
    </p:spTree>
    <p:extLst>
      <p:ext uri="{BB962C8B-B14F-4D97-AF65-F5344CB8AC3E}">
        <p14:creationId xmlns:p14="http://schemas.microsoft.com/office/powerpoint/2010/main" val="49743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D5AFF-9F50-354A-BB8D-95940F210485}" type="slidenum">
              <a:rPr lang="en-US" smtClean="0"/>
              <a:t>1</a:t>
            </a:fld>
            <a:endParaRPr lang="en-US"/>
          </a:p>
        </p:txBody>
      </p:sp>
    </p:spTree>
    <p:extLst>
      <p:ext uri="{BB962C8B-B14F-4D97-AF65-F5344CB8AC3E}">
        <p14:creationId xmlns:p14="http://schemas.microsoft.com/office/powerpoint/2010/main" val="287729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D5AFF-9F50-354A-BB8D-95940F210485}" type="slidenum">
              <a:rPr lang="en-US" smtClean="0"/>
              <a:t>2</a:t>
            </a:fld>
            <a:endParaRPr lang="en-US"/>
          </a:p>
        </p:txBody>
      </p:sp>
    </p:spTree>
    <p:extLst>
      <p:ext uri="{BB962C8B-B14F-4D97-AF65-F5344CB8AC3E}">
        <p14:creationId xmlns:p14="http://schemas.microsoft.com/office/powerpoint/2010/main" val="383377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D5AFF-9F50-354A-BB8D-95940F210485}" type="slidenum">
              <a:rPr lang="en-US" smtClean="0"/>
              <a:t>3</a:t>
            </a:fld>
            <a:endParaRPr lang="en-US"/>
          </a:p>
        </p:txBody>
      </p:sp>
    </p:spTree>
    <p:extLst>
      <p:ext uri="{BB962C8B-B14F-4D97-AF65-F5344CB8AC3E}">
        <p14:creationId xmlns:p14="http://schemas.microsoft.com/office/powerpoint/2010/main" val="180371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D5AFF-9F50-354A-BB8D-95940F210485}" type="slidenum">
              <a:rPr lang="en-US" smtClean="0"/>
              <a:t>4</a:t>
            </a:fld>
            <a:endParaRPr lang="en-US"/>
          </a:p>
        </p:txBody>
      </p:sp>
    </p:spTree>
    <p:extLst>
      <p:ext uri="{BB962C8B-B14F-4D97-AF65-F5344CB8AC3E}">
        <p14:creationId xmlns:p14="http://schemas.microsoft.com/office/powerpoint/2010/main" val="418310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1: (A) In silico analysis, illustrating number of cut sites indicated by black lines in each chromosome (left) Frequency of fragment sizes after enzyme activity (right).</a:t>
            </a:r>
            <a:endParaRPr lang="en-US" dirty="0"/>
          </a:p>
        </p:txBody>
      </p:sp>
      <p:sp>
        <p:nvSpPr>
          <p:cNvPr id="4" name="Slide Number Placeholder 3"/>
          <p:cNvSpPr>
            <a:spLocks noGrp="1"/>
          </p:cNvSpPr>
          <p:nvPr>
            <p:ph type="sldNum" sz="quarter" idx="5"/>
          </p:nvPr>
        </p:nvSpPr>
        <p:spPr/>
        <p:txBody>
          <a:bodyPr/>
          <a:lstStyle/>
          <a:p>
            <a:fld id="{869D5AFF-9F50-354A-BB8D-95940F210485}" type="slidenum">
              <a:rPr lang="en-US" smtClean="0"/>
              <a:t>5</a:t>
            </a:fld>
            <a:endParaRPr lang="en-US"/>
          </a:p>
        </p:txBody>
      </p:sp>
    </p:spTree>
    <p:extLst>
      <p:ext uri="{BB962C8B-B14F-4D97-AF65-F5344CB8AC3E}">
        <p14:creationId xmlns:p14="http://schemas.microsoft.com/office/powerpoint/2010/main" val="275599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 Illustrates number of identified markers indicated by black lines (left). (C) Illustrates number of mapped markers indicated by black lines (left). (Right side of B and C) Sum of read depth of all individuals for each marker. B and C are based GBS data from the ’</a:t>
            </a:r>
            <a:r>
              <a:rPr lang="en-US" sz="1200" dirty="0" err="1"/>
              <a:t>Morden</a:t>
            </a:r>
            <a:r>
              <a:rPr lang="en-US" sz="1200" dirty="0"/>
              <a:t> Blush’ x ‘George Vancouver’ population.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2: Misclassification error rate (MER), and correlation of the ‘</a:t>
            </a:r>
            <a:r>
              <a:rPr lang="en-US" sz="1200" dirty="0" err="1"/>
              <a:t>updog</a:t>
            </a:r>
            <a:r>
              <a:rPr lang="en-US" sz="1200" baseline="30000" dirty="0"/>
              <a:t>’[1]</a:t>
            </a:r>
            <a:r>
              <a:rPr lang="en-US" sz="1200" dirty="0"/>
              <a:t> oracle estimation for increasing read depth, compared with the true genotype.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Table 1:  Built linkage map descriptive statistics </a:t>
            </a:r>
          </a:p>
          <a:p>
            <a:endParaRPr lang="en-US" dirty="0"/>
          </a:p>
        </p:txBody>
      </p:sp>
      <p:sp>
        <p:nvSpPr>
          <p:cNvPr id="4" name="Slide Number Placeholder 3"/>
          <p:cNvSpPr>
            <a:spLocks noGrp="1"/>
          </p:cNvSpPr>
          <p:nvPr>
            <p:ph type="sldNum" sz="quarter" idx="5"/>
          </p:nvPr>
        </p:nvSpPr>
        <p:spPr/>
        <p:txBody>
          <a:bodyPr/>
          <a:lstStyle/>
          <a:p>
            <a:fld id="{869D5AFF-9F50-354A-BB8D-95940F210485}" type="slidenum">
              <a:rPr lang="en-US" smtClean="0"/>
              <a:t>6</a:t>
            </a:fld>
            <a:endParaRPr lang="en-US"/>
          </a:p>
        </p:txBody>
      </p:sp>
    </p:spTree>
    <p:extLst>
      <p:ext uri="{BB962C8B-B14F-4D97-AF65-F5344CB8AC3E}">
        <p14:creationId xmlns:p14="http://schemas.microsoft.com/office/powerpoint/2010/main" val="128788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9D5AFF-9F50-354A-BB8D-95940F210485}" type="slidenum">
              <a:rPr lang="en-US" smtClean="0"/>
              <a:t>8</a:t>
            </a:fld>
            <a:endParaRPr lang="en-US"/>
          </a:p>
        </p:txBody>
      </p:sp>
    </p:spTree>
    <p:extLst>
      <p:ext uri="{BB962C8B-B14F-4D97-AF65-F5344CB8AC3E}">
        <p14:creationId xmlns:p14="http://schemas.microsoft.com/office/powerpoint/2010/main" val="50932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3E54E9E-9827-46EA-90E5-95378F7AB093}" type="datetimeFigureOut">
              <a:rPr lang="en-US" smtClean="0"/>
              <a:t>1/7/22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solidFill>
                  <a:schemeClr val="tx1"/>
                </a:solidFill>
                <a:latin typeface="Helvetica Neue"/>
              </a:rPr>
              <a:t>This project is funded by USDA NIFA Specialty Crop Research Initiative Award # 2020-51181-32156 (09/01/20 - 08/31/24)</a:t>
            </a:r>
            <a:endParaRPr lang="en-US">
              <a:solidFill>
                <a:schemeClr val="tx1"/>
              </a:solidFill>
            </a:endParaRPr>
          </a:p>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B16434B-CE8D-403D-A852-07E36204DEBB}" type="slidenum">
              <a:rPr lang="en-US" smtClean="0"/>
              <a:t>‹#›</a:t>
            </a:fld>
            <a:endParaRPr lang="en-US"/>
          </a:p>
        </p:txBody>
      </p:sp>
    </p:spTree>
    <p:extLst>
      <p:ext uri="{BB962C8B-B14F-4D97-AF65-F5344CB8AC3E}">
        <p14:creationId xmlns:p14="http://schemas.microsoft.com/office/powerpoint/2010/main" val="305214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E54E9E-9827-46EA-90E5-95378F7AB093}" type="datetimeFigureOut">
              <a:rPr lang="en-US" smtClean="0"/>
              <a:t>1/7/22</a:t>
            </a:fld>
            <a:endParaRPr lang="en-US"/>
          </a:p>
        </p:txBody>
      </p:sp>
      <p:sp>
        <p:nvSpPr>
          <p:cNvPr id="5" name="Footer Placeholder 4"/>
          <p:cNvSpPr>
            <a:spLocks noGrp="1"/>
          </p:cNvSpPr>
          <p:nvPr>
            <p:ph type="ftr" sz="quarter" idx="11"/>
          </p:nvPr>
        </p:nvSpPr>
        <p:spPr/>
        <p:txBody>
          <a:bodyPr/>
          <a:lstStyle/>
          <a:p>
            <a:r>
              <a:rPr lang="en-US">
                <a:solidFill>
                  <a:schemeClr val="tx1"/>
                </a:solidFill>
                <a:latin typeface="Helvetica Neue"/>
              </a:rPr>
              <a:t>This project is funded by USDA NIFA Specialty Crop Research Initiative Award # 2020-51181-32156 (09/01/20 - 08/31/24)</a:t>
            </a:r>
            <a:endParaRPr lang="en-US">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4B16434B-CE8D-403D-A852-07E36204DEBB}"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CCDC5249-5D3A-C64E-B1C1-E771D25B89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spTree>
    <p:extLst>
      <p:ext uri="{BB962C8B-B14F-4D97-AF65-F5344CB8AC3E}">
        <p14:creationId xmlns:p14="http://schemas.microsoft.com/office/powerpoint/2010/main" val="125344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solidFill>
                  <a:schemeClr val="tx1"/>
                </a:solidFill>
                <a:latin typeface="Helvetica Neue"/>
              </a:rPr>
              <a:t>This project is funded by USDA NIFA Specialty Crop Research Initiative Award # 2020-51181-32156 (09/01/20 - 08/31/24)</a:t>
            </a:r>
            <a:endParaRPr lang="en-US">
              <a:solidFill>
                <a:schemeClr val="tx1"/>
              </a:solidFill>
            </a:endParaRPr>
          </a:p>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B16434B-CE8D-403D-A852-07E36204DEBB}"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71146A35-18E4-7F43-833E-AE1F70510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392" y="6045713"/>
            <a:ext cx="1763714" cy="894324"/>
          </a:xfrm>
          <a:prstGeom prst="rect">
            <a:avLst/>
          </a:prstGeom>
        </p:spPr>
      </p:pic>
    </p:spTree>
    <p:extLst>
      <p:ext uri="{BB962C8B-B14F-4D97-AF65-F5344CB8AC3E}">
        <p14:creationId xmlns:p14="http://schemas.microsoft.com/office/powerpoint/2010/main" val="166330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E54E9E-9827-46EA-90E5-95378F7AB093}" type="datetimeFigureOut">
              <a:rPr lang="en-US" smtClean="0"/>
              <a:t>1/7/22</a:t>
            </a:fld>
            <a:endParaRPr lang="en-US" dirty="0"/>
          </a:p>
        </p:txBody>
      </p:sp>
      <p:sp>
        <p:nvSpPr>
          <p:cNvPr id="5" name="Footer Placeholder 4"/>
          <p:cNvSpPr>
            <a:spLocks noGrp="1"/>
          </p:cNvSpPr>
          <p:nvPr>
            <p:ph type="ftr" sz="quarter" idx="11"/>
          </p:nvPr>
        </p:nvSpPr>
        <p:spPr/>
        <p:txBody>
          <a:bodyPr/>
          <a:lstStyle/>
          <a:p>
            <a:r>
              <a:rPr lang="en-US">
                <a:solidFill>
                  <a:schemeClr val="tx1"/>
                </a:solidFill>
                <a:latin typeface="Helvetica Neue"/>
              </a:rPr>
              <a:t>This project is funded by USDA NIFA Specialty Crop Research Initiative Award # 2020-51181-32156 (09/01/20 - 08/31/24)</a:t>
            </a:r>
            <a:endParaRPr lang="en-US">
              <a:solidFill>
                <a:schemeClr val="tx1"/>
              </a:solidFill>
            </a:endParaRPr>
          </a:p>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B16434B-CE8D-403D-A852-07E36204DEBB}"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FAC6AE4B-3BEC-6944-9BC6-AAD457F2E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spTree>
    <p:extLst>
      <p:ext uri="{BB962C8B-B14F-4D97-AF65-F5344CB8AC3E}">
        <p14:creationId xmlns:p14="http://schemas.microsoft.com/office/powerpoint/2010/main" val="364967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3E54E9E-9827-46EA-90E5-95378F7AB093}" type="datetimeFigureOut">
              <a:rPr lang="en-US" smtClean="0"/>
              <a:t>1/7/22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solidFill>
                  <a:schemeClr val="tx1"/>
                </a:solidFill>
                <a:latin typeface="Helvetica Neue"/>
              </a:rPr>
              <a:t>This project is funded by USDA NIFA Specialty Crop Research Initiative Award # 2020-51181-32156 (09/01/20 - 08/31/24)</a:t>
            </a:r>
            <a:endParaRPr lang="en-US">
              <a:solidFill>
                <a:schemeClr val="tx1"/>
              </a:solidFill>
            </a:endParaRPr>
          </a:p>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B16434B-CE8D-403D-A852-07E36204DEBB}" type="slidenum">
              <a:rPr lang="en-US" smtClean="0"/>
              <a:t>‹#›</a:t>
            </a:fld>
            <a:endParaRPr lang="en-US"/>
          </a:p>
        </p:txBody>
      </p:sp>
      <p:pic>
        <p:nvPicPr>
          <p:cNvPr id="9" name="Picture 8" descr="Logo&#10;&#10;Description automatically generated">
            <a:extLst>
              <a:ext uri="{FF2B5EF4-FFF2-40B4-BE49-F238E27FC236}">
                <a16:creationId xmlns:a16="http://schemas.microsoft.com/office/drawing/2014/main" id="{623880F1-880A-9A44-BA88-83444FEF8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spTree>
    <p:extLst>
      <p:ext uri="{BB962C8B-B14F-4D97-AF65-F5344CB8AC3E}">
        <p14:creationId xmlns:p14="http://schemas.microsoft.com/office/powerpoint/2010/main" val="95787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E54E9E-9827-46EA-90E5-95378F7AB093}" type="datetimeFigureOut">
              <a:rPr lang="en-US" smtClean="0"/>
              <a:t>1/7/22</a:t>
            </a:fld>
            <a:endParaRPr lang="en-US" dirty="0"/>
          </a:p>
        </p:txBody>
      </p:sp>
      <p:sp>
        <p:nvSpPr>
          <p:cNvPr id="6" name="Footer Placeholder 5"/>
          <p:cNvSpPr>
            <a:spLocks noGrp="1"/>
          </p:cNvSpPr>
          <p:nvPr>
            <p:ph type="ftr" sz="quarter" idx="11"/>
          </p:nvPr>
        </p:nvSpPr>
        <p:spPr/>
        <p:txBody>
          <a:bodyPr/>
          <a:lstStyle/>
          <a:p>
            <a:r>
              <a:rPr lang="en-US">
                <a:solidFill>
                  <a:schemeClr val="tx1"/>
                </a:solidFill>
                <a:latin typeface="Helvetica Neue"/>
              </a:rPr>
              <a:t>This project is funded by USDA NIFA Specialty Crop Research Initiative Award # 2020-51181-32156 (09/01/20 - 08/31/24)</a:t>
            </a:r>
            <a:endParaRPr lang="en-US">
              <a:solidFill>
                <a:schemeClr val="tx1"/>
              </a:solidFill>
            </a:endParaRPr>
          </a:p>
          <a:p>
            <a:endParaRPr lang="en-US" dirty="0"/>
          </a:p>
        </p:txBody>
      </p:sp>
      <p:sp>
        <p:nvSpPr>
          <p:cNvPr id="7" name="Slide Number Placeholder 6"/>
          <p:cNvSpPr>
            <a:spLocks noGrp="1"/>
          </p:cNvSpPr>
          <p:nvPr>
            <p:ph type="sldNum" sz="quarter" idx="12"/>
          </p:nvPr>
        </p:nvSpPr>
        <p:spPr/>
        <p:txBody>
          <a:bodyPr/>
          <a:lstStyle/>
          <a:p>
            <a:fld id="{4B16434B-CE8D-403D-A852-07E36204DEBB}" type="slidenum">
              <a:rPr lang="en-US" smtClean="0"/>
              <a:t>‹#›</a:t>
            </a:fld>
            <a:endParaRPr lang="en-US"/>
          </a:p>
        </p:txBody>
      </p:sp>
      <p:pic>
        <p:nvPicPr>
          <p:cNvPr id="9" name="Picture 8" descr="Logo&#10;&#10;Description automatically generated">
            <a:extLst>
              <a:ext uri="{FF2B5EF4-FFF2-40B4-BE49-F238E27FC236}">
                <a16:creationId xmlns:a16="http://schemas.microsoft.com/office/drawing/2014/main" id="{A6F1849A-6C43-AD4F-89A4-969C17324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spTree>
    <p:extLst>
      <p:ext uri="{BB962C8B-B14F-4D97-AF65-F5344CB8AC3E}">
        <p14:creationId xmlns:p14="http://schemas.microsoft.com/office/powerpoint/2010/main" val="379761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E54E9E-9827-46EA-90E5-95378F7AB093}" type="datetimeFigureOut">
              <a:rPr lang="en-US" smtClean="0"/>
              <a:t>1/7/22</a:t>
            </a:fld>
            <a:endParaRPr lang="en-US" dirty="0"/>
          </a:p>
        </p:txBody>
      </p:sp>
      <p:sp>
        <p:nvSpPr>
          <p:cNvPr id="8" name="Footer Placeholder 7"/>
          <p:cNvSpPr>
            <a:spLocks noGrp="1"/>
          </p:cNvSpPr>
          <p:nvPr>
            <p:ph type="ftr" sz="quarter" idx="11"/>
          </p:nvPr>
        </p:nvSpPr>
        <p:spPr/>
        <p:txBody>
          <a:bodyPr/>
          <a:lstStyle/>
          <a:p>
            <a:r>
              <a:rPr lang="en-US">
                <a:solidFill>
                  <a:schemeClr val="tx1"/>
                </a:solidFill>
                <a:latin typeface="Helvetica Neue"/>
              </a:rPr>
              <a:t>This project is funded by USDA NIFA Specialty Crop Research Initiative Award # 2020-51181-32156 (09/01/20 - 08/31/24)</a:t>
            </a:r>
            <a:endParaRPr lang="en-US">
              <a:solidFill>
                <a:schemeClr val="tx1"/>
              </a:solidFill>
            </a:endParaRPr>
          </a:p>
          <a:p>
            <a:endParaRPr lang="en-US" dirty="0"/>
          </a:p>
        </p:txBody>
      </p:sp>
      <p:sp>
        <p:nvSpPr>
          <p:cNvPr id="9" name="Slide Number Placeholder 8"/>
          <p:cNvSpPr>
            <a:spLocks noGrp="1"/>
          </p:cNvSpPr>
          <p:nvPr>
            <p:ph type="sldNum" sz="quarter" idx="12"/>
          </p:nvPr>
        </p:nvSpPr>
        <p:spPr/>
        <p:txBody>
          <a:bodyPr/>
          <a:lstStyle/>
          <a:p>
            <a:fld id="{4B16434B-CE8D-403D-A852-07E36204DEBB}" type="slidenum">
              <a:rPr lang="en-US" smtClean="0"/>
              <a:t>‹#›</a:t>
            </a:fld>
            <a:endParaRPr lang="en-US"/>
          </a:p>
        </p:txBody>
      </p:sp>
      <p:pic>
        <p:nvPicPr>
          <p:cNvPr id="13" name="Picture 12" descr="Logo&#10;&#10;Description automatically generated">
            <a:extLst>
              <a:ext uri="{FF2B5EF4-FFF2-40B4-BE49-F238E27FC236}">
                <a16:creationId xmlns:a16="http://schemas.microsoft.com/office/drawing/2014/main" id="{A65FBE03-5058-C947-8C4C-FA93BA0A5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spTree>
    <p:extLst>
      <p:ext uri="{BB962C8B-B14F-4D97-AF65-F5344CB8AC3E}">
        <p14:creationId xmlns:p14="http://schemas.microsoft.com/office/powerpoint/2010/main" val="252295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E54E9E-9827-46EA-90E5-95378F7AB093}" type="datetimeFigureOut">
              <a:rPr lang="en-US" smtClean="0"/>
              <a:t>1/7/22</a:t>
            </a:fld>
            <a:endParaRPr lang="en-US" dirty="0"/>
          </a:p>
        </p:txBody>
      </p:sp>
      <p:sp>
        <p:nvSpPr>
          <p:cNvPr id="4" name="Footer Placeholder 3"/>
          <p:cNvSpPr>
            <a:spLocks noGrp="1"/>
          </p:cNvSpPr>
          <p:nvPr>
            <p:ph type="ftr" sz="quarter" idx="11"/>
          </p:nvPr>
        </p:nvSpPr>
        <p:spPr/>
        <p:txBody>
          <a:bodyPr/>
          <a:lstStyle/>
          <a:p>
            <a:r>
              <a:rPr lang="en-US">
                <a:solidFill>
                  <a:schemeClr val="tx1"/>
                </a:solidFill>
                <a:latin typeface="Helvetica Neue"/>
              </a:rPr>
              <a:t>This project is funded by USDA NIFA Specialty Crop Research Initiative Award # 2020-51181-32156 (09/01/20 - 08/31/24)</a:t>
            </a:r>
            <a:endParaRPr lang="en-US">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4B16434B-CE8D-403D-A852-07E36204DEBB}"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9" name="Picture 8" descr="Logo&#10;&#10;Description automatically generated">
            <a:extLst>
              <a:ext uri="{FF2B5EF4-FFF2-40B4-BE49-F238E27FC236}">
                <a16:creationId xmlns:a16="http://schemas.microsoft.com/office/drawing/2014/main" id="{0778EAF2-F477-884B-BEC5-BF69ECA66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spTree>
    <p:extLst>
      <p:ext uri="{BB962C8B-B14F-4D97-AF65-F5344CB8AC3E}">
        <p14:creationId xmlns:p14="http://schemas.microsoft.com/office/powerpoint/2010/main" val="401242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54E9E-9827-46EA-90E5-95378F7AB093}" type="datetimeFigureOut">
              <a:rPr lang="en-US" smtClean="0"/>
              <a:t>1/7/22</a:t>
            </a:fld>
            <a:endParaRPr lang="en-US"/>
          </a:p>
        </p:txBody>
      </p:sp>
      <p:sp>
        <p:nvSpPr>
          <p:cNvPr id="3" name="Footer Placeholder 2"/>
          <p:cNvSpPr>
            <a:spLocks noGrp="1"/>
          </p:cNvSpPr>
          <p:nvPr>
            <p:ph type="ftr" sz="quarter" idx="11"/>
          </p:nvPr>
        </p:nvSpPr>
        <p:spPr/>
        <p:txBody>
          <a:bodyPr/>
          <a:lstStyle/>
          <a:p>
            <a:r>
              <a:rPr lang="en-US">
                <a:solidFill>
                  <a:schemeClr val="tx1"/>
                </a:solidFill>
                <a:latin typeface="Helvetica Neue"/>
              </a:rPr>
              <a:t>This project is funded by USDA NIFA Specialty Crop Research Initiative Award # 2020-51181-32156 (09/01/20 - 08/31/24)</a:t>
            </a:r>
            <a:endParaRPr lang="en-US">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4B16434B-CE8D-403D-A852-07E36204DEBB}"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8A758AA4-2702-F94F-902F-369768B8D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spTree>
    <p:extLst>
      <p:ext uri="{BB962C8B-B14F-4D97-AF65-F5344CB8AC3E}">
        <p14:creationId xmlns:p14="http://schemas.microsoft.com/office/powerpoint/2010/main" val="250992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3E54E9E-9827-46EA-90E5-95378F7AB093}" type="datetimeFigureOut">
              <a:rPr lang="en-US" smtClean="0"/>
              <a:t>1/7/22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solidFill>
                  <a:schemeClr val="tx1"/>
                </a:solidFill>
                <a:latin typeface="Helvetica Neue"/>
              </a:rPr>
              <a:t>This project is funded by USDA NIFA Specialty Crop Research Initiative Award # 2020-51181-32156 (09/01/20 - 08/31/24)</a:t>
            </a:r>
            <a:endParaRPr lang="en-US">
              <a:solidFill>
                <a:schemeClr val="tx1"/>
              </a:solidFill>
            </a:endParaRPr>
          </a:p>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B16434B-CE8D-403D-A852-07E36204DEBB}"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16D90235-0D81-4548-939E-936329DE3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spTree>
    <p:extLst>
      <p:ext uri="{BB962C8B-B14F-4D97-AF65-F5344CB8AC3E}">
        <p14:creationId xmlns:p14="http://schemas.microsoft.com/office/powerpoint/2010/main" val="359645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E54E9E-9827-46EA-90E5-95378F7AB093}" type="datetimeFigureOut">
              <a:rPr lang="en-US" smtClean="0"/>
              <a:t>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6434B-CE8D-403D-A852-07E36204DEBB}" type="slidenum">
              <a:rPr lang="en-US" smtClean="0"/>
              <a:t>‹#›</a:t>
            </a:fld>
            <a:endParaRPr lang="en-US"/>
          </a:p>
        </p:txBody>
      </p:sp>
    </p:spTree>
    <p:extLst>
      <p:ext uri="{BB962C8B-B14F-4D97-AF65-F5344CB8AC3E}">
        <p14:creationId xmlns:p14="http://schemas.microsoft.com/office/powerpoint/2010/main" val="21634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3E54E9E-9827-46EA-90E5-95378F7AB093}" type="datetimeFigureOut">
              <a:rPr lang="en-US" smtClean="0"/>
              <a:t>1/7/22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B16434B-CE8D-403D-A852-07E36204DEBB}"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6180365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7.xml"/><Relationship Id="rId7" Type="http://schemas.openxmlformats.org/officeDocument/2006/relationships/image" Target="../media/image6.jpeg"/><Relationship Id="rId12"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11" Type="http://schemas.openxmlformats.org/officeDocument/2006/relationships/image" Target="../media/image3.emf"/><Relationship Id="rId5" Type="http://schemas.openxmlformats.org/officeDocument/2006/relationships/image" Target="../media/image1.png"/><Relationship Id="rId10" Type="http://schemas.openxmlformats.org/officeDocument/2006/relationships/image" Target="../media/image8.jpeg"/><Relationship Id="rId4" Type="http://schemas.openxmlformats.org/officeDocument/2006/relationships/notesSlide" Target="../notesSlides/notesSlide3.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12"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Data" Target="../diagrams/data1.xml"/><Relationship Id="rId11" Type="http://schemas.openxmlformats.org/officeDocument/2006/relationships/image" Target="../media/image3.emf"/><Relationship Id="rId5" Type="http://schemas.openxmlformats.org/officeDocument/2006/relationships/image" Target="../media/image1.png"/><Relationship Id="rId10" Type="http://schemas.microsoft.com/office/2007/relationships/diagramDrawing" Target="../diagrams/drawing1.xml"/><Relationship Id="rId4" Type="http://schemas.openxmlformats.org/officeDocument/2006/relationships/notesSlide" Target="../notesSlides/notesSlide4.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notesSlide" Target="../notesSlides/notesSlide5.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31F210-9161-4D35-A0A4-721456E29F26}"/>
              </a:ext>
            </a:extLst>
          </p:cNvPr>
          <p:cNvSpPr/>
          <p:nvPr/>
        </p:nvSpPr>
        <p:spPr>
          <a:xfrm>
            <a:off x="0" y="6032996"/>
            <a:ext cx="12192000" cy="825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2" dirty="0"/>
          </a:p>
        </p:txBody>
      </p:sp>
      <p:sp>
        <p:nvSpPr>
          <p:cNvPr id="2" name="Title 1">
            <a:extLst>
              <a:ext uri="{FF2B5EF4-FFF2-40B4-BE49-F238E27FC236}">
                <a16:creationId xmlns:a16="http://schemas.microsoft.com/office/drawing/2014/main" id="{4A122E63-9801-41B5-9341-6DA404279EFE}"/>
              </a:ext>
            </a:extLst>
          </p:cNvPr>
          <p:cNvSpPr>
            <a:spLocks noGrp="1"/>
          </p:cNvSpPr>
          <p:nvPr>
            <p:ph type="ctrTitle"/>
          </p:nvPr>
        </p:nvSpPr>
        <p:spPr/>
        <p:txBody>
          <a:bodyPr>
            <a:normAutofit fontScale="90000"/>
          </a:bodyPr>
          <a:lstStyle/>
          <a:p>
            <a:r>
              <a:rPr lang="en-US" b="1" dirty="0"/>
              <a:t>Development of a Genotyping by Sequencing Pipeline in Tetraploid Roses (</a:t>
            </a:r>
            <a:r>
              <a:rPr lang="en-US" b="1" i="1" dirty="0"/>
              <a:t>Rosa</a:t>
            </a:r>
            <a:r>
              <a:rPr lang="en-US" b="1" dirty="0"/>
              <a:t> sp.)</a:t>
            </a:r>
            <a:endParaRPr lang="en-US" sz="4000" dirty="0">
              <a:solidFill>
                <a:schemeClr val="bg1"/>
              </a:solidFill>
            </a:endParaRPr>
          </a:p>
        </p:txBody>
      </p:sp>
      <p:sp>
        <p:nvSpPr>
          <p:cNvPr id="3" name="Subtitle 2">
            <a:extLst>
              <a:ext uri="{FF2B5EF4-FFF2-40B4-BE49-F238E27FC236}">
                <a16:creationId xmlns:a16="http://schemas.microsoft.com/office/drawing/2014/main" id="{30ADDE7F-D4F7-4118-9709-83D03EFBC3B6}"/>
              </a:ext>
            </a:extLst>
          </p:cNvPr>
          <p:cNvSpPr>
            <a:spLocks noGrp="1"/>
          </p:cNvSpPr>
          <p:nvPr>
            <p:ph type="subTitle" idx="1"/>
          </p:nvPr>
        </p:nvSpPr>
        <p:spPr/>
        <p:txBody>
          <a:bodyPr>
            <a:normAutofit fontScale="77500" lnSpcReduction="20000"/>
          </a:bodyPr>
          <a:lstStyle/>
          <a:p>
            <a:r>
              <a:rPr lang="en-US" dirty="0"/>
              <a:t>Tessa </a:t>
            </a:r>
            <a:r>
              <a:rPr lang="en-US" dirty="0" err="1"/>
              <a:t>Hochhaus</a:t>
            </a:r>
            <a:r>
              <a:rPr lang="en-US" dirty="0"/>
              <a:t>*, Cristiane H. </a:t>
            </a:r>
            <a:r>
              <a:rPr lang="en-US" dirty="0" err="1"/>
              <a:t>Taniguti</a:t>
            </a:r>
            <a:r>
              <a:rPr lang="en-US" dirty="0"/>
              <a:t>, </a:t>
            </a:r>
            <a:r>
              <a:rPr lang="en-US" dirty="0" err="1"/>
              <a:t>Jeekin</a:t>
            </a:r>
            <a:r>
              <a:rPr lang="en-US" dirty="0"/>
              <a:t> Lau, Patricia E. Klein, David H. Byrne, and Oscar </a:t>
            </a:r>
            <a:r>
              <a:rPr lang="en-US" dirty="0" err="1"/>
              <a:t>Riera</a:t>
            </a:r>
            <a:r>
              <a:rPr lang="en-US" dirty="0"/>
              <a:t>-Lizarazu</a:t>
            </a:r>
          </a:p>
          <a:p>
            <a:r>
              <a:rPr lang="en-US" dirty="0"/>
              <a:t>Department of Horticultural Sciences, Texas A&amp;M University, College Station, TX 77843-2133, USA</a:t>
            </a:r>
          </a:p>
          <a:p>
            <a:endParaRPr lang="en-US" dirty="0">
              <a:latin typeface="Franklin Gothic Book" panose="020B0503020102020204" pitchFamily="34" charset="0"/>
            </a:endParaRPr>
          </a:p>
        </p:txBody>
      </p:sp>
      <p:sp>
        <p:nvSpPr>
          <p:cNvPr id="6" name="Footer Placeholder 4">
            <a:extLst>
              <a:ext uri="{FF2B5EF4-FFF2-40B4-BE49-F238E27FC236}">
                <a16:creationId xmlns:a16="http://schemas.microsoft.com/office/drawing/2014/main" id="{589FB9A5-C517-4D50-963A-18C33A59518F}"/>
              </a:ext>
            </a:extLst>
          </p:cNvPr>
          <p:cNvSpPr>
            <a:spLocks noGrp="1"/>
          </p:cNvSpPr>
          <p:nvPr>
            <p:ph type="ftr" sz="quarter" idx="11"/>
          </p:nvPr>
        </p:nvSpPr>
        <p:spPr>
          <a:xfrm>
            <a:off x="3598718" y="6262935"/>
            <a:ext cx="4994564" cy="365125"/>
          </a:xfrm>
        </p:spPr>
        <p:txBody>
          <a:bodyPr/>
          <a:lstStyle/>
          <a:p>
            <a:r>
              <a:rPr lang="en-US" dirty="0">
                <a:solidFill>
                  <a:schemeClr val="tx1"/>
                </a:solidFill>
                <a:latin typeface="Helvetica Neue"/>
              </a:rPr>
              <a:t>This project is funded by USDA NIFA Specialty Crop Research Initiative Award # 2020-51181-32156 (09/01/20 - 08/31/24)</a:t>
            </a:r>
            <a:endParaRPr lang="en-US"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EF1DD5BF-7836-4B43-A740-AB54987A73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pic>
        <p:nvPicPr>
          <p:cNvPr id="8" name="Picture 7" descr="A pink flower on a plant&#10;&#10;Description automatically generated with medium confidence">
            <a:extLst>
              <a:ext uri="{FF2B5EF4-FFF2-40B4-BE49-F238E27FC236}">
                <a16:creationId xmlns:a16="http://schemas.microsoft.com/office/drawing/2014/main" id="{C46F78F8-CA9D-C24C-AF91-03844D93798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464117" y="2231644"/>
            <a:ext cx="2727883" cy="3354787"/>
          </a:xfrm>
          <a:prstGeom prst="rect">
            <a:avLst/>
          </a:prstGeom>
        </p:spPr>
      </p:pic>
      <p:pic>
        <p:nvPicPr>
          <p:cNvPr id="10" name="Picture 9">
            <a:extLst>
              <a:ext uri="{FF2B5EF4-FFF2-40B4-BE49-F238E27FC236}">
                <a16:creationId xmlns:a16="http://schemas.microsoft.com/office/drawing/2014/main" id="{4E314649-CB82-884C-9C34-D2AD125CA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8058" y="5947557"/>
            <a:ext cx="1013228" cy="1013228"/>
          </a:xfrm>
          <a:prstGeom prst="rect">
            <a:avLst/>
          </a:prstGeom>
        </p:spPr>
      </p:pic>
      <p:pic>
        <p:nvPicPr>
          <p:cNvPr id="11" name="Title page.m4a" descr="Title page.m4a">
            <a:hlinkClick r:id="" action="ppaction://media"/>
            <a:extLst>
              <a:ext uri="{FF2B5EF4-FFF2-40B4-BE49-F238E27FC236}">
                <a16:creationId xmlns:a16="http://schemas.microsoft.com/office/drawing/2014/main" id="{B615AFBA-D146-F245-96AF-8399DFFAAF3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28272" y="614030"/>
            <a:ext cx="812800" cy="812800"/>
          </a:xfrm>
          <a:prstGeom prst="rect">
            <a:avLst/>
          </a:prstGeom>
        </p:spPr>
      </p:pic>
    </p:spTree>
    <p:extLst>
      <p:ext uri="{BB962C8B-B14F-4D97-AF65-F5344CB8AC3E}">
        <p14:creationId xmlns:p14="http://schemas.microsoft.com/office/powerpoint/2010/main" val="138876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7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59AA-A0D4-4EBB-AF00-EA94B38FF46A}"/>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19F2DF95-0A82-476A-B780-705500FB310F}"/>
              </a:ext>
            </a:extLst>
          </p:cNvPr>
          <p:cNvSpPr>
            <a:spLocks noGrp="1"/>
          </p:cNvSpPr>
          <p:nvPr>
            <p:ph idx="1"/>
          </p:nvPr>
        </p:nvSpPr>
        <p:spPr>
          <a:xfrm>
            <a:off x="520242" y="2205063"/>
            <a:ext cx="11029615" cy="3678303"/>
          </a:xfrm>
        </p:spPr>
        <p:txBody>
          <a:bodyPr>
            <a:normAutofit lnSpcReduction="10000"/>
          </a:bodyPr>
          <a:lstStyle/>
          <a:p>
            <a:pPr marL="0" indent="0">
              <a:buNone/>
            </a:pPr>
            <a:r>
              <a:rPr lang="en-US" dirty="0"/>
              <a:t>Roses are highly heterozygous and most commonly diploids, triploids, and tetraploids. Genotyping by sequencing (GBS) has been performed in diploid rose populations, however, it has not been done in populations with higher ploidy because of their increased complexity (</a:t>
            </a:r>
            <a:r>
              <a:rPr lang="en-US" dirty="0" err="1"/>
              <a:t>autopolyploidy</a:t>
            </a:r>
            <a:r>
              <a:rPr lang="en-US" dirty="0"/>
              <a:t>). This complexity is due to the greater number of genotypic classes and the difficulty in accurately calling allele dosage. GBS uses restriction enzymes to reduce genome complexity and adapter barcodes to allow the pooling of multiple samples to increase sequencing efficiency and lower the sample cost. In this study, we are optimizing a GBS protocol for tetraploid roses.</a:t>
            </a:r>
            <a:endParaRPr lang="en-US" sz="3600" b="1" u="sng" dirty="0">
              <a:solidFill>
                <a:srgbClr val="800504"/>
              </a:solidFill>
            </a:endParaRPr>
          </a:p>
          <a:p>
            <a:pPr marL="0" indent="0">
              <a:buNone/>
            </a:pPr>
            <a:endParaRPr lang="en-US" dirty="0"/>
          </a:p>
          <a:p>
            <a:r>
              <a:rPr lang="en-US" sz="2400" b="1" u="sng" dirty="0">
                <a:solidFill>
                  <a:schemeClr val="accent1"/>
                </a:solidFill>
              </a:rPr>
              <a:t>Objectives</a:t>
            </a:r>
            <a:endParaRPr lang="en-US" b="1" u="sng" dirty="0">
              <a:solidFill>
                <a:schemeClr val="accent1"/>
              </a:solidFill>
            </a:endParaRPr>
          </a:p>
          <a:p>
            <a:pPr marL="285750" indent="-285750">
              <a:buFont typeface="Arial" panose="020B0604020202020204" pitchFamily="34" charset="0"/>
              <a:buChar char="•"/>
            </a:pPr>
            <a:r>
              <a:rPr lang="en-US" dirty="0"/>
              <a:t>Targeting for 50X sequencing read depth and testing the impact of various read depths on SNP marker quality and quantity</a:t>
            </a:r>
          </a:p>
          <a:p>
            <a:pPr marL="285750" indent="-285750">
              <a:buFont typeface="Arial" panose="020B0604020202020204" pitchFamily="34" charset="0"/>
              <a:buChar char="•"/>
            </a:pPr>
            <a:r>
              <a:rPr lang="en-US" dirty="0"/>
              <a:t>Create linkage map with adequate marker quality with a read depth of 50x.</a:t>
            </a:r>
          </a:p>
          <a:p>
            <a:pPr marL="0" indent="0">
              <a:buNone/>
            </a:pPr>
            <a:endParaRPr lang="en-US" dirty="0"/>
          </a:p>
        </p:txBody>
      </p:sp>
      <p:sp>
        <p:nvSpPr>
          <p:cNvPr id="4" name="Rectangle 3">
            <a:extLst>
              <a:ext uri="{FF2B5EF4-FFF2-40B4-BE49-F238E27FC236}">
                <a16:creationId xmlns:a16="http://schemas.microsoft.com/office/drawing/2014/main" id="{571826D8-00E3-49A7-96E1-9DFC9F107DBA}"/>
              </a:ext>
            </a:extLst>
          </p:cNvPr>
          <p:cNvSpPr/>
          <p:nvPr/>
        </p:nvSpPr>
        <p:spPr>
          <a:xfrm>
            <a:off x="0" y="6032996"/>
            <a:ext cx="12192000" cy="825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2" dirty="0"/>
          </a:p>
        </p:txBody>
      </p:sp>
      <p:sp>
        <p:nvSpPr>
          <p:cNvPr id="6" name="Footer Placeholder 4">
            <a:extLst>
              <a:ext uri="{FF2B5EF4-FFF2-40B4-BE49-F238E27FC236}">
                <a16:creationId xmlns:a16="http://schemas.microsoft.com/office/drawing/2014/main" id="{BFC019FE-A27E-4CA7-8D1A-4D5734AB80B9}"/>
              </a:ext>
            </a:extLst>
          </p:cNvPr>
          <p:cNvSpPr>
            <a:spLocks noGrp="1"/>
          </p:cNvSpPr>
          <p:nvPr>
            <p:ph type="ftr" sz="quarter" idx="11"/>
          </p:nvPr>
        </p:nvSpPr>
        <p:spPr>
          <a:xfrm>
            <a:off x="3598718" y="6262935"/>
            <a:ext cx="4994564" cy="365125"/>
          </a:xfrm>
        </p:spPr>
        <p:txBody>
          <a:bodyPr/>
          <a:lstStyle/>
          <a:p>
            <a:r>
              <a:rPr lang="en-US" dirty="0">
                <a:solidFill>
                  <a:schemeClr val="tx1"/>
                </a:solidFill>
                <a:latin typeface="Helvetica Neue"/>
              </a:rPr>
              <a:t>This project is funded by USDA NIFA Specialty Crop Research Initiative Award # 2020-51181-32156 (09/01/20 - 08/31/24)</a:t>
            </a:r>
            <a:endParaRPr lang="en-US"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CDC2EB04-DBA1-4A8A-B3F3-36E8E7B23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pic>
        <p:nvPicPr>
          <p:cNvPr id="9" name="Picture 8">
            <a:extLst>
              <a:ext uri="{FF2B5EF4-FFF2-40B4-BE49-F238E27FC236}">
                <a16:creationId xmlns:a16="http://schemas.microsoft.com/office/drawing/2014/main" id="{AA930C54-CF7E-BF42-B7EE-2F68C61329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8058" y="5947557"/>
            <a:ext cx="1013228" cy="1013228"/>
          </a:xfrm>
          <a:prstGeom prst="rect">
            <a:avLst/>
          </a:prstGeom>
        </p:spPr>
      </p:pic>
      <p:pic>
        <p:nvPicPr>
          <p:cNvPr id="10" name="edited introduction.m4a" descr="edited introduction.m4a">
            <a:hlinkClick r:id="" action="ppaction://media"/>
            <a:extLst>
              <a:ext uri="{FF2B5EF4-FFF2-40B4-BE49-F238E27FC236}">
                <a16:creationId xmlns:a16="http://schemas.microsoft.com/office/drawing/2014/main" id="{D2343BE0-3B5B-3F47-98FF-80D49D60E3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08958" y="778356"/>
            <a:ext cx="812800" cy="812800"/>
          </a:xfrm>
          <a:prstGeom prst="rect">
            <a:avLst/>
          </a:prstGeom>
        </p:spPr>
      </p:pic>
    </p:spTree>
    <p:extLst>
      <p:ext uri="{BB962C8B-B14F-4D97-AF65-F5344CB8AC3E}">
        <p14:creationId xmlns:p14="http://schemas.microsoft.com/office/powerpoint/2010/main" val="206973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7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826D8-00E3-49A7-96E1-9DFC9F107DBA}"/>
              </a:ext>
            </a:extLst>
          </p:cNvPr>
          <p:cNvSpPr/>
          <p:nvPr/>
        </p:nvSpPr>
        <p:spPr>
          <a:xfrm>
            <a:off x="0" y="6032996"/>
            <a:ext cx="12192000" cy="825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2" dirty="0"/>
          </a:p>
        </p:txBody>
      </p:sp>
      <p:sp>
        <p:nvSpPr>
          <p:cNvPr id="6" name="Footer Placeholder 4">
            <a:extLst>
              <a:ext uri="{FF2B5EF4-FFF2-40B4-BE49-F238E27FC236}">
                <a16:creationId xmlns:a16="http://schemas.microsoft.com/office/drawing/2014/main" id="{BFC019FE-A27E-4CA7-8D1A-4D5734AB80B9}"/>
              </a:ext>
            </a:extLst>
          </p:cNvPr>
          <p:cNvSpPr>
            <a:spLocks noGrp="1"/>
          </p:cNvSpPr>
          <p:nvPr>
            <p:ph type="ftr" sz="quarter" idx="11"/>
          </p:nvPr>
        </p:nvSpPr>
        <p:spPr>
          <a:xfrm>
            <a:off x="3586283" y="6262935"/>
            <a:ext cx="4652742" cy="365125"/>
          </a:xfrm>
        </p:spPr>
        <p:txBody>
          <a:bodyPr/>
          <a:lstStyle/>
          <a:p>
            <a:r>
              <a:rPr lang="en-US" dirty="0">
                <a:solidFill>
                  <a:schemeClr val="tx1"/>
                </a:solidFill>
                <a:latin typeface="Helvetica Neue"/>
              </a:rPr>
              <a:t>This project is funded by USDA NIFA Specialty Crop Research Initiative Award # 2020-51181-32156 (09/01/20 - 08/31/24)</a:t>
            </a:r>
            <a:endParaRPr lang="en-US" dirty="0">
              <a:solidFill>
                <a:schemeClr val="tx1"/>
              </a:solidFill>
            </a:endParaRPr>
          </a:p>
        </p:txBody>
      </p:sp>
      <p:sp>
        <p:nvSpPr>
          <p:cNvPr id="8" name="Content Placeholder 7">
            <a:extLst>
              <a:ext uri="{FF2B5EF4-FFF2-40B4-BE49-F238E27FC236}">
                <a16:creationId xmlns:a16="http://schemas.microsoft.com/office/drawing/2014/main" id="{D5312398-2A60-0D4B-A45B-F69AC2E1433F}"/>
              </a:ext>
            </a:extLst>
          </p:cNvPr>
          <p:cNvSpPr>
            <a:spLocks noGrp="1"/>
          </p:cNvSpPr>
          <p:nvPr>
            <p:ph sz="half" idx="4294967295"/>
          </p:nvPr>
        </p:nvSpPr>
        <p:spPr>
          <a:xfrm>
            <a:off x="497273" y="854665"/>
            <a:ext cx="4834144" cy="5109011"/>
          </a:xfrm>
        </p:spPr>
        <p:txBody>
          <a:bodyPr>
            <a:normAutofit fontScale="47500" lnSpcReduction="20000"/>
          </a:bodyPr>
          <a:lstStyle/>
          <a:p>
            <a:pPr marL="0" indent="0">
              <a:buNone/>
            </a:pPr>
            <a:r>
              <a:rPr lang="en-US" sz="5900" b="1" u="sng" dirty="0">
                <a:solidFill>
                  <a:schemeClr val="accent1"/>
                </a:solidFill>
              </a:rPr>
              <a:t>Materials</a:t>
            </a:r>
            <a:endParaRPr lang="en-US" sz="3800" b="1" u="sng" dirty="0">
              <a:solidFill>
                <a:schemeClr val="accent1"/>
              </a:solidFill>
            </a:endParaRPr>
          </a:p>
          <a:p>
            <a:pPr lvl="1"/>
            <a:r>
              <a:rPr lang="en-US" sz="5000" dirty="0"/>
              <a:t>Three Tetraploid Populations</a:t>
            </a:r>
          </a:p>
          <a:p>
            <a:pPr lvl="2"/>
            <a:r>
              <a:rPr lang="en-US" sz="4900" dirty="0"/>
              <a:t>‘</a:t>
            </a:r>
            <a:r>
              <a:rPr lang="en-US" sz="4900" dirty="0" err="1"/>
              <a:t>Morden</a:t>
            </a:r>
            <a:r>
              <a:rPr lang="en-US" sz="4900" dirty="0"/>
              <a:t> Blush’ x ‘George Vancouver’</a:t>
            </a:r>
          </a:p>
          <a:p>
            <a:pPr lvl="2"/>
            <a:r>
              <a:rPr lang="en-US" sz="4900" dirty="0"/>
              <a:t>Stormy Weather x </a:t>
            </a:r>
            <a:r>
              <a:rPr lang="en-US" sz="4900" dirty="0" err="1"/>
              <a:t>Brite</a:t>
            </a:r>
            <a:r>
              <a:rPr lang="en-US" sz="4900" dirty="0"/>
              <a:t> Eyes</a:t>
            </a:r>
          </a:p>
          <a:p>
            <a:pPr lvl="2"/>
            <a:r>
              <a:rPr lang="en-US" sz="4900" dirty="0" err="1"/>
              <a:t>Brite</a:t>
            </a:r>
            <a:r>
              <a:rPr lang="en-US" sz="4900" dirty="0"/>
              <a:t> Eyes x My Girl</a:t>
            </a:r>
          </a:p>
          <a:p>
            <a:pPr lvl="1"/>
            <a:r>
              <a:rPr lang="en-US" sz="5000" dirty="0"/>
              <a:t>GBS Protocol:</a:t>
            </a:r>
          </a:p>
          <a:p>
            <a:pPr lvl="2"/>
            <a:r>
              <a:rPr lang="en-US" sz="4800" dirty="0" err="1"/>
              <a:t>NgoMIV</a:t>
            </a:r>
            <a:r>
              <a:rPr lang="en-US" sz="4800" dirty="0"/>
              <a:t> restriction enzyme</a:t>
            </a:r>
          </a:p>
          <a:p>
            <a:pPr lvl="2"/>
            <a:r>
              <a:rPr lang="en-US" sz="4800" dirty="0"/>
              <a:t>12-bp barcode adapters</a:t>
            </a:r>
          </a:p>
          <a:p>
            <a:pPr lvl="2"/>
            <a:r>
              <a:rPr lang="en-US" sz="4800" dirty="0"/>
              <a:t>72 samples per pool</a:t>
            </a:r>
          </a:p>
          <a:p>
            <a:pPr lvl="2"/>
            <a:r>
              <a:rPr lang="en-US" sz="4800" dirty="0"/>
              <a:t>7 pools total</a:t>
            </a:r>
          </a:p>
          <a:p>
            <a:pPr lvl="2"/>
            <a:endParaRPr lang="en-US" sz="1800" dirty="0"/>
          </a:p>
        </p:txBody>
      </p:sp>
      <p:pic>
        <p:nvPicPr>
          <p:cNvPr id="5" name="Picture 4" descr="Logo&#10;&#10;Description automatically generated">
            <a:extLst>
              <a:ext uri="{FF2B5EF4-FFF2-40B4-BE49-F238E27FC236}">
                <a16:creationId xmlns:a16="http://schemas.microsoft.com/office/drawing/2014/main" id="{CDC2EB04-DBA1-4A8A-B3F3-36E8E7B23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sp>
        <p:nvSpPr>
          <p:cNvPr id="12" name="TextBox 11">
            <a:extLst>
              <a:ext uri="{FF2B5EF4-FFF2-40B4-BE49-F238E27FC236}">
                <a16:creationId xmlns:a16="http://schemas.microsoft.com/office/drawing/2014/main" id="{CAB0397B-3470-E640-AA52-BBA017E97BCC}"/>
              </a:ext>
            </a:extLst>
          </p:cNvPr>
          <p:cNvSpPr txBox="1"/>
          <p:nvPr/>
        </p:nvSpPr>
        <p:spPr>
          <a:xfrm>
            <a:off x="5991315" y="2453038"/>
            <a:ext cx="2809879" cy="646331"/>
          </a:xfrm>
          <a:prstGeom prst="rect">
            <a:avLst/>
          </a:prstGeom>
          <a:noFill/>
        </p:spPr>
        <p:txBody>
          <a:bodyPr wrap="square" rtlCol="0">
            <a:spAutoFit/>
          </a:bodyPr>
          <a:lstStyle/>
          <a:p>
            <a:pPr algn="ctr"/>
            <a:r>
              <a:rPr lang="en-US" dirty="0"/>
              <a:t>‘George </a:t>
            </a:r>
          </a:p>
          <a:p>
            <a:pPr algn="ctr"/>
            <a:r>
              <a:rPr lang="en-US" dirty="0"/>
              <a:t>Vancouver’</a:t>
            </a:r>
          </a:p>
        </p:txBody>
      </p:sp>
      <p:sp>
        <p:nvSpPr>
          <p:cNvPr id="14" name="TextBox 13">
            <a:extLst>
              <a:ext uri="{FF2B5EF4-FFF2-40B4-BE49-F238E27FC236}">
                <a16:creationId xmlns:a16="http://schemas.microsoft.com/office/drawing/2014/main" id="{B6057EB0-E1A3-4446-B016-3D6301B4CE16}"/>
              </a:ext>
            </a:extLst>
          </p:cNvPr>
          <p:cNvSpPr txBox="1"/>
          <p:nvPr/>
        </p:nvSpPr>
        <p:spPr>
          <a:xfrm>
            <a:off x="8565989" y="2537081"/>
            <a:ext cx="2077036" cy="646331"/>
          </a:xfrm>
          <a:prstGeom prst="rect">
            <a:avLst/>
          </a:prstGeom>
          <a:noFill/>
        </p:spPr>
        <p:txBody>
          <a:bodyPr wrap="square" rtlCol="0">
            <a:spAutoFit/>
          </a:bodyPr>
          <a:lstStyle/>
          <a:p>
            <a:pPr algn="ctr"/>
            <a:r>
              <a:rPr lang="en-US" dirty="0"/>
              <a:t>‘</a:t>
            </a:r>
            <a:r>
              <a:rPr lang="en-US" dirty="0" err="1"/>
              <a:t>Morden</a:t>
            </a:r>
            <a:r>
              <a:rPr lang="en-US" dirty="0"/>
              <a:t> </a:t>
            </a:r>
          </a:p>
          <a:p>
            <a:pPr algn="ctr"/>
            <a:r>
              <a:rPr lang="en-US" dirty="0"/>
              <a:t>Blush’</a:t>
            </a:r>
          </a:p>
        </p:txBody>
      </p:sp>
      <p:sp>
        <p:nvSpPr>
          <p:cNvPr id="16" name="TextBox 15">
            <a:extLst>
              <a:ext uri="{FF2B5EF4-FFF2-40B4-BE49-F238E27FC236}">
                <a16:creationId xmlns:a16="http://schemas.microsoft.com/office/drawing/2014/main" id="{44C95507-3C7B-2D45-A7B3-33757B551CF7}"/>
              </a:ext>
            </a:extLst>
          </p:cNvPr>
          <p:cNvSpPr txBox="1"/>
          <p:nvPr/>
        </p:nvSpPr>
        <p:spPr>
          <a:xfrm>
            <a:off x="9929702" y="5181051"/>
            <a:ext cx="1678812" cy="646331"/>
          </a:xfrm>
          <a:prstGeom prst="rect">
            <a:avLst/>
          </a:prstGeom>
          <a:noFill/>
        </p:spPr>
        <p:txBody>
          <a:bodyPr wrap="square" rtlCol="0">
            <a:spAutoFit/>
          </a:bodyPr>
          <a:lstStyle/>
          <a:p>
            <a:pPr algn="ctr"/>
            <a:r>
              <a:rPr lang="en-US" dirty="0"/>
              <a:t>Brite Eyes</a:t>
            </a:r>
          </a:p>
          <a:p>
            <a:pPr algn="ctr"/>
            <a:r>
              <a:rPr lang="en-US" dirty="0"/>
              <a:t>‘RADbrite’</a:t>
            </a:r>
          </a:p>
        </p:txBody>
      </p:sp>
      <p:sp>
        <p:nvSpPr>
          <p:cNvPr id="17" name="TextBox 16">
            <a:extLst>
              <a:ext uri="{FF2B5EF4-FFF2-40B4-BE49-F238E27FC236}">
                <a16:creationId xmlns:a16="http://schemas.microsoft.com/office/drawing/2014/main" id="{F2AF14F9-4C3F-5842-944D-CBD29EC84D52}"/>
              </a:ext>
            </a:extLst>
          </p:cNvPr>
          <p:cNvSpPr txBox="1"/>
          <p:nvPr/>
        </p:nvSpPr>
        <p:spPr>
          <a:xfrm>
            <a:off x="7660359" y="5194059"/>
            <a:ext cx="1607654" cy="646331"/>
          </a:xfrm>
          <a:prstGeom prst="rect">
            <a:avLst/>
          </a:prstGeom>
          <a:noFill/>
        </p:spPr>
        <p:txBody>
          <a:bodyPr wrap="square" rtlCol="0">
            <a:spAutoFit/>
          </a:bodyPr>
          <a:lstStyle/>
          <a:p>
            <a:pPr algn="ctr"/>
            <a:r>
              <a:rPr lang="en-US" dirty="0"/>
              <a:t>My Girl</a:t>
            </a:r>
          </a:p>
          <a:p>
            <a:pPr algn="ctr"/>
            <a:r>
              <a:rPr lang="en-US" dirty="0"/>
              <a:t>‘BAIgirl’</a:t>
            </a:r>
          </a:p>
        </p:txBody>
      </p:sp>
      <p:sp>
        <p:nvSpPr>
          <p:cNvPr id="18" name="TextBox 17">
            <a:extLst>
              <a:ext uri="{FF2B5EF4-FFF2-40B4-BE49-F238E27FC236}">
                <a16:creationId xmlns:a16="http://schemas.microsoft.com/office/drawing/2014/main" id="{21196FBB-9EA2-9F44-94E2-76FEB7B7B89C}"/>
              </a:ext>
            </a:extLst>
          </p:cNvPr>
          <p:cNvSpPr txBox="1"/>
          <p:nvPr/>
        </p:nvSpPr>
        <p:spPr>
          <a:xfrm>
            <a:off x="4915435" y="5181052"/>
            <a:ext cx="2480821" cy="646331"/>
          </a:xfrm>
          <a:prstGeom prst="rect">
            <a:avLst/>
          </a:prstGeom>
          <a:noFill/>
        </p:spPr>
        <p:txBody>
          <a:bodyPr wrap="square">
            <a:spAutoFit/>
          </a:bodyPr>
          <a:lstStyle/>
          <a:p>
            <a:pPr algn="ctr"/>
            <a:r>
              <a:rPr lang="en-US" dirty="0"/>
              <a:t>Stormy Weather</a:t>
            </a:r>
          </a:p>
          <a:p>
            <a:pPr algn="ctr"/>
            <a:r>
              <a:rPr lang="en-US" dirty="0"/>
              <a:t>‘Orafantanov’</a:t>
            </a:r>
          </a:p>
        </p:txBody>
      </p:sp>
      <p:pic>
        <p:nvPicPr>
          <p:cNvPr id="19" name="Picture 18" descr="A pink flower with green leaves&#10;&#10;Description automatically generated with medium confidence">
            <a:extLst>
              <a:ext uri="{FF2B5EF4-FFF2-40B4-BE49-F238E27FC236}">
                <a16:creationId xmlns:a16="http://schemas.microsoft.com/office/drawing/2014/main" id="{AFADD965-4BAC-034D-BAF3-0CC85192CE5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270"/>
          <a:stretch/>
        </p:blipFill>
        <p:spPr>
          <a:xfrm>
            <a:off x="10059087" y="3349694"/>
            <a:ext cx="1420043" cy="1747031"/>
          </a:xfrm>
          <a:prstGeom prst="rect">
            <a:avLst/>
          </a:prstGeom>
        </p:spPr>
      </p:pic>
      <p:pic>
        <p:nvPicPr>
          <p:cNvPr id="20" name="Picture 19" descr="A close up of a flower&#10;&#10;Description automatically generated">
            <a:extLst>
              <a:ext uri="{FF2B5EF4-FFF2-40B4-BE49-F238E27FC236}">
                <a16:creationId xmlns:a16="http://schemas.microsoft.com/office/drawing/2014/main" id="{E1A54F76-E616-7B43-AC93-F06C33E8F7B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750458" y="3360278"/>
            <a:ext cx="1427457" cy="1749453"/>
          </a:xfrm>
          <a:prstGeom prst="rect">
            <a:avLst/>
          </a:prstGeom>
        </p:spPr>
      </p:pic>
      <p:pic>
        <p:nvPicPr>
          <p:cNvPr id="21" name="Picture 20" descr="A pink rose with green leaves&#10;&#10;Description automatically generated with low confidence">
            <a:extLst>
              <a:ext uri="{FF2B5EF4-FFF2-40B4-BE49-F238E27FC236}">
                <a16:creationId xmlns:a16="http://schemas.microsoft.com/office/drawing/2014/main" id="{C78ED4AC-EDAC-7943-AEF6-50724920B64E}"/>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8891656" y="699342"/>
            <a:ext cx="1425703" cy="1747031"/>
          </a:xfrm>
          <a:prstGeom prst="rect">
            <a:avLst/>
          </a:prstGeom>
        </p:spPr>
      </p:pic>
      <p:pic>
        <p:nvPicPr>
          <p:cNvPr id="22" name="Picture 21" descr="A pink flower on a plant&#10;&#10;Description automatically generated with medium confidence">
            <a:extLst>
              <a:ext uri="{FF2B5EF4-FFF2-40B4-BE49-F238E27FC236}">
                <a16:creationId xmlns:a16="http://schemas.microsoft.com/office/drawing/2014/main" id="{9104EA6E-49DE-B643-883C-4823867FC4C7}"/>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445564" y="3358755"/>
            <a:ext cx="1420565" cy="1747030"/>
          </a:xfrm>
          <a:prstGeom prst="rect">
            <a:avLst/>
          </a:prstGeom>
        </p:spPr>
      </p:pic>
      <p:pic>
        <p:nvPicPr>
          <p:cNvPr id="23" name="Picture 22" descr="A close up of a flower&#10;&#10;Description automatically generated with medium confidence">
            <a:extLst>
              <a:ext uri="{FF2B5EF4-FFF2-40B4-BE49-F238E27FC236}">
                <a16:creationId xmlns:a16="http://schemas.microsoft.com/office/drawing/2014/main" id="{C864CCD8-5C53-7C46-90B1-0FFC6F5EE93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6683515" y="678232"/>
            <a:ext cx="1425481" cy="1747031"/>
          </a:xfrm>
          <a:prstGeom prst="rect">
            <a:avLst/>
          </a:prstGeom>
        </p:spPr>
      </p:pic>
      <p:pic>
        <p:nvPicPr>
          <p:cNvPr id="24" name="Picture 23">
            <a:extLst>
              <a:ext uri="{FF2B5EF4-FFF2-40B4-BE49-F238E27FC236}">
                <a16:creationId xmlns:a16="http://schemas.microsoft.com/office/drawing/2014/main" id="{4A412182-AA9C-3645-8143-A9CE3A4516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28058" y="5947557"/>
            <a:ext cx="1013228" cy="1013228"/>
          </a:xfrm>
          <a:prstGeom prst="rect">
            <a:avLst/>
          </a:prstGeom>
        </p:spPr>
      </p:pic>
      <p:pic>
        <p:nvPicPr>
          <p:cNvPr id="2" name="edited materials.m4a" descr="edited materials.m4a">
            <a:hlinkClick r:id="" action="ppaction://media"/>
            <a:extLst>
              <a:ext uri="{FF2B5EF4-FFF2-40B4-BE49-F238E27FC236}">
                <a16:creationId xmlns:a16="http://schemas.microsoft.com/office/drawing/2014/main" id="{77318553-1723-FA43-AEE3-FEC93628C96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910956" y="663681"/>
            <a:ext cx="812800" cy="812800"/>
          </a:xfrm>
          <a:prstGeom prst="rect">
            <a:avLst/>
          </a:prstGeom>
        </p:spPr>
      </p:pic>
    </p:spTree>
    <p:extLst>
      <p:ext uri="{BB962C8B-B14F-4D97-AF65-F5344CB8AC3E}">
        <p14:creationId xmlns:p14="http://schemas.microsoft.com/office/powerpoint/2010/main" val="222748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58BD3-1C1A-4D5A-9782-C64D1FD4F7CD}"/>
              </a:ext>
            </a:extLst>
          </p:cNvPr>
          <p:cNvSpPr/>
          <p:nvPr/>
        </p:nvSpPr>
        <p:spPr>
          <a:xfrm>
            <a:off x="0" y="6032996"/>
            <a:ext cx="12192000" cy="825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2" dirty="0"/>
          </a:p>
        </p:txBody>
      </p:sp>
      <p:sp>
        <p:nvSpPr>
          <p:cNvPr id="2" name="Title 1">
            <a:extLst>
              <a:ext uri="{FF2B5EF4-FFF2-40B4-BE49-F238E27FC236}">
                <a16:creationId xmlns:a16="http://schemas.microsoft.com/office/drawing/2014/main" id="{CAB26C43-EDEE-4036-BF80-69C41C25ED2E}"/>
              </a:ext>
            </a:extLst>
          </p:cNvPr>
          <p:cNvSpPr>
            <a:spLocks noGrp="1"/>
          </p:cNvSpPr>
          <p:nvPr>
            <p:ph type="title"/>
          </p:nvPr>
        </p:nvSpPr>
        <p:spPr/>
        <p:txBody>
          <a:bodyPr/>
          <a:lstStyle/>
          <a:p>
            <a:r>
              <a:rPr lang="en-US" b="1" dirty="0"/>
              <a:t>Methods</a:t>
            </a:r>
          </a:p>
        </p:txBody>
      </p:sp>
      <p:sp>
        <p:nvSpPr>
          <p:cNvPr id="10" name="Footer Placeholder 4">
            <a:extLst>
              <a:ext uri="{FF2B5EF4-FFF2-40B4-BE49-F238E27FC236}">
                <a16:creationId xmlns:a16="http://schemas.microsoft.com/office/drawing/2014/main" id="{04C65D3D-FDB2-4E84-932F-2679136909F4}"/>
              </a:ext>
            </a:extLst>
          </p:cNvPr>
          <p:cNvSpPr>
            <a:spLocks noGrp="1"/>
          </p:cNvSpPr>
          <p:nvPr>
            <p:ph type="ftr" sz="quarter" idx="11"/>
          </p:nvPr>
        </p:nvSpPr>
        <p:spPr>
          <a:xfrm>
            <a:off x="3598718" y="6262935"/>
            <a:ext cx="4994564" cy="365125"/>
          </a:xfrm>
        </p:spPr>
        <p:txBody>
          <a:bodyPr/>
          <a:lstStyle/>
          <a:p>
            <a:r>
              <a:rPr lang="en-US" dirty="0">
                <a:solidFill>
                  <a:schemeClr val="tx1"/>
                </a:solidFill>
                <a:latin typeface="Helvetica Neue"/>
              </a:rPr>
              <a:t>This project is funded by USDA NIFA Specialty Crop Research Initiative Award # 2020-51181-32156 (09/01/20 - 08/31/24)</a:t>
            </a:r>
            <a:endParaRPr lang="en-US"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998DA380-654B-4768-A9BA-D81AA1FF2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graphicFrame>
        <p:nvGraphicFramePr>
          <p:cNvPr id="12" name="Content Placeholder 11">
            <a:extLst>
              <a:ext uri="{FF2B5EF4-FFF2-40B4-BE49-F238E27FC236}">
                <a16:creationId xmlns:a16="http://schemas.microsoft.com/office/drawing/2014/main" id="{1EB2005B-31B0-CC48-A350-8E90FCF599E7}"/>
              </a:ext>
            </a:extLst>
          </p:cNvPr>
          <p:cNvGraphicFramePr>
            <a:graphicFrameLocks noGrp="1"/>
          </p:cNvGraphicFramePr>
          <p:nvPr>
            <p:ph idx="1"/>
            <p:extLst>
              <p:ext uri="{D42A27DB-BD31-4B8C-83A1-F6EECF244321}">
                <p14:modId xmlns:p14="http://schemas.microsoft.com/office/powerpoint/2010/main" val="370453092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a:extLst>
              <a:ext uri="{FF2B5EF4-FFF2-40B4-BE49-F238E27FC236}">
                <a16:creationId xmlns:a16="http://schemas.microsoft.com/office/drawing/2014/main" id="{BE9CC65E-85E0-5D42-B46D-E99ED55FD956}"/>
              </a:ext>
            </a:extLst>
          </p:cNvPr>
          <p:cNvSpPr txBox="1"/>
          <p:nvPr/>
        </p:nvSpPr>
        <p:spPr>
          <a:xfrm>
            <a:off x="581025" y="2042352"/>
            <a:ext cx="2348207" cy="523220"/>
          </a:xfrm>
          <a:prstGeom prst="rect">
            <a:avLst/>
          </a:prstGeom>
          <a:noFill/>
        </p:spPr>
        <p:txBody>
          <a:bodyPr wrap="none" rtlCol="0">
            <a:spAutoFit/>
          </a:bodyPr>
          <a:lstStyle/>
          <a:p>
            <a:r>
              <a:rPr lang="en-US" sz="2800" dirty="0"/>
              <a:t>GBS Workflow</a:t>
            </a:r>
          </a:p>
        </p:txBody>
      </p:sp>
      <p:pic>
        <p:nvPicPr>
          <p:cNvPr id="9" name="Picture 8">
            <a:extLst>
              <a:ext uri="{FF2B5EF4-FFF2-40B4-BE49-F238E27FC236}">
                <a16:creationId xmlns:a16="http://schemas.microsoft.com/office/drawing/2014/main" id="{D1B7CCE2-8883-B244-8B5A-C92FB44383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28058" y="5947557"/>
            <a:ext cx="1013228" cy="1013228"/>
          </a:xfrm>
          <a:prstGeom prst="rect">
            <a:avLst/>
          </a:prstGeom>
        </p:spPr>
      </p:pic>
      <p:pic>
        <p:nvPicPr>
          <p:cNvPr id="3" name="Method.m4a" descr="Method.m4a">
            <a:hlinkClick r:id="" action="ppaction://media"/>
            <a:extLst>
              <a:ext uri="{FF2B5EF4-FFF2-40B4-BE49-F238E27FC236}">
                <a16:creationId xmlns:a16="http://schemas.microsoft.com/office/drawing/2014/main" id="{16DEA677-5647-1545-9072-FC0426D99DD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798008" y="758210"/>
            <a:ext cx="812800" cy="812800"/>
          </a:xfrm>
          <a:prstGeom prst="rect">
            <a:avLst/>
          </a:prstGeom>
        </p:spPr>
      </p:pic>
    </p:spTree>
    <p:extLst>
      <p:ext uri="{BB962C8B-B14F-4D97-AF65-F5344CB8AC3E}">
        <p14:creationId xmlns:p14="http://schemas.microsoft.com/office/powerpoint/2010/main" val="171511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58BD3-1C1A-4D5A-9782-C64D1FD4F7CD}"/>
              </a:ext>
            </a:extLst>
          </p:cNvPr>
          <p:cNvSpPr/>
          <p:nvPr/>
        </p:nvSpPr>
        <p:spPr>
          <a:xfrm>
            <a:off x="0" y="6032996"/>
            <a:ext cx="12192000" cy="825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2" dirty="0"/>
          </a:p>
        </p:txBody>
      </p:sp>
      <p:sp>
        <p:nvSpPr>
          <p:cNvPr id="2" name="Title 1">
            <a:extLst>
              <a:ext uri="{FF2B5EF4-FFF2-40B4-BE49-F238E27FC236}">
                <a16:creationId xmlns:a16="http://schemas.microsoft.com/office/drawing/2014/main" id="{CAB26C43-EDEE-4036-BF80-69C41C25ED2E}"/>
              </a:ext>
            </a:extLst>
          </p:cNvPr>
          <p:cNvSpPr>
            <a:spLocks noGrp="1"/>
          </p:cNvSpPr>
          <p:nvPr>
            <p:ph type="title"/>
          </p:nvPr>
        </p:nvSpPr>
        <p:spPr>
          <a:xfrm>
            <a:off x="838200" y="-26442"/>
            <a:ext cx="10515600" cy="1325563"/>
          </a:xfrm>
        </p:spPr>
        <p:txBody>
          <a:bodyPr/>
          <a:lstStyle/>
          <a:p>
            <a:r>
              <a:rPr lang="en-US" b="1" dirty="0"/>
              <a:t>Results: In silico</a:t>
            </a:r>
          </a:p>
        </p:txBody>
      </p:sp>
      <p:sp>
        <p:nvSpPr>
          <p:cNvPr id="6" name="Footer Placeholder 4">
            <a:extLst>
              <a:ext uri="{FF2B5EF4-FFF2-40B4-BE49-F238E27FC236}">
                <a16:creationId xmlns:a16="http://schemas.microsoft.com/office/drawing/2014/main" id="{6348DD0B-F92B-48A5-B316-D901F2F4F311}"/>
              </a:ext>
            </a:extLst>
          </p:cNvPr>
          <p:cNvSpPr>
            <a:spLocks noGrp="1"/>
          </p:cNvSpPr>
          <p:nvPr>
            <p:ph type="ftr" sz="quarter" idx="11"/>
          </p:nvPr>
        </p:nvSpPr>
        <p:spPr>
          <a:xfrm>
            <a:off x="3598718" y="6262935"/>
            <a:ext cx="4994564" cy="365125"/>
          </a:xfrm>
        </p:spPr>
        <p:txBody>
          <a:bodyPr/>
          <a:lstStyle/>
          <a:p>
            <a:r>
              <a:rPr lang="en-US" dirty="0">
                <a:solidFill>
                  <a:schemeClr val="tx1"/>
                </a:solidFill>
                <a:latin typeface="Helvetica Neue"/>
              </a:rPr>
              <a:t>This project is funded by USDA NIFA Specialty Crop Research Initiative Award # 2020-51181-32156 (09/01/20 - 08/31/24)</a:t>
            </a:r>
            <a:endParaRPr lang="en-US"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998DA380-654B-4768-A9BA-D81AA1FF2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sp>
        <p:nvSpPr>
          <p:cNvPr id="12" name="TextBox 11">
            <a:extLst>
              <a:ext uri="{FF2B5EF4-FFF2-40B4-BE49-F238E27FC236}">
                <a16:creationId xmlns:a16="http://schemas.microsoft.com/office/drawing/2014/main" id="{36C72CEE-670B-0C4F-ABDD-DD9759B6899E}"/>
              </a:ext>
            </a:extLst>
          </p:cNvPr>
          <p:cNvSpPr txBox="1"/>
          <p:nvPr/>
        </p:nvSpPr>
        <p:spPr>
          <a:xfrm>
            <a:off x="5362021" y="3009471"/>
            <a:ext cx="3631842" cy="2308324"/>
          </a:xfrm>
          <a:prstGeom prst="rect">
            <a:avLst/>
          </a:prstGeom>
          <a:noFill/>
        </p:spPr>
        <p:txBody>
          <a:bodyPr wrap="square" rtlCol="0">
            <a:spAutoFit/>
          </a:bodyPr>
          <a:lstStyle/>
          <a:p>
            <a:r>
              <a:rPr lang="en-US" sz="2400" u="sng" dirty="0"/>
              <a:t># fragments</a:t>
            </a:r>
            <a:r>
              <a:rPr lang="en-US" sz="2400" dirty="0"/>
              <a:t>: 36,108                                        </a:t>
            </a:r>
            <a:r>
              <a:rPr lang="en-US" sz="2400" u="sng" dirty="0"/>
              <a:t>Reference Genome</a:t>
            </a:r>
            <a:r>
              <a:rPr lang="en-US" sz="2400" dirty="0"/>
              <a:t>: Rosa chinensis Whole Genome v1.0 </a:t>
            </a:r>
            <a:r>
              <a:rPr lang="en-US" sz="2400" baseline="30000" dirty="0"/>
              <a:t>[2]</a:t>
            </a:r>
            <a:endParaRPr lang="en-US" u="sng" dirty="0"/>
          </a:p>
          <a:p>
            <a:r>
              <a:rPr lang="en-US" sz="2400" u="sng" dirty="0"/>
              <a:t>In silico analysis</a:t>
            </a:r>
            <a:r>
              <a:rPr lang="en-US" sz="2400" dirty="0"/>
              <a:t>: ddRADseqTools</a:t>
            </a:r>
          </a:p>
        </p:txBody>
      </p:sp>
      <p:pic>
        <p:nvPicPr>
          <p:cNvPr id="13" name="Picture 12">
            <a:extLst>
              <a:ext uri="{FF2B5EF4-FFF2-40B4-BE49-F238E27FC236}">
                <a16:creationId xmlns:a16="http://schemas.microsoft.com/office/drawing/2014/main" id="{09B35111-9E0A-CE43-91AF-C05029158F64}"/>
              </a:ext>
            </a:extLst>
          </p:cNvPr>
          <p:cNvPicPr>
            <a:picLocks noChangeAspect="1"/>
          </p:cNvPicPr>
          <p:nvPr/>
        </p:nvPicPr>
        <p:blipFill>
          <a:blip r:embed="rId6"/>
          <a:stretch>
            <a:fillRect/>
          </a:stretch>
        </p:blipFill>
        <p:spPr>
          <a:xfrm>
            <a:off x="8879400" y="2822505"/>
            <a:ext cx="2474400" cy="2784259"/>
          </a:xfrm>
          <a:prstGeom prst="rect">
            <a:avLst/>
          </a:prstGeom>
        </p:spPr>
      </p:pic>
      <p:sp>
        <p:nvSpPr>
          <p:cNvPr id="14" name="TextBox 13">
            <a:extLst>
              <a:ext uri="{FF2B5EF4-FFF2-40B4-BE49-F238E27FC236}">
                <a16:creationId xmlns:a16="http://schemas.microsoft.com/office/drawing/2014/main" id="{8B7EBCA7-6DF7-0C45-84F7-7B625A842254}"/>
              </a:ext>
            </a:extLst>
          </p:cNvPr>
          <p:cNvSpPr txBox="1"/>
          <p:nvPr/>
        </p:nvSpPr>
        <p:spPr>
          <a:xfrm>
            <a:off x="1048501" y="1908012"/>
            <a:ext cx="3939521" cy="830997"/>
          </a:xfrm>
          <a:prstGeom prst="rect">
            <a:avLst/>
          </a:prstGeom>
          <a:solidFill>
            <a:schemeClr val="bg1"/>
          </a:solidFill>
          <a:ln w="57150">
            <a:solidFill>
              <a:srgbClr val="800504"/>
            </a:solidFill>
          </a:ln>
        </p:spPr>
        <p:txBody>
          <a:bodyPr wrap="square" rtlCol="0">
            <a:spAutoFit/>
          </a:bodyPr>
          <a:lstStyle/>
          <a:p>
            <a:pPr algn="ctr"/>
            <a:r>
              <a:rPr lang="en-US" sz="2400" b="1" dirty="0">
                <a:solidFill>
                  <a:srgbClr val="800504"/>
                </a:solidFill>
              </a:rPr>
              <a:t>Distribution of </a:t>
            </a:r>
            <a:r>
              <a:rPr lang="en-US" sz="2400" b="1" dirty="0" err="1">
                <a:solidFill>
                  <a:srgbClr val="800504"/>
                </a:solidFill>
              </a:rPr>
              <a:t>NgoMIV</a:t>
            </a:r>
            <a:r>
              <a:rPr lang="en-US" sz="2400" b="1" dirty="0">
                <a:solidFill>
                  <a:srgbClr val="800504"/>
                </a:solidFill>
              </a:rPr>
              <a:t> Cut Sites</a:t>
            </a:r>
          </a:p>
        </p:txBody>
      </p:sp>
      <p:pic>
        <p:nvPicPr>
          <p:cNvPr id="16" name="Picture 15" descr="Chart&#10;&#10;Description automatically generated with low confidence">
            <a:extLst>
              <a:ext uri="{FF2B5EF4-FFF2-40B4-BE49-F238E27FC236}">
                <a16:creationId xmlns:a16="http://schemas.microsoft.com/office/drawing/2014/main" id="{CF4AF9A1-D654-D045-9289-64C7BC3ED55F}"/>
              </a:ext>
            </a:extLst>
          </p:cNvPr>
          <p:cNvPicPr>
            <a:picLocks noChangeAspect="1"/>
          </p:cNvPicPr>
          <p:nvPr/>
        </p:nvPicPr>
        <p:blipFill rotWithShape="1">
          <a:blip r:embed="rId7"/>
          <a:srcRect l="4466" t="13571" r="5774"/>
          <a:stretch/>
        </p:blipFill>
        <p:spPr>
          <a:xfrm>
            <a:off x="835426" y="2974018"/>
            <a:ext cx="4365672" cy="2387832"/>
          </a:xfrm>
          <a:prstGeom prst="rect">
            <a:avLst/>
          </a:prstGeom>
        </p:spPr>
      </p:pic>
      <p:sp>
        <p:nvSpPr>
          <p:cNvPr id="17" name="TextBox 16">
            <a:extLst>
              <a:ext uri="{FF2B5EF4-FFF2-40B4-BE49-F238E27FC236}">
                <a16:creationId xmlns:a16="http://schemas.microsoft.com/office/drawing/2014/main" id="{9D204B08-FC05-0A40-B902-2A949EB2E478}"/>
              </a:ext>
            </a:extLst>
          </p:cNvPr>
          <p:cNvSpPr txBox="1"/>
          <p:nvPr/>
        </p:nvSpPr>
        <p:spPr>
          <a:xfrm>
            <a:off x="8737047" y="1902105"/>
            <a:ext cx="2759105" cy="830997"/>
          </a:xfrm>
          <a:prstGeom prst="rect">
            <a:avLst/>
          </a:prstGeom>
          <a:solidFill>
            <a:schemeClr val="bg1"/>
          </a:solidFill>
          <a:ln w="57150">
            <a:solidFill>
              <a:srgbClr val="800504"/>
            </a:solidFill>
          </a:ln>
        </p:spPr>
        <p:txBody>
          <a:bodyPr wrap="square" rtlCol="0">
            <a:spAutoFit/>
          </a:bodyPr>
          <a:lstStyle/>
          <a:p>
            <a:pPr algn="ctr"/>
            <a:r>
              <a:rPr lang="en-US" sz="2400" b="1" dirty="0">
                <a:solidFill>
                  <a:srgbClr val="800504"/>
                </a:solidFill>
              </a:rPr>
              <a:t>Frequency of Fragment Size</a:t>
            </a:r>
          </a:p>
        </p:txBody>
      </p:sp>
      <p:pic>
        <p:nvPicPr>
          <p:cNvPr id="15" name="Picture 14">
            <a:extLst>
              <a:ext uri="{FF2B5EF4-FFF2-40B4-BE49-F238E27FC236}">
                <a16:creationId xmlns:a16="http://schemas.microsoft.com/office/drawing/2014/main" id="{F0289D50-4114-2049-9D48-1E8A94BC7D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28058" y="5947557"/>
            <a:ext cx="1013228" cy="1013228"/>
          </a:xfrm>
          <a:prstGeom prst="rect">
            <a:avLst/>
          </a:prstGeom>
        </p:spPr>
      </p:pic>
      <p:pic>
        <p:nvPicPr>
          <p:cNvPr id="20" name="New Recording 2.m4a" descr="New Recording 2.m4a">
            <a:hlinkClick r:id="" action="ppaction://media"/>
            <a:extLst>
              <a:ext uri="{FF2B5EF4-FFF2-40B4-BE49-F238E27FC236}">
                <a16:creationId xmlns:a16="http://schemas.microsoft.com/office/drawing/2014/main" id="{188E2399-DA91-8345-9942-336A4A96E3C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9"/>
          <a:stretch>
            <a:fillRect/>
          </a:stretch>
        </p:blipFill>
        <p:spPr>
          <a:xfrm>
            <a:off x="10683352" y="892721"/>
            <a:ext cx="812800" cy="812800"/>
          </a:xfrm>
        </p:spPr>
      </p:pic>
    </p:spTree>
    <p:extLst>
      <p:ext uri="{BB962C8B-B14F-4D97-AF65-F5344CB8AC3E}">
        <p14:creationId xmlns:p14="http://schemas.microsoft.com/office/powerpoint/2010/main" val="127673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5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58BD3-1C1A-4D5A-9782-C64D1FD4F7CD}"/>
              </a:ext>
            </a:extLst>
          </p:cNvPr>
          <p:cNvSpPr/>
          <p:nvPr/>
        </p:nvSpPr>
        <p:spPr>
          <a:xfrm>
            <a:off x="0" y="6032996"/>
            <a:ext cx="12192000" cy="825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2" dirty="0"/>
          </a:p>
        </p:txBody>
      </p:sp>
      <p:sp>
        <p:nvSpPr>
          <p:cNvPr id="2" name="Title 1">
            <a:extLst>
              <a:ext uri="{FF2B5EF4-FFF2-40B4-BE49-F238E27FC236}">
                <a16:creationId xmlns:a16="http://schemas.microsoft.com/office/drawing/2014/main" id="{CAB26C43-EDEE-4036-BF80-69C41C25ED2E}"/>
              </a:ext>
            </a:extLst>
          </p:cNvPr>
          <p:cNvSpPr>
            <a:spLocks noGrp="1"/>
          </p:cNvSpPr>
          <p:nvPr>
            <p:ph type="title"/>
          </p:nvPr>
        </p:nvSpPr>
        <p:spPr/>
        <p:txBody>
          <a:bodyPr/>
          <a:lstStyle/>
          <a:p>
            <a:r>
              <a:rPr lang="en-US" b="1" dirty="0"/>
              <a:t>Results: Empirical</a:t>
            </a:r>
          </a:p>
        </p:txBody>
      </p:sp>
      <p:sp>
        <p:nvSpPr>
          <p:cNvPr id="6" name="Footer Placeholder 4">
            <a:extLst>
              <a:ext uri="{FF2B5EF4-FFF2-40B4-BE49-F238E27FC236}">
                <a16:creationId xmlns:a16="http://schemas.microsoft.com/office/drawing/2014/main" id="{3AF8AFE9-D49D-479B-9ADA-0E6947C234EF}"/>
              </a:ext>
            </a:extLst>
          </p:cNvPr>
          <p:cNvSpPr>
            <a:spLocks noGrp="1"/>
          </p:cNvSpPr>
          <p:nvPr>
            <p:ph type="ftr" sz="quarter" idx="11"/>
          </p:nvPr>
        </p:nvSpPr>
        <p:spPr>
          <a:xfrm>
            <a:off x="3598718" y="6262935"/>
            <a:ext cx="4994564" cy="365125"/>
          </a:xfrm>
        </p:spPr>
        <p:txBody>
          <a:bodyPr/>
          <a:lstStyle/>
          <a:p>
            <a:r>
              <a:rPr lang="en-US" dirty="0">
                <a:solidFill>
                  <a:schemeClr val="tx1"/>
                </a:solidFill>
                <a:latin typeface="Helvetica Neue"/>
              </a:rPr>
              <a:t>This project is funded by USDA NIFA Specialty Crop Research Initiative Award # 2020-51181-32156 (09/01/20 - 08/31/24)</a:t>
            </a:r>
            <a:endParaRPr lang="en-US"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998DA380-654B-4768-A9BA-D81AA1FF2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pic>
        <p:nvPicPr>
          <p:cNvPr id="12" name="Content Placeholder 11" descr="Timeline&#10;&#10;Description automatically generated">
            <a:extLst>
              <a:ext uri="{FF2B5EF4-FFF2-40B4-BE49-F238E27FC236}">
                <a16:creationId xmlns:a16="http://schemas.microsoft.com/office/drawing/2014/main" id="{AE016C3D-6F05-2D4C-AF44-D69719B36936}"/>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096000" y="1063192"/>
            <a:ext cx="5453857" cy="4731615"/>
          </a:xfrm>
        </p:spPr>
      </p:pic>
      <p:graphicFrame>
        <p:nvGraphicFramePr>
          <p:cNvPr id="14" name="Table 13">
            <a:extLst>
              <a:ext uri="{FF2B5EF4-FFF2-40B4-BE49-F238E27FC236}">
                <a16:creationId xmlns:a16="http://schemas.microsoft.com/office/drawing/2014/main" id="{DD1EB994-E1DD-6A41-93F2-91D6496E63B4}"/>
              </a:ext>
            </a:extLst>
          </p:cNvPr>
          <p:cNvGraphicFramePr>
            <a:graphicFrameLocks noGrp="1"/>
          </p:cNvGraphicFramePr>
          <p:nvPr/>
        </p:nvGraphicFramePr>
        <p:xfrm>
          <a:off x="1900729" y="2808101"/>
          <a:ext cx="2356526" cy="2444585"/>
        </p:xfrm>
        <a:graphic>
          <a:graphicData uri="http://schemas.openxmlformats.org/drawingml/2006/table">
            <a:tbl>
              <a:tblPr>
                <a:tableStyleId>{5C22544A-7EE6-4342-B048-85BDC9FD1C3A}</a:tableStyleId>
              </a:tblPr>
              <a:tblGrid>
                <a:gridCol w="1178263">
                  <a:extLst>
                    <a:ext uri="{9D8B030D-6E8A-4147-A177-3AD203B41FA5}">
                      <a16:colId xmlns:a16="http://schemas.microsoft.com/office/drawing/2014/main" val="961156087"/>
                    </a:ext>
                  </a:extLst>
                </a:gridCol>
                <a:gridCol w="1178263">
                  <a:extLst>
                    <a:ext uri="{9D8B030D-6E8A-4147-A177-3AD203B41FA5}">
                      <a16:colId xmlns:a16="http://schemas.microsoft.com/office/drawing/2014/main" val="299187337"/>
                    </a:ext>
                  </a:extLst>
                </a:gridCol>
              </a:tblGrid>
              <a:tr h="435649">
                <a:tc>
                  <a:txBody>
                    <a:bodyPr/>
                    <a:lstStyle/>
                    <a:p>
                      <a:pPr algn="ctr" fontAlgn="b"/>
                      <a:r>
                        <a:rPr lang="en-US" sz="1800" u="none" strike="noStrike" dirty="0">
                          <a:solidFill>
                            <a:schemeClr val="bg1"/>
                          </a:solidFill>
                          <a:effectLst/>
                        </a:rPr>
                        <a:t>Total</a:t>
                      </a:r>
                      <a:endParaRPr lang="en-US" sz="18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504"/>
                    </a:solidFill>
                  </a:tcPr>
                </a:tc>
                <a:tc>
                  <a:txBody>
                    <a:bodyPr/>
                    <a:lstStyle/>
                    <a:p>
                      <a:pPr algn="ctr" fontAlgn="b"/>
                      <a:r>
                        <a:rPr lang="en-US" sz="1800" u="none" strike="noStrike" dirty="0">
                          <a:solidFill>
                            <a:schemeClr val="bg1"/>
                          </a:solidFill>
                          <a:effectLst/>
                        </a:rPr>
                        <a:t>Value</a:t>
                      </a:r>
                      <a:endParaRPr lang="en-US" sz="18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504"/>
                    </a:solidFill>
                  </a:tcPr>
                </a:tc>
                <a:extLst>
                  <a:ext uri="{0D108BD9-81ED-4DB2-BD59-A6C34878D82A}">
                    <a16:rowId xmlns:a16="http://schemas.microsoft.com/office/drawing/2014/main" val="2260676987"/>
                  </a:ext>
                </a:extLst>
              </a:tr>
              <a:tr h="681317">
                <a:tc>
                  <a:txBody>
                    <a:bodyPr/>
                    <a:lstStyle/>
                    <a:p>
                      <a:pPr algn="ctr" fontAlgn="b"/>
                      <a:r>
                        <a:rPr lang="en-US" sz="1600" u="none" strike="noStrike" dirty="0">
                          <a:effectLst/>
                        </a:rPr>
                        <a:t>Map length (</a:t>
                      </a:r>
                      <a:r>
                        <a:rPr lang="en-US" sz="1600" u="none" strike="noStrike" dirty="0" err="1">
                          <a:effectLst/>
                        </a:rPr>
                        <a:t>cM</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1007.11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9001574"/>
                  </a:ext>
                </a:extLst>
              </a:tr>
              <a:tr h="455679">
                <a:tc>
                  <a:txBody>
                    <a:bodyPr/>
                    <a:lstStyle/>
                    <a:p>
                      <a:pPr algn="ctr" fontAlgn="b"/>
                      <a:r>
                        <a:rPr lang="en-US" sz="1600" u="none" strike="noStrike" dirty="0">
                          <a:effectLst/>
                        </a:rPr>
                        <a:t>Markers/</a:t>
                      </a:r>
                      <a:r>
                        <a:rPr lang="en-US" sz="1600" u="none" strike="noStrike" dirty="0" err="1">
                          <a:effectLst/>
                        </a:rPr>
                        <a:t>cM</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1.92</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433748"/>
                  </a:ext>
                </a:extLst>
              </a:tr>
              <a:tr h="578327">
                <a:tc>
                  <a:txBody>
                    <a:bodyPr/>
                    <a:lstStyle/>
                    <a:p>
                      <a:pPr algn="ctr" fontAlgn="b"/>
                      <a:r>
                        <a:rPr lang="en-US" sz="1600" u="none" strike="noStrike">
                          <a:effectLst/>
                        </a:rPr>
                        <a:t>Total Markers</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1825</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918965"/>
                  </a:ext>
                </a:extLst>
              </a:tr>
              <a:tr h="293613">
                <a:tc>
                  <a:txBody>
                    <a:bodyPr/>
                    <a:lstStyle/>
                    <a:p>
                      <a:pPr algn="ctr" fontAlgn="b"/>
                      <a:r>
                        <a:rPr lang="en-US" sz="1600" u="none" strike="noStrike" dirty="0">
                          <a:effectLst/>
                        </a:rPr>
                        <a:t>Max Gap</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16.99</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77145"/>
                  </a:ext>
                </a:extLst>
              </a:tr>
            </a:tbl>
          </a:graphicData>
        </a:graphic>
      </p:graphicFrame>
      <p:sp>
        <p:nvSpPr>
          <p:cNvPr id="16" name="TextBox 15">
            <a:extLst>
              <a:ext uri="{FF2B5EF4-FFF2-40B4-BE49-F238E27FC236}">
                <a16:creationId xmlns:a16="http://schemas.microsoft.com/office/drawing/2014/main" id="{AF6A4886-62AF-6C47-B057-80F6CC78D5BD}"/>
              </a:ext>
            </a:extLst>
          </p:cNvPr>
          <p:cNvSpPr txBox="1"/>
          <p:nvPr/>
        </p:nvSpPr>
        <p:spPr>
          <a:xfrm>
            <a:off x="9490924" y="678422"/>
            <a:ext cx="2229058" cy="338554"/>
          </a:xfrm>
          <a:prstGeom prst="rect">
            <a:avLst/>
          </a:prstGeom>
          <a:solidFill>
            <a:schemeClr val="bg1"/>
          </a:solidFill>
          <a:ln w="57150">
            <a:solidFill>
              <a:srgbClr val="800504"/>
            </a:solidFill>
          </a:ln>
        </p:spPr>
        <p:txBody>
          <a:bodyPr wrap="square" rtlCol="0">
            <a:spAutoFit/>
          </a:bodyPr>
          <a:lstStyle/>
          <a:p>
            <a:pPr algn="ctr"/>
            <a:r>
              <a:rPr lang="en-US" sz="1600" b="1" dirty="0">
                <a:solidFill>
                  <a:srgbClr val="800504"/>
                </a:solidFill>
              </a:rPr>
              <a:t>Median Read Depth</a:t>
            </a:r>
          </a:p>
        </p:txBody>
      </p:sp>
      <p:sp>
        <p:nvSpPr>
          <p:cNvPr id="17" name="TextBox 16">
            <a:extLst>
              <a:ext uri="{FF2B5EF4-FFF2-40B4-BE49-F238E27FC236}">
                <a16:creationId xmlns:a16="http://schemas.microsoft.com/office/drawing/2014/main" id="{EC60A8B2-3FC0-FD49-80F3-476E489844DF}"/>
              </a:ext>
            </a:extLst>
          </p:cNvPr>
          <p:cNvSpPr txBox="1"/>
          <p:nvPr/>
        </p:nvSpPr>
        <p:spPr>
          <a:xfrm>
            <a:off x="6364224" y="667496"/>
            <a:ext cx="2229058" cy="338554"/>
          </a:xfrm>
          <a:prstGeom prst="rect">
            <a:avLst/>
          </a:prstGeom>
          <a:solidFill>
            <a:schemeClr val="bg1"/>
          </a:solidFill>
          <a:ln w="57150">
            <a:solidFill>
              <a:srgbClr val="800504"/>
            </a:solidFill>
          </a:ln>
        </p:spPr>
        <p:txBody>
          <a:bodyPr wrap="square" rtlCol="0">
            <a:spAutoFit/>
          </a:bodyPr>
          <a:lstStyle/>
          <a:p>
            <a:pPr algn="ctr"/>
            <a:r>
              <a:rPr lang="en-US" sz="1600" b="1" dirty="0">
                <a:solidFill>
                  <a:srgbClr val="800504"/>
                </a:solidFill>
              </a:rPr>
              <a:t>Number of Loci</a:t>
            </a:r>
          </a:p>
        </p:txBody>
      </p:sp>
      <p:sp>
        <p:nvSpPr>
          <p:cNvPr id="18" name="TextBox 17">
            <a:extLst>
              <a:ext uri="{FF2B5EF4-FFF2-40B4-BE49-F238E27FC236}">
                <a16:creationId xmlns:a16="http://schemas.microsoft.com/office/drawing/2014/main" id="{F05A0BA2-65A7-794A-9D74-0D3C695C6346}"/>
              </a:ext>
            </a:extLst>
          </p:cNvPr>
          <p:cNvSpPr txBox="1"/>
          <p:nvPr/>
        </p:nvSpPr>
        <p:spPr>
          <a:xfrm>
            <a:off x="1813720" y="2358035"/>
            <a:ext cx="2530544" cy="338554"/>
          </a:xfrm>
          <a:prstGeom prst="rect">
            <a:avLst/>
          </a:prstGeom>
          <a:solidFill>
            <a:schemeClr val="bg1"/>
          </a:solidFill>
          <a:ln w="57150">
            <a:solidFill>
              <a:srgbClr val="800504"/>
            </a:solidFill>
          </a:ln>
        </p:spPr>
        <p:txBody>
          <a:bodyPr wrap="square" rtlCol="0">
            <a:spAutoFit/>
          </a:bodyPr>
          <a:lstStyle/>
          <a:p>
            <a:pPr algn="ctr"/>
            <a:r>
              <a:rPr lang="en-US" sz="1600" b="1" dirty="0">
                <a:solidFill>
                  <a:srgbClr val="800504"/>
                </a:solidFill>
              </a:rPr>
              <a:t>Linkage Map Statistics</a:t>
            </a:r>
          </a:p>
        </p:txBody>
      </p:sp>
      <p:pic>
        <p:nvPicPr>
          <p:cNvPr id="3" name="edited results 2.m4a" descr="edited results 2.m4a">
            <a:hlinkClick r:id="" action="ppaction://media"/>
            <a:extLst>
              <a:ext uri="{FF2B5EF4-FFF2-40B4-BE49-F238E27FC236}">
                <a16:creationId xmlns:a16="http://schemas.microsoft.com/office/drawing/2014/main" id="{41A6E384-983A-0446-BE38-F38F8A2470E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4379" y="836773"/>
            <a:ext cx="812800" cy="812800"/>
          </a:xfrm>
          <a:prstGeom prst="rect">
            <a:avLst/>
          </a:prstGeom>
        </p:spPr>
      </p:pic>
      <p:pic>
        <p:nvPicPr>
          <p:cNvPr id="13" name="Picture 12">
            <a:extLst>
              <a:ext uri="{FF2B5EF4-FFF2-40B4-BE49-F238E27FC236}">
                <a16:creationId xmlns:a16="http://schemas.microsoft.com/office/drawing/2014/main" id="{922214E8-BB69-8B49-BD11-FD4E250E52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28058" y="5947557"/>
            <a:ext cx="1013228" cy="1013228"/>
          </a:xfrm>
          <a:prstGeom prst="rect">
            <a:avLst/>
          </a:prstGeom>
        </p:spPr>
      </p:pic>
    </p:spTree>
    <p:extLst>
      <p:ext uri="{BB962C8B-B14F-4D97-AF65-F5344CB8AC3E}">
        <p14:creationId xmlns:p14="http://schemas.microsoft.com/office/powerpoint/2010/main" val="29721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5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58BD3-1C1A-4D5A-9782-C64D1FD4F7CD}"/>
              </a:ext>
            </a:extLst>
          </p:cNvPr>
          <p:cNvSpPr/>
          <p:nvPr/>
        </p:nvSpPr>
        <p:spPr>
          <a:xfrm>
            <a:off x="0" y="6032996"/>
            <a:ext cx="12192000" cy="825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2" dirty="0"/>
          </a:p>
        </p:txBody>
      </p:sp>
      <p:sp>
        <p:nvSpPr>
          <p:cNvPr id="2" name="Title 1">
            <a:extLst>
              <a:ext uri="{FF2B5EF4-FFF2-40B4-BE49-F238E27FC236}">
                <a16:creationId xmlns:a16="http://schemas.microsoft.com/office/drawing/2014/main" id="{CAB26C43-EDEE-4036-BF80-69C41C25ED2E}"/>
              </a:ext>
            </a:extLst>
          </p:cNvPr>
          <p:cNvSpPr>
            <a:spLocks noGrp="1"/>
          </p:cNvSpPr>
          <p:nvPr>
            <p:ph type="title"/>
          </p:nvPr>
        </p:nvSpPr>
        <p:spPr/>
        <p:txBody>
          <a:bodyPr/>
          <a:lstStyle/>
          <a:p>
            <a:r>
              <a:rPr lang="en-US" b="1" dirty="0"/>
              <a:t>Results: </a:t>
            </a:r>
            <a:r>
              <a:rPr lang="en-US" b="1" dirty="0" err="1"/>
              <a:t>updog</a:t>
            </a:r>
            <a:r>
              <a:rPr lang="en-US" b="1" dirty="0"/>
              <a:t> oracle analysis </a:t>
            </a:r>
          </a:p>
        </p:txBody>
      </p:sp>
      <p:pic>
        <p:nvPicPr>
          <p:cNvPr id="6" name="Results 3.m4a" descr="Results 3.m4a">
            <a:hlinkClick r:id="" action="ppaction://media"/>
            <a:extLst>
              <a:ext uri="{FF2B5EF4-FFF2-40B4-BE49-F238E27FC236}">
                <a16:creationId xmlns:a16="http://schemas.microsoft.com/office/drawing/2014/main" id="{2FF0F680-9DA5-A745-866A-BA1D279E06A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0708028" y="802656"/>
            <a:ext cx="812800" cy="812800"/>
          </a:xfrm>
        </p:spPr>
      </p:pic>
      <p:sp>
        <p:nvSpPr>
          <p:cNvPr id="8" name="Footer Placeholder 4">
            <a:extLst>
              <a:ext uri="{FF2B5EF4-FFF2-40B4-BE49-F238E27FC236}">
                <a16:creationId xmlns:a16="http://schemas.microsoft.com/office/drawing/2014/main" id="{75D50162-785A-4A09-B8ED-17E8DF14A193}"/>
              </a:ext>
            </a:extLst>
          </p:cNvPr>
          <p:cNvSpPr>
            <a:spLocks noGrp="1"/>
          </p:cNvSpPr>
          <p:nvPr>
            <p:ph type="ftr" sz="quarter" idx="11"/>
          </p:nvPr>
        </p:nvSpPr>
        <p:spPr>
          <a:xfrm>
            <a:off x="3598718" y="6262935"/>
            <a:ext cx="4994564" cy="365125"/>
          </a:xfrm>
        </p:spPr>
        <p:txBody>
          <a:bodyPr/>
          <a:lstStyle/>
          <a:p>
            <a:r>
              <a:rPr lang="en-US" dirty="0">
                <a:solidFill>
                  <a:schemeClr val="tx1"/>
                </a:solidFill>
                <a:latin typeface="Helvetica Neue"/>
              </a:rPr>
              <a:t>This project is funded by USDA NIFA Specialty Crop Research Initiative Award # 2020-51181-32156 (09/01/20 - 08/31/24)</a:t>
            </a:r>
            <a:endParaRPr lang="en-US"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998DA380-654B-4768-A9BA-D81AA1FF2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pic>
        <p:nvPicPr>
          <p:cNvPr id="10" name="Picture 9">
            <a:extLst>
              <a:ext uri="{FF2B5EF4-FFF2-40B4-BE49-F238E27FC236}">
                <a16:creationId xmlns:a16="http://schemas.microsoft.com/office/drawing/2014/main" id="{EE64DBA9-7B11-4F4E-A053-3A979D2BDA7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598718" y="2063799"/>
            <a:ext cx="4438684" cy="3854228"/>
          </a:xfrm>
          <a:prstGeom prst="rect">
            <a:avLst/>
          </a:prstGeom>
        </p:spPr>
      </p:pic>
      <p:pic>
        <p:nvPicPr>
          <p:cNvPr id="11" name="Picture 10">
            <a:extLst>
              <a:ext uri="{FF2B5EF4-FFF2-40B4-BE49-F238E27FC236}">
                <a16:creationId xmlns:a16="http://schemas.microsoft.com/office/drawing/2014/main" id="{0A7080C4-7A30-2544-A9F5-C28C76E882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28058" y="5947557"/>
            <a:ext cx="1013228" cy="1013228"/>
          </a:xfrm>
          <a:prstGeom prst="rect">
            <a:avLst/>
          </a:prstGeom>
        </p:spPr>
      </p:pic>
    </p:spTree>
    <p:extLst>
      <p:ext uri="{BB962C8B-B14F-4D97-AF65-F5344CB8AC3E}">
        <p14:creationId xmlns:p14="http://schemas.microsoft.com/office/powerpoint/2010/main" val="171545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58BD3-1C1A-4D5A-9782-C64D1FD4F7CD}"/>
              </a:ext>
            </a:extLst>
          </p:cNvPr>
          <p:cNvSpPr/>
          <p:nvPr/>
        </p:nvSpPr>
        <p:spPr>
          <a:xfrm>
            <a:off x="0" y="6032996"/>
            <a:ext cx="12192000" cy="825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2" dirty="0"/>
          </a:p>
        </p:txBody>
      </p:sp>
      <p:sp>
        <p:nvSpPr>
          <p:cNvPr id="2" name="Title 1">
            <a:extLst>
              <a:ext uri="{FF2B5EF4-FFF2-40B4-BE49-F238E27FC236}">
                <a16:creationId xmlns:a16="http://schemas.microsoft.com/office/drawing/2014/main" id="{CAB26C43-EDEE-4036-BF80-69C41C25ED2E}"/>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7354194C-1CC9-4D3A-8CAC-49647AC724B4}"/>
              </a:ext>
            </a:extLst>
          </p:cNvPr>
          <p:cNvSpPr>
            <a:spLocks noGrp="1"/>
          </p:cNvSpPr>
          <p:nvPr>
            <p:ph idx="1"/>
          </p:nvPr>
        </p:nvSpPr>
        <p:spPr>
          <a:xfrm>
            <a:off x="838200" y="1646998"/>
            <a:ext cx="10515600" cy="4351338"/>
          </a:xfrm>
        </p:spPr>
        <p:txBody>
          <a:bodyPr/>
          <a:lstStyle/>
          <a:p>
            <a:r>
              <a:rPr lang="en-US" sz="2400" dirty="0"/>
              <a:t>Based on our GBS protocol: </a:t>
            </a:r>
          </a:p>
          <a:p>
            <a:pPr marL="571500" indent="-571500">
              <a:buFont typeface="Arial" panose="020B0604020202020204" pitchFamily="34" charset="0"/>
              <a:buChar char="•"/>
            </a:pPr>
            <a:r>
              <a:rPr lang="en-US" sz="2400" dirty="0"/>
              <a:t>We can accurately create linkage maps with 50-250x read depth.</a:t>
            </a:r>
          </a:p>
          <a:p>
            <a:pPr marL="571500" indent="-571500">
              <a:buFont typeface="Arial" panose="020B0604020202020204" pitchFamily="34" charset="0"/>
              <a:buChar char="•"/>
            </a:pPr>
            <a:r>
              <a:rPr lang="en-US" sz="2400" dirty="0"/>
              <a:t>Mean depths below 50x decrease the correlation between the estimated and the true genotype exponentially. </a:t>
            </a:r>
          </a:p>
          <a:p>
            <a:pPr marL="0" indent="0">
              <a:buNone/>
            </a:pPr>
            <a:endParaRPr lang="en-US" dirty="0"/>
          </a:p>
        </p:txBody>
      </p:sp>
      <p:sp>
        <p:nvSpPr>
          <p:cNvPr id="8" name="Footer Placeholder 4">
            <a:extLst>
              <a:ext uri="{FF2B5EF4-FFF2-40B4-BE49-F238E27FC236}">
                <a16:creationId xmlns:a16="http://schemas.microsoft.com/office/drawing/2014/main" id="{75D50162-785A-4A09-B8ED-17E8DF14A193}"/>
              </a:ext>
            </a:extLst>
          </p:cNvPr>
          <p:cNvSpPr>
            <a:spLocks noGrp="1"/>
          </p:cNvSpPr>
          <p:nvPr>
            <p:ph type="ftr" sz="quarter" idx="11"/>
          </p:nvPr>
        </p:nvSpPr>
        <p:spPr>
          <a:xfrm>
            <a:off x="3598718" y="6262935"/>
            <a:ext cx="4994564" cy="365125"/>
          </a:xfrm>
        </p:spPr>
        <p:txBody>
          <a:bodyPr/>
          <a:lstStyle/>
          <a:p>
            <a:r>
              <a:rPr lang="en-US" dirty="0">
                <a:solidFill>
                  <a:schemeClr val="tx1"/>
                </a:solidFill>
                <a:latin typeface="Helvetica Neue"/>
              </a:rPr>
              <a:t>This project is funded by USDA NIFA Specialty Crop Research Initiative Award # 2020-51181-32156 (09/01/20 - 08/31/24)</a:t>
            </a:r>
            <a:endParaRPr lang="en-US"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998DA380-654B-4768-A9BA-D81AA1FF2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pic>
        <p:nvPicPr>
          <p:cNvPr id="10" name="Picture 9">
            <a:extLst>
              <a:ext uri="{FF2B5EF4-FFF2-40B4-BE49-F238E27FC236}">
                <a16:creationId xmlns:a16="http://schemas.microsoft.com/office/drawing/2014/main" id="{948E6759-70C2-144E-BBD3-F5E990953E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8058" y="5947557"/>
            <a:ext cx="1013228" cy="1013228"/>
          </a:xfrm>
          <a:prstGeom prst="rect">
            <a:avLst/>
          </a:prstGeom>
        </p:spPr>
      </p:pic>
      <p:pic>
        <p:nvPicPr>
          <p:cNvPr id="6" name="Conclusion.m4a" descr="Conclusion.m4a">
            <a:hlinkClick r:id="" action="ppaction://media"/>
            <a:extLst>
              <a:ext uri="{FF2B5EF4-FFF2-40B4-BE49-F238E27FC236}">
                <a16:creationId xmlns:a16="http://schemas.microsoft.com/office/drawing/2014/main" id="{182604AE-F215-9849-B16E-71D7DECA44F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41000" y="802656"/>
            <a:ext cx="812800" cy="812800"/>
          </a:xfrm>
          <a:prstGeom prst="rect">
            <a:avLst/>
          </a:prstGeom>
        </p:spPr>
      </p:pic>
    </p:spTree>
    <p:extLst>
      <p:ext uri="{BB962C8B-B14F-4D97-AF65-F5344CB8AC3E}">
        <p14:creationId xmlns:p14="http://schemas.microsoft.com/office/powerpoint/2010/main" val="276880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58BD3-1C1A-4D5A-9782-C64D1FD4F7CD}"/>
              </a:ext>
            </a:extLst>
          </p:cNvPr>
          <p:cNvSpPr/>
          <p:nvPr/>
        </p:nvSpPr>
        <p:spPr>
          <a:xfrm>
            <a:off x="0" y="6032996"/>
            <a:ext cx="12192000" cy="825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62" dirty="0"/>
          </a:p>
        </p:txBody>
      </p:sp>
      <p:sp>
        <p:nvSpPr>
          <p:cNvPr id="2" name="Title 1">
            <a:extLst>
              <a:ext uri="{FF2B5EF4-FFF2-40B4-BE49-F238E27FC236}">
                <a16:creationId xmlns:a16="http://schemas.microsoft.com/office/drawing/2014/main" id="{CAB26C43-EDEE-4036-BF80-69C41C25ED2E}"/>
              </a:ext>
            </a:extLst>
          </p:cNvPr>
          <p:cNvSpPr>
            <a:spLocks noGrp="1"/>
          </p:cNvSpPr>
          <p:nvPr>
            <p:ph type="title"/>
          </p:nvPr>
        </p:nvSpPr>
        <p:spPr/>
        <p:txBody>
          <a:bodyPr/>
          <a:lstStyle/>
          <a:p>
            <a:r>
              <a:rPr lang="en-US" b="1" dirty="0"/>
              <a:t>Acknowledgments</a:t>
            </a:r>
          </a:p>
        </p:txBody>
      </p:sp>
      <p:sp>
        <p:nvSpPr>
          <p:cNvPr id="3" name="Content Placeholder 2">
            <a:extLst>
              <a:ext uri="{FF2B5EF4-FFF2-40B4-BE49-F238E27FC236}">
                <a16:creationId xmlns:a16="http://schemas.microsoft.com/office/drawing/2014/main" id="{7354194C-1CC9-4D3A-8CAC-49647AC724B4}"/>
              </a:ext>
            </a:extLst>
          </p:cNvPr>
          <p:cNvSpPr>
            <a:spLocks noGrp="1"/>
          </p:cNvSpPr>
          <p:nvPr>
            <p:ph idx="1"/>
          </p:nvPr>
        </p:nvSpPr>
        <p:spPr/>
        <p:txBody>
          <a:bodyPr>
            <a:normAutofit/>
          </a:bodyPr>
          <a:lstStyle/>
          <a:p>
            <a:pPr marL="0" indent="0" algn="just">
              <a:buNone/>
            </a:pPr>
            <a:r>
              <a:rPr lang="en-US" sz="2400" dirty="0"/>
              <a:t>This work is funded in part by the Robert E. </a:t>
            </a:r>
            <a:r>
              <a:rPr lang="en-US" sz="2400" dirty="0" err="1"/>
              <a:t>Basye</a:t>
            </a:r>
            <a:r>
              <a:rPr lang="en-US" sz="2400" dirty="0"/>
              <a:t> Endowment in Rose Genetics, Dept. of Horticultural Sciences, Texas A&amp;M Univ., and the USDA’s National Institute of Food and Agriculture (NIFA) Specialty Crop Research Initiative (SCRI) project ‘‘Tools for Genomics-Assisted Breeding in Polyploids: Development of a Community Resource’’ (Award No. 2020-51181-32156)</a:t>
            </a:r>
            <a:endParaRPr lang="en-US" sz="4400" dirty="0"/>
          </a:p>
        </p:txBody>
      </p:sp>
      <p:sp>
        <p:nvSpPr>
          <p:cNvPr id="6" name="Footer Placeholder 4">
            <a:extLst>
              <a:ext uri="{FF2B5EF4-FFF2-40B4-BE49-F238E27FC236}">
                <a16:creationId xmlns:a16="http://schemas.microsoft.com/office/drawing/2014/main" id="{312E83BE-9E7B-4D24-8781-EBD24A97FF6D}"/>
              </a:ext>
            </a:extLst>
          </p:cNvPr>
          <p:cNvSpPr>
            <a:spLocks noGrp="1"/>
          </p:cNvSpPr>
          <p:nvPr>
            <p:ph type="ftr" sz="quarter" idx="11"/>
          </p:nvPr>
        </p:nvSpPr>
        <p:spPr>
          <a:xfrm>
            <a:off x="3598718" y="6262935"/>
            <a:ext cx="4994564" cy="365125"/>
          </a:xfrm>
        </p:spPr>
        <p:txBody>
          <a:bodyPr/>
          <a:lstStyle/>
          <a:p>
            <a:r>
              <a:rPr lang="en-US" dirty="0">
                <a:solidFill>
                  <a:schemeClr val="tx1"/>
                </a:solidFill>
                <a:latin typeface="Helvetica Neue"/>
              </a:rPr>
              <a:t>This project is funded by USDA NIFA Specialty Crop Research Initiative Award # 2020-51181-32156 (09/01/20 - 08/31/24)</a:t>
            </a:r>
            <a:endParaRPr lang="en-US"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998DA380-654B-4768-A9BA-D81AA1FF2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43" y="5998336"/>
            <a:ext cx="1763714" cy="894324"/>
          </a:xfrm>
          <a:prstGeom prst="rect">
            <a:avLst/>
          </a:prstGeom>
        </p:spPr>
      </p:pic>
      <p:pic>
        <p:nvPicPr>
          <p:cNvPr id="8" name="Picture 7">
            <a:extLst>
              <a:ext uri="{FF2B5EF4-FFF2-40B4-BE49-F238E27FC236}">
                <a16:creationId xmlns:a16="http://schemas.microsoft.com/office/drawing/2014/main" id="{2B4FF15C-B425-3044-AF1A-CF35CD3680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8058" y="5947557"/>
            <a:ext cx="1013228" cy="1013228"/>
          </a:xfrm>
          <a:prstGeom prst="rect">
            <a:avLst/>
          </a:prstGeom>
        </p:spPr>
      </p:pic>
      <p:pic>
        <p:nvPicPr>
          <p:cNvPr id="9" name="Acknowledge.m4a" descr="Acknowledge.m4a">
            <a:hlinkClick r:id="" action="ppaction://media"/>
            <a:extLst>
              <a:ext uri="{FF2B5EF4-FFF2-40B4-BE49-F238E27FC236}">
                <a16:creationId xmlns:a16="http://schemas.microsoft.com/office/drawing/2014/main" id="{21045354-356F-9945-B4DF-EC6AAACE78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21872" y="802656"/>
            <a:ext cx="812800" cy="812800"/>
          </a:xfrm>
          <a:prstGeom prst="rect">
            <a:avLst/>
          </a:prstGeom>
        </p:spPr>
      </p:pic>
    </p:spTree>
    <p:extLst>
      <p:ext uri="{BB962C8B-B14F-4D97-AF65-F5344CB8AC3E}">
        <p14:creationId xmlns:p14="http://schemas.microsoft.com/office/powerpoint/2010/main" val="313779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{98E6E726-10FE-3944-B7A6-9D725841C392}tf10001123</Template>
  <TotalTime>1603</TotalTime>
  <Words>808</Words>
  <Application>Microsoft Macintosh PowerPoint</Application>
  <PresentationFormat>Widescreen</PresentationFormat>
  <Paragraphs>91</Paragraphs>
  <Slides>9</Slides>
  <Notes>7</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Franklin Gothic Book</vt:lpstr>
      <vt:lpstr>Gill Sans MT</vt:lpstr>
      <vt:lpstr>Helvetica Neue</vt:lpstr>
      <vt:lpstr>Wingdings 2</vt:lpstr>
      <vt:lpstr>Dividend</vt:lpstr>
      <vt:lpstr>Development of a Genotyping by Sequencing Pipeline in Tetraploid Roses (Rosa sp.)</vt:lpstr>
      <vt:lpstr>Introduction</vt:lpstr>
      <vt:lpstr>PowerPoint Presentation</vt:lpstr>
      <vt:lpstr>Methods</vt:lpstr>
      <vt:lpstr>Results: In silico</vt:lpstr>
      <vt:lpstr>Results: Empirical</vt:lpstr>
      <vt:lpstr>Results: updog oracle analysis </vt:lpstr>
      <vt:lpstr>Conclusion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Title</dc:title>
  <dc:creator>Delany Baum</dc:creator>
  <cp:lastModifiedBy>Microsoft Office User</cp:lastModifiedBy>
  <cp:revision>11</cp:revision>
  <dcterms:created xsi:type="dcterms:W3CDTF">2021-11-02T17:04:54Z</dcterms:created>
  <dcterms:modified xsi:type="dcterms:W3CDTF">2022-01-07T23:27:28Z</dcterms:modified>
</cp:coreProperties>
</file>