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59" r:id="rId5"/>
    <p:sldId id="268" r:id="rId6"/>
    <p:sldId id="267" r:id="rId7"/>
    <p:sldId id="262" r:id="rId8"/>
    <p:sldId id="269" r:id="rId9"/>
    <p:sldId id="264" r:id="rId10"/>
    <p:sldId id="270"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1E50E7-098A-4D0F-844C-BA666A4E3445}" v="12" dt="2021-11-05T22:00:24.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222" autoAdjust="0"/>
    <p:restoredTop sz="94660"/>
  </p:normalViewPr>
  <p:slideViewPr>
    <p:cSldViewPr snapToGrid="0">
      <p:cViewPr>
        <p:scale>
          <a:sx n="100" d="100"/>
          <a:sy n="100" d="100"/>
        </p:scale>
        <p:origin x="72"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7FEB-76EF-4CB8-AD22-5883C73E4A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BA750A-8460-49C8-BDFB-C80BD53725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CD273F-083A-4AFD-85FC-BEE9A95E10F6}"/>
              </a:ext>
            </a:extLst>
          </p:cNvPr>
          <p:cNvSpPr>
            <a:spLocks noGrp="1"/>
          </p:cNvSpPr>
          <p:nvPr>
            <p:ph type="dt" sz="half" idx="10"/>
          </p:nvPr>
        </p:nvSpPr>
        <p:spPr/>
        <p:txBody>
          <a:bodyPr/>
          <a:lstStyle/>
          <a:p>
            <a:fld id="{43E54E9E-9827-46EA-90E5-95378F7AB093}" type="datetimeFigureOut">
              <a:rPr lang="en-US" smtClean="0"/>
              <a:t>1/4/2022</a:t>
            </a:fld>
            <a:endParaRPr lang="en-US"/>
          </a:p>
        </p:txBody>
      </p:sp>
      <p:sp>
        <p:nvSpPr>
          <p:cNvPr id="5" name="Footer Placeholder 4">
            <a:extLst>
              <a:ext uri="{FF2B5EF4-FFF2-40B4-BE49-F238E27FC236}">
                <a16:creationId xmlns:a16="http://schemas.microsoft.com/office/drawing/2014/main" id="{796C4158-3BE8-4533-8EB1-F9BDBF66A505}"/>
              </a:ext>
            </a:extLst>
          </p:cNvPr>
          <p:cNvSpPr>
            <a:spLocks noGrp="1"/>
          </p:cNvSpPr>
          <p:nvPr>
            <p:ph type="ftr" sz="quarter" idx="11"/>
          </p:nvPr>
        </p:nvSpPr>
        <p:spPr>
          <a:xfrm>
            <a:off x="1670180" y="6356350"/>
            <a:ext cx="9330611" cy="365125"/>
          </a:xfrm>
        </p:spPr>
        <p:txBody>
          <a:bodyPr/>
          <a:lstStyle>
            <a:lvl1pPr>
              <a:defRPr sz="1100">
                <a:latin typeface="+mn-lt"/>
              </a:defRPr>
            </a:lvl1pPr>
          </a:lstStyle>
          <a:p>
            <a:r>
              <a:rPr lang="en-US" dirty="0">
                <a:solidFill>
                  <a:schemeClr val="tx1"/>
                </a:solidFill>
              </a:rPr>
              <a:t>This project is funded by USDA NIFA Specialty Crop Research Initiative Award # 2020-51181-32156 (09/01/20 - 08/31/24)</a:t>
            </a:r>
          </a:p>
          <a:p>
            <a:r>
              <a:rPr lang="en-US" dirty="0">
                <a:solidFill>
                  <a:schemeClr val="tx1"/>
                </a:solidFill>
              </a:rPr>
              <a:t>Additional funding from the </a:t>
            </a:r>
            <a:r>
              <a:rPr lang="en-US" dirty="0" err="1">
                <a:solidFill>
                  <a:schemeClr val="tx1"/>
                </a:solidFill>
              </a:rPr>
              <a:t>SweetGAINS</a:t>
            </a:r>
            <a:r>
              <a:rPr lang="en-US" dirty="0">
                <a:solidFill>
                  <a:schemeClr val="tx1"/>
                </a:solidFill>
              </a:rPr>
              <a:t> funded by the Bill and Melinda Gates Foundation Opportunity OPP1213329,</a:t>
            </a:r>
          </a:p>
          <a:p>
            <a:r>
              <a:rPr lang="en-US" dirty="0">
                <a:solidFill>
                  <a:schemeClr val="tx1"/>
                </a:solidFill>
              </a:rPr>
              <a:t>The NC Agricultural Foundation, Inc., and the NC Crop Improvement Association and NC Foundation Seed Producers, Inc.</a:t>
            </a:r>
          </a:p>
          <a:p>
            <a:endParaRPr lang="en-US" dirty="0"/>
          </a:p>
        </p:txBody>
      </p:sp>
      <p:sp>
        <p:nvSpPr>
          <p:cNvPr id="6" name="Slide Number Placeholder 5">
            <a:extLst>
              <a:ext uri="{FF2B5EF4-FFF2-40B4-BE49-F238E27FC236}">
                <a16:creationId xmlns:a16="http://schemas.microsoft.com/office/drawing/2014/main" id="{94615C8E-361C-4545-8677-E03CD2027230}"/>
              </a:ext>
            </a:extLst>
          </p:cNvPr>
          <p:cNvSpPr>
            <a:spLocks noGrp="1"/>
          </p:cNvSpPr>
          <p:nvPr>
            <p:ph type="sldNum" sz="quarter" idx="12"/>
          </p:nvPr>
        </p:nvSpPr>
        <p:spPr/>
        <p:txBody>
          <a:bodyPr/>
          <a:lstStyle/>
          <a:p>
            <a:fld id="{4B16434B-CE8D-403D-A852-07E36204DEBB}" type="slidenum">
              <a:rPr lang="en-US" smtClean="0"/>
              <a:t>‹#›</a:t>
            </a:fld>
            <a:endParaRPr lang="en-US"/>
          </a:p>
        </p:txBody>
      </p:sp>
    </p:spTree>
    <p:extLst>
      <p:ext uri="{BB962C8B-B14F-4D97-AF65-F5344CB8AC3E}">
        <p14:creationId xmlns:p14="http://schemas.microsoft.com/office/powerpoint/2010/main" val="572520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910E3-09EA-4822-96F7-EC771C883F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CE2EF6-F738-401C-8EA2-83609AEB38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A1689-03AD-4D7D-8180-7B1AA64AFDAF}"/>
              </a:ext>
            </a:extLst>
          </p:cNvPr>
          <p:cNvSpPr>
            <a:spLocks noGrp="1"/>
          </p:cNvSpPr>
          <p:nvPr>
            <p:ph type="dt" sz="half" idx="10"/>
          </p:nvPr>
        </p:nvSpPr>
        <p:spPr/>
        <p:txBody>
          <a:bodyPr/>
          <a:lstStyle/>
          <a:p>
            <a:fld id="{43E54E9E-9827-46EA-90E5-95378F7AB093}" type="datetimeFigureOut">
              <a:rPr lang="en-US" smtClean="0"/>
              <a:t>1/4/2022</a:t>
            </a:fld>
            <a:endParaRPr lang="en-US"/>
          </a:p>
        </p:txBody>
      </p:sp>
      <p:sp>
        <p:nvSpPr>
          <p:cNvPr id="5" name="Footer Placeholder 4">
            <a:extLst>
              <a:ext uri="{FF2B5EF4-FFF2-40B4-BE49-F238E27FC236}">
                <a16:creationId xmlns:a16="http://schemas.microsoft.com/office/drawing/2014/main" id="{3AF3D1D3-A694-4F28-B77B-F22273CD8428}"/>
              </a:ext>
            </a:extLst>
          </p:cNvPr>
          <p:cNvSpPr>
            <a:spLocks noGrp="1"/>
          </p:cNvSpPr>
          <p:nvPr>
            <p:ph type="ftr" sz="quarter" idx="11"/>
          </p:nvPr>
        </p:nvSpPr>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a:p>
            <a:endParaRPr lang="en-US" dirty="0"/>
          </a:p>
        </p:txBody>
      </p:sp>
      <p:sp>
        <p:nvSpPr>
          <p:cNvPr id="6" name="Slide Number Placeholder 5">
            <a:extLst>
              <a:ext uri="{FF2B5EF4-FFF2-40B4-BE49-F238E27FC236}">
                <a16:creationId xmlns:a16="http://schemas.microsoft.com/office/drawing/2014/main" id="{B6B3C12A-EA74-4CC4-817B-783584F2019B}"/>
              </a:ext>
            </a:extLst>
          </p:cNvPr>
          <p:cNvSpPr>
            <a:spLocks noGrp="1"/>
          </p:cNvSpPr>
          <p:nvPr>
            <p:ph type="sldNum" sz="quarter" idx="12"/>
          </p:nvPr>
        </p:nvSpPr>
        <p:spPr/>
        <p:txBody>
          <a:bodyPr/>
          <a:lstStyle/>
          <a:p>
            <a:fld id="{4B16434B-CE8D-403D-A852-07E36204DEBB}"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B5939E68-1929-4332-BCAA-99DDCABCD9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Tree>
    <p:extLst>
      <p:ext uri="{BB962C8B-B14F-4D97-AF65-F5344CB8AC3E}">
        <p14:creationId xmlns:p14="http://schemas.microsoft.com/office/powerpoint/2010/main" val="166745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6B3FAC-EBEF-4F3E-A636-B23F0F4B4B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3452F-A9B4-4E3B-84BA-9C9EE17153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5DAD3-77E7-4423-B3CB-86BEB1E0C0C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D9C27CF-C5F9-4A69-8946-C9E2651BCEE1}"/>
              </a:ext>
            </a:extLst>
          </p:cNvPr>
          <p:cNvSpPr>
            <a:spLocks noGrp="1"/>
          </p:cNvSpPr>
          <p:nvPr>
            <p:ph type="ftr" sz="quarter" idx="11"/>
          </p:nvPr>
        </p:nvSpPr>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a:p>
            <a:endParaRPr lang="en-US" dirty="0"/>
          </a:p>
        </p:txBody>
      </p:sp>
      <p:sp>
        <p:nvSpPr>
          <p:cNvPr id="6" name="Slide Number Placeholder 5">
            <a:extLst>
              <a:ext uri="{FF2B5EF4-FFF2-40B4-BE49-F238E27FC236}">
                <a16:creationId xmlns:a16="http://schemas.microsoft.com/office/drawing/2014/main" id="{56E2ED94-94D1-49D7-90BB-8C2C913F2BA6}"/>
              </a:ext>
            </a:extLst>
          </p:cNvPr>
          <p:cNvSpPr>
            <a:spLocks noGrp="1"/>
          </p:cNvSpPr>
          <p:nvPr>
            <p:ph type="sldNum" sz="quarter" idx="12"/>
          </p:nvPr>
        </p:nvSpPr>
        <p:spPr/>
        <p:txBody>
          <a:bodyPr/>
          <a:lstStyle/>
          <a:p>
            <a:fld id="{4B16434B-CE8D-403D-A852-07E36204DEBB}"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5352B1F8-BB5E-491E-AF3F-3154EFFFE3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1392" y="6045713"/>
            <a:ext cx="1763714" cy="894324"/>
          </a:xfrm>
          <a:prstGeom prst="rect">
            <a:avLst/>
          </a:prstGeom>
        </p:spPr>
      </p:pic>
    </p:spTree>
    <p:extLst>
      <p:ext uri="{BB962C8B-B14F-4D97-AF65-F5344CB8AC3E}">
        <p14:creationId xmlns:p14="http://schemas.microsoft.com/office/powerpoint/2010/main" val="3663862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0B424-2FCF-4C08-9208-C96CFE942C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DD02F-9B0A-41B2-B3A2-0B30C15AD0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5275E-279D-4297-AEF2-ED19DFB15EF9}"/>
              </a:ext>
            </a:extLst>
          </p:cNvPr>
          <p:cNvSpPr>
            <a:spLocks noGrp="1"/>
          </p:cNvSpPr>
          <p:nvPr>
            <p:ph type="dt" sz="half" idx="10"/>
          </p:nvPr>
        </p:nvSpPr>
        <p:spPr/>
        <p:txBody>
          <a:bodyPr/>
          <a:lstStyle/>
          <a:p>
            <a:fld id="{43E54E9E-9827-46EA-90E5-95378F7AB093}" type="datetimeFigureOut">
              <a:rPr lang="en-US" smtClean="0"/>
              <a:t>1/4/2022</a:t>
            </a:fld>
            <a:endParaRPr lang="en-US" dirty="0"/>
          </a:p>
        </p:txBody>
      </p:sp>
      <p:sp>
        <p:nvSpPr>
          <p:cNvPr id="5" name="Footer Placeholder 4">
            <a:extLst>
              <a:ext uri="{FF2B5EF4-FFF2-40B4-BE49-F238E27FC236}">
                <a16:creationId xmlns:a16="http://schemas.microsoft.com/office/drawing/2014/main" id="{0B0B0B2C-CB1D-4F92-A790-7520D1BB7F3E}"/>
              </a:ext>
            </a:extLst>
          </p:cNvPr>
          <p:cNvSpPr>
            <a:spLocks noGrp="1"/>
          </p:cNvSpPr>
          <p:nvPr>
            <p:ph type="ftr" sz="quarter" idx="11"/>
          </p:nvPr>
        </p:nvSpPr>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a:p>
            <a:endParaRPr lang="en-US" dirty="0"/>
          </a:p>
        </p:txBody>
      </p:sp>
      <p:sp>
        <p:nvSpPr>
          <p:cNvPr id="6" name="Slide Number Placeholder 5">
            <a:extLst>
              <a:ext uri="{FF2B5EF4-FFF2-40B4-BE49-F238E27FC236}">
                <a16:creationId xmlns:a16="http://schemas.microsoft.com/office/drawing/2014/main" id="{AA6677BD-BF09-4C93-B372-31EA205FCA83}"/>
              </a:ext>
            </a:extLst>
          </p:cNvPr>
          <p:cNvSpPr>
            <a:spLocks noGrp="1"/>
          </p:cNvSpPr>
          <p:nvPr>
            <p:ph type="sldNum" sz="quarter" idx="12"/>
          </p:nvPr>
        </p:nvSpPr>
        <p:spPr/>
        <p:txBody>
          <a:bodyPr/>
          <a:lstStyle/>
          <a:p>
            <a:fld id="{4B16434B-CE8D-403D-A852-07E36204DEBB}"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B9C6C71D-9DF9-4500-94ED-A8C37E48E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Tree>
    <p:extLst>
      <p:ext uri="{BB962C8B-B14F-4D97-AF65-F5344CB8AC3E}">
        <p14:creationId xmlns:p14="http://schemas.microsoft.com/office/powerpoint/2010/main" val="1231432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D7541-941E-46F1-A2A8-D067BF441B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CA886B-8F1F-49D8-8BC4-8B3CCDAB4D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CF5B43-0518-4599-BE99-CCB23F3E76C5}"/>
              </a:ext>
            </a:extLst>
          </p:cNvPr>
          <p:cNvSpPr>
            <a:spLocks noGrp="1"/>
          </p:cNvSpPr>
          <p:nvPr>
            <p:ph type="dt" sz="half" idx="10"/>
          </p:nvPr>
        </p:nvSpPr>
        <p:spPr/>
        <p:txBody>
          <a:bodyPr/>
          <a:lstStyle/>
          <a:p>
            <a:fld id="{43E54E9E-9827-46EA-90E5-95378F7AB093}" type="datetimeFigureOut">
              <a:rPr lang="en-US" smtClean="0"/>
              <a:t>1/4/2022</a:t>
            </a:fld>
            <a:endParaRPr lang="en-US" dirty="0"/>
          </a:p>
        </p:txBody>
      </p:sp>
      <p:sp>
        <p:nvSpPr>
          <p:cNvPr id="5" name="Footer Placeholder 4">
            <a:extLst>
              <a:ext uri="{FF2B5EF4-FFF2-40B4-BE49-F238E27FC236}">
                <a16:creationId xmlns:a16="http://schemas.microsoft.com/office/drawing/2014/main" id="{EE8C3FA8-36E8-4BA1-A60B-70C2706A574E}"/>
              </a:ext>
            </a:extLst>
          </p:cNvPr>
          <p:cNvSpPr>
            <a:spLocks noGrp="1"/>
          </p:cNvSpPr>
          <p:nvPr>
            <p:ph type="ftr" sz="quarter" idx="11"/>
          </p:nvPr>
        </p:nvSpPr>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a:p>
            <a:endParaRPr lang="en-US" dirty="0"/>
          </a:p>
        </p:txBody>
      </p:sp>
      <p:sp>
        <p:nvSpPr>
          <p:cNvPr id="6" name="Slide Number Placeholder 5">
            <a:extLst>
              <a:ext uri="{FF2B5EF4-FFF2-40B4-BE49-F238E27FC236}">
                <a16:creationId xmlns:a16="http://schemas.microsoft.com/office/drawing/2014/main" id="{867C074B-A403-405C-96F2-CB07F0A9B513}"/>
              </a:ext>
            </a:extLst>
          </p:cNvPr>
          <p:cNvSpPr>
            <a:spLocks noGrp="1"/>
          </p:cNvSpPr>
          <p:nvPr>
            <p:ph type="sldNum" sz="quarter" idx="12"/>
          </p:nvPr>
        </p:nvSpPr>
        <p:spPr/>
        <p:txBody>
          <a:bodyPr/>
          <a:lstStyle/>
          <a:p>
            <a:fld id="{4B16434B-CE8D-403D-A852-07E36204DEBB}"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B5290CC7-FE13-47D9-850E-9B7623CE9F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Tree>
    <p:extLst>
      <p:ext uri="{BB962C8B-B14F-4D97-AF65-F5344CB8AC3E}">
        <p14:creationId xmlns:p14="http://schemas.microsoft.com/office/powerpoint/2010/main" val="167889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0E6C-DAA5-46BD-91D7-39AFA7F0A9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8E48F-8BD4-4E4F-AD05-FD384B0AB4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98952C-0E1C-48D1-AC37-8CB09C0BE9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87780F-9AE8-46CD-86C3-1D6D56C7F596}"/>
              </a:ext>
            </a:extLst>
          </p:cNvPr>
          <p:cNvSpPr>
            <a:spLocks noGrp="1"/>
          </p:cNvSpPr>
          <p:nvPr>
            <p:ph type="dt" sz="half" idx="10"/>
          </p:nvPr>
        </p:nvSpPr>
        <p:spPr/>
        <p:txBody>
          <a:bodyPr/>
          <a:lstStyle/>
          <a:p>
            <a:fld id="{43E54E9E-9827-46EA-90E5-95378F7AB093}" type="datetimeFigureOut">
              <a:rPr lang="en-US" smtClean="0"/>
              <a:t>1/4/2022</a:t>
            </a:fld>
            <a:endParaRPr lang="en-US" dirty="0"/>
          </a:p>
        </p:txBody>
      </p:sp>
      <p:sp>
        <p:nvSpPr>
          <p:cNvPr id="6" name="Footer Placeholder 5">
            <a:extLst>
              <a:ext uri="{FF2B5EF4-FFF2-40B4-BE49-F238E27FC236}">
                <a16:creationId xmlns:a16="http://schemas.microsoft.com/office/drawing/2014/main" id="{4578DC56-3FB7-4604-9ED3-C0C0DEF05380}"/>
              </a:ext>
            </a:extLst>
          </p:cNvPr>
          <p:cNvSpPr>
            <a:spLocks noGrp="1"/>
          </p:cNvSpPr>
          <p:nvPr>
            <p:ph type="ftr" sz="quarter" idx="11"/>
          </p:nvPr>
        </p:nvSpPr>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a:p>
            <a:endParaRPr lang="en-US" dirty="0"/>
          </a:p>
        </p:txBody>
      </p:sp>
      <p:sp>
        <p:nvSpPr>
          <p:cNvPr id="7" name="Slide Number Placeholder 6">
            <a:extLst>
              <a:ext uri="{FF2B5EF4-FFF2-40B4-BE49-F238E27FC236}">
                <a16:creationId xmlns:a16="http://schemas.microsoft.com/office/drawing/2014/main" id="{BE20B635-BDE3-4754-8A61-16163067D975}"/>
              </a:ext>
            </a:extLst>
          </p:cNvPr>
          <p:cNvSpPr>
            <a:spLocks noGrp="1"/>
          </p:cNvSpPr>
          <p:nvPr>
            <p:ph type="sldNum" sz="quarter" idx="12"/>
          </p:nvPr>
        </p:nvSpPr>
        <p:spPr/>
        <p:txBody>
          <a:bodyPr/>
          <a:lstStyle/>
          <a:p>
            <a:fld id="{4B16434B-CE8D-403D-A852-07E36204DEBB}"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0C2CE7F2-F829-4CDF-8887-96EEA2C3E3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Tree>
    <p:extLst>
      <p:ext uri="{BB962C8B-B14F-4D97-AF65-F5344CB8AC3E}">
        <p14:creationId xmlns:p14="http://schemas.microsoft.com/office/powerpoint/2010/main" val="1672829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14596-49E0-457F-8466-CACBAD60F5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895E14-D196-46B9-A76B-F8776182D3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335BC1-2179-4535-BCA2-12DAE2B494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A6D385-40F0-4650-ABAC-7B8E6EC087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93AB6-386A-44E3-981B-F705082835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6A8905-CF2E-4F12-A1A5-539842C7ABA2}"/>
              </a:ext>
            </a:extLst>
          </p:cNvPr>
          <p:cNvSpPr>
            <a:spLocks noGrp="1"/>
          </p:cNvSpPr>
          <p:nvPr>
            <p:ph type="dt" sz="half" idx="10"/>
          </p:nvPr>
        </p:nvSpPr>
        <p:spPr/>
        <p:txBody>
          <a:bodyPr/>
          <a:lstStyle/>
          <a:p>
            <a:fld id="{43E54E9E-9827-46EA-90E5-95378F7AB093}" type="datetimeFigureOut">
              <a:rPr lang="en-US" smtClean="0"/>
              <a:t>1/4/2022</a:t>
            </a:fld>
            <a:endParaRPr lang="en-US" dirty="0"/>
          </a:p>
        </p:txBody>
      </p:sp>
      <p:sp>
        <p:nvSpPr>
          <p:cNvPr id="8" name="Footer Placeholder 7">
            <a:extLst>
              <a:ext uri="{FF2B5EF4-FFF2-40B4-BE49-F238E27FC236}">
                <a16:creationId xmlns:a16="http://schemas.microsoft.com/office/drawing/2014/main" id="{1F8869D4-7EF1-4811-9B45-66BC3049CC6B}"/>
              </a:ext>
            </a:extLst>
          </p:cNvPr>
          <p:cNvSpPr>
            <a:spLocks noGrp="1"/>
          </p:cNvSpPr>
          <p:nvPr>
            <p:ph type="ftr" sz="quarter" idx="11"/>
          </p:nvPr>
        </p:nvSpPr>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a:p>
            <a:endParaRPr lang="en-US" dirty="0"/>
          </a:p>
        </p:txBody>
      </p:sp>
      <p:sp>
        <p:nvSpPr>
          <p:cNvPr id="9" name="Slide Number Placeholder 8">
            <a:extLst>
              <a:ext uri="{FF2B5EF4-FFF2-40B4-BE49-F238E27FC236}">
                <a16:creationId xmlns:a16="http://schemas.microsoft.com/office/drawing/2014/main" id="{4075EEC4-50C1-4AC5-9783-6B6601DBC91C}"/>
              </a:ext>
            </a:extLst>
          </p:cNvPr>
          <p:cNvSpPr>
            <a:spLocks noGrp="1"/>
          </p:cNvSpPr>
          <p:nvPr>
            <p:ph type="sldNum" sz="quarter" idx="12"/>
          </p:nvPr>
        </p:nvSpPr>
        <p:spPr/>
        <p:txBody>
          <a:bodyPr/>
          <a:lstStyle/>
          <a:p>
            <a:fld id="{4B16434B-CE8D-403D-A852-07E36204DEBB}" type="slidenum">
              <a:rPr lang="en-US" smtClean="0"/>
              <a:t>‹#›</a:t>
            </a:fld>
            <a:endParaRPr lang="en-US"/>
          </a:p>
        </p:txBody>
      </p:sp>
      <p:pic>
        <p:nvPicPr>
          <p:cNvPr id="10" name="Picture 9" descr="Logo&#10;&#10;Description automatically generated">
            <a:extLst>
              <a:ext uri="{FF2B5EF4-FFF2-40B4-BE49-F238E27FC236}">
                <a16:creationId xmlns:a16="http://schemas.microsoft.com/office/drawing/2014/main" id="{DC6D7471-4280-4016-B4C4-396DD99A6E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Tree>
    <p:extLst>
      <p:ext uri="{BB962C8B-B14F-4D97-AF65-F5344CB8AC3E}">
        <p14:creationId xmlns:p14="http://schemas.microsoft.com/office/powerpoint/2010/main" val="2397451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7C292-78ED-4A5F-9835-B0B3E10651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231B5-BEC3-46FC-9AAF-D2CB3BE83D55}"/>
              </a:ext>
            </a:extLst>
          </p:cNvPr>
          <p:cNvSpPr>
            <a:spLocks noGrp="1"/>
          </p:cNvSpPr>
          <p:nvPr>
            <p:ph type="dt" sz="half" idx="10"/>
          </p:nvPr>
        </p:nvSpPr>
        <p:spPr/>
        <p:txBody>
          <a:bodyPr/>
          <a:lstStyle/>
          <a:p>
            <a:fld id="{43E54E9E-9827-46EA-90E5-95378F7AB093}" type="datetimeFigureOut">
              <a:rPr lang="en-US" smtClean="0"/>
              <a:t>1/4/2022</a:t>
            </a:fld>
            <a:endParaRPr lang="en-US" dirty="0"/>
          </a:p>
        </p:txBody>
      </p:sp>
      <p:sp>
        <p:nvSpPr>
          <p:cNvPr id="4" name="Footer Placeholder 3">
            <a:extLst>
              <a:ext uri="{FF2B5EF4-FFF2-40B4-BE49-F238E27FC236}">
                <a16:creationId xmlns:a16="http://schemas.microsoft.com/office/drawing/2014/main" id="{3E80C635-7B2D-4D15-87B6-EC2AC4B2E3F8}"/>
              </a:ext>
            </a:extLst>
          </p:cNvPr>
          <p:cNvSpPr>
            <a:spLocks noGrp="1"/>
          </p:cNvSpPr>
          <p:nvPr>
            <p:ph type="ftr" sz="quarter" idx="11"/>
          </p:nvPr>
        </p:nvSpPr>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a:p>
            <a:endParaRPr lang="en-US" dirty="0"/>
          </a:p>
        </p:txBody>
      </p:sp>
      <p:sp>
        <p:nvSpPr>
          <p:cNvPr id="5" name="Slide Number Placeholder 4">
            <a:extLst>
              <a:ext uri="{FF2B5EF4-FFF2-40B4-BE49-F238E27FC236}">
                <a16:creationId xmlns:a16="http://schemas.microsoft.com/office/drawing/2014/main" id="{A13EA1B2-96ED-498C-9D22-CEBB6C0A2A5C}"/>
              </a:ext>
            </a:extLst>
          </p:cNvPr>
          <p:cNvSpPr>
            <a:spLocks noGrp="1"/>
          </p:cNvSpPr>
          <p:nvPr>
            <p:ph type="sldNum" sz="quarter" idx="12"/>
          </p:nvPr>
        </p:nvSpPr>
        <p:spPr/>
        <p:txBody>
          <a:bodyPr/>
          <a:lstStyle/>
          <a:p>
            <a:fld id="{4B16434B-CE8D-403D-A852-07E36204DEBB}"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1F96B9B7-D17C-4216-8928-8F6FF31347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Tree>
    <p:extLst>
      <p:ext uri="{BB962C8B-B14F-4D97-AF65-F5344CB8AC3E}">
        <p14:creationId xmlns:p14="http://schemas.microsoft.com/office/powerpoint/2010/main" val="618751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35BA4-D0B7-4878-91F6-5016FB76E5AF}"/>
              </a:ext>
            </a:extLst>
          </p:cNvPr>
          <p:cNvSpPr>
            <a:spLocks noGrp="1"/>
          </p:cNvSpPr>
          <p:nvPr>
            <p:ph type="dt" sz="half" idx="10"/>
          </p:nvPr>
        </p:nvSpPr>
        <p:spPr/>
        <p:txBody>
          <a:bodyPr/>
          <a:lstStyle/>
          <a:p>
            <a:fld id="{43E54E9E-9827-46EA-90E5-95378F7AB093}" type="datetimeFigureOut">
              <a:rPr lang="en-US" smtClean="0"/>
              <a:t>1/4/2022</a:t>
            </a:fld>
            <a:endParaRPr lang="en-US"/>
          </a:p>
        </p:txBody>
      </p:sp>
      <p:sp>
        <p:nvSpPr>
          <p:cNvPr id="3" name="Footer Placeholder 2">
            <a:extLst>
              <a:ext uri="{FF2B5EF4-FFF2-40B4-BE49-F238E27FC236}">
                <a16:creationId xmlns:a16="http://schemas.microsoft.com/office/drawing/2014/main" id="{06DEB9FC-090F-44E5-9952-BB2EF0B326E6}"/>
              </a:ext>
            </a:extLst>
          </p:cNvPr>
          <p:cNvSpPr>
            <a:spLocks noGrp="1"/>
          </p:cNvSpPr>
          <p:nvPr>
            <p:ph type="ftr" sz="quarter" idx="11"/>
          </p:nvPr>
        </p:nvSpPr>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74D1DAFE-2919-4426-8AA4-BE2EEFAF620F}"/>
              </a:ext>
            </a:extLst>
          </p:cNvPr>
          <p:cNvSpPr>
            <a:spLocks noGrp="1"/>
          </p:cNvSpPr>
          <p:nvPr>
            <p:ph type="sldNum" sz="quarter" idx="12"/>
          </p:nvPr>
        </p:nvSpPr>
        <p:spPr/>
        <p:txBody>
          <a:bodyPr/>
          <a:lstStyle/>
          <a:p>
            <a:fld id="{4B16434B-CE8D-403D-A852-07E36204DEBB}"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6805816E-BCCF-4E10-B04F-3C1A2BF302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Tree>
    <p:extLst>
      <p:ext uri="{BB962C8B-B14F-4D97-AF65-F5344CB8AC3E}">
        <p14:creationId xmlns:p14="http://schemas.microsoft.com/office/powerpoint/2010/main" val="313648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6B02-8CF4-4C47-8D0E-BC951C123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6125C5-BD2B-483D-A221-F075F1B4A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D8CB11-E943-4946-BF6E-841178898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96EE4-DE96-4A2B-AB41-BCA2AFD6F1A3}"/>
              </a:ext>
            </a:extLst>
          </p:cNvPr>
          <p:cNvSpPr>
            <a:spLocks noGrp="1"/>
          </p:cNvSpPr>
          <p:nvPr>
            <p:ph type="dt" sz="half" idx="10"/>
          </p:nvPr>
        </p:nvSpPr>
        <p:spPr/>
        <p:txBody>
          <a:bodyPr/>
          <a:lstStyle/>
          <a:p>
            <a:fld id="{43E54E9E-9827-46EA-90E5-95378F7AB093}" type="datetimeFigureOut">
              <a:rPr lang="en-US" smtClean="0"/>
              <a:t>1/4/2022</a:t>
            </a:fld>
            <a:endParaRPr lang="en-US"/>
          </a:p>
        </p:txBody>
      </p:sp>
      <p:sp>
        <p:nvSpPr>
          <p:cNvPr id="6" name="Footer Placeholder 5">
            <a:extLst>
              <a:ext uri="{FF2B5EF4-FFF2-40B4-BE49-F238E27FC236}">
                <a16:creationId xmlns:a16="http://schemas.microsoft.com/office/drawing/2014/main" id="{ECD8DE89-E4D9-4263-B9C4-276D1B986AE4}"/>
              </a:ext>
            </a:extLst>
          </p:cNvPr>
          <p:cNvSpPr>
            <a:spLocks noGrp="1"/>
          </p:cNvSpPr>
          <p:nvPr>
            <p:ph type="ftr" sz="quarter" idx="11"/>
          </p:nvPr>
        </p:nvSpPr>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a:p>
            <a:endParaRPr lang="en-US" dirty="0"/>
          </a:p>
        </p:txBody>
      </p:sp>
      <p:sp>
        <p:nvSpPr>
          <p:cNvPr id="7" name="Slide Number Placeholder 6">
            <a:extLst>
              <a:ext uri="{FF2B5EF4-FFF2-40B4-BE49-F238E27FC236}">
                <a16:creationId xmlns:a16="http://schemas.microsoft.com/office/drawing/2014/main" id="{0EFCF739-D9E8-49C1-B7CF-A52BC137CA9D}"/>
              </a:ext>
            </a:extLst>
          </p:cNvPr>
          <p:cNvSpPr>
            <a:spLocks noGrp="1"/>
          </p:cNvSpPr>
          <p:nvPr>
            <p:ph type="sldNum" sz="quarter" idx="12"/>
          </p:nvPr>
        </p:nvSpPr>
        <p:spPr/>
        <p:txBody>
          <a:bodyPr/>
          <a:lstStyle/>
          <a:p>
            <a:fld id="{4B16434B-CE8D-403D-A852-07E36204DEBB}"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A6D0E038-419A-4ADE-B5C4-ACC2B0A83C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Tree>
    <p:extLst>
      <p:ext uri="{BB962C8B-B14F-4D97-AF65-F5344CB8AC3E}">
        <p14:creationId xmlns:p14="http://schemas.microsoft.com/office/powerpoint/2010/main" val="122372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ED17-2874-46C6-A0D3-BD53A8606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3CAE09-2247-4208-8B3B-1A60973566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CAB010-82D6-41E1-91F8-CDE8C6537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C2A86-A4F1-4002-91A6-DE0879D78F0F}"/>
              </a:ext>
            </a:extLst>
          </p:cNvPr>
          <p:cNvSpPr>
            <a:spLocks noGrp="1"/>
          </p:cNvSpPr>
          <p:nvPr>
            <p:ph type="dt" sz="half" idx="10"/>
          </p:nvPr>
        </p:nvSpPr>
        <p:spPr/>
        <p:txBody>
          <a:bodyPr/>
          <a:lstStyle/>
          <a:p>
            <a:fld id="{43E54E9E-9827-46EA-90E5-95378F7AB093}" type="datetimeFigureOut">
              <a:rPr lang="en-US" smtClean="0"/>
              <a:t>1/4/2022</a:t>
            </a:fld>
            <a:endParaRPr lang="en-US"/>
          </a:p>
        </p:txBody>
      </p:sp>
      <p:sp>
        <p:nvSpPr>
          <p:cNvPr id="6" name="Footer Placeholder 5">
            <a:extLst>
              <a:ext uri="{FF2B5EF4-FFF2-40B4-BE49-F238E27FC236}">
                <a16:creationId xmlns:a16="http://schemas.microsoft.com/office/drawing/2014/main" id="{7F06792C-9584-460B-B7D8-A316CE9BF29C}"/>
              </a:ext>
            </a:extLst>
          </p:cNvPr>
          <p:cNvSpPr>
            <a:spLocks noGrp="1"/>
          </p:cNvSpPr>
          <p:nvPr>
            <p:ph type="ftr" sz="quarter" idx="11"/>
          </p:nvPr>
        </p:nvSpPr>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a:p>
            <a:endParaRPr lang="en-US" dirty="0"/>
          </a:p>
        </p:txBody>
      </p:sp>
      <p:sp>
        <p:nvSpPr>
          <p:cNvPr id="7" name="Slide Number Placeholder 6">
            <a:extLst>
              <a:ext uri="{FF2B5EF4-FFF2-40B4-BE49-F238E27FC236}">
                <a16:creationId xmlns:a16="http://schemas.microsoft.com/office/drawing/2014/main" id="{96FFC82E-8206-45E6-9274-1084286EECB4}"/>
              </a:ext>
            </a:extLst>
          </p:cNvPr>
          <p:cNvSpPr>
            <a:spLocks noGrp="1"/>
          </p:cNvSpPr>
          <p:nvPr>
            <p:ph type="sldNum" sz="quarter" idx="12"/>
          </p:nvPr>
        </p:nvSpPr>
        <p:spPr/>
        <p:txBody>
          <a:bodyPr/>
          <a:lstStyle/>
          <a:p>
            <a:fld id="{4B16434B-CE8D-403D-A852-07E36204DEBB}"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6A2BFAE7-FB81-4D42-A055-98AE35BE00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Tree>
    <p:extLst>
      <p:ext uri="{BB962C8B-B14F-4D97-AF65-F5344CB8AC3E}">
        <p14:creationId xmlns:p14="http://schemas.microsoft.com/office/powerpoint/2010/main" val="29541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733F58-5B21-4729-B2D4-9DF8A2A727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C41998-DB19-440B-A168-A9D901B561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8540DE-EE04-407D-A4D3-177968EDE1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54E9E-9827-46EA-90E5-95378F7AB093}" type="datetimeFigureOut">
              <a:rPr lang="en-US" smtClean="0"/>
              <a:t>1/4/2022</a:t>
            </a:fld>
            <a:endParaRPr lang="en-US"/>
          </a:p>
        </p:txBody>
      </p:sp>
      <p:sp>
        <p:nvSpPr>
          <p:cNvPr id="5" name="Footer Placeholder 4">
            <a:extLst>
              <a:ext uri="{FF2B5EF4-FFF2-40B4-BE49-F238E27FC236}">
                <a16:creationId xmlns:a16="http://schemas.microsoft.com/office/drawing/2014/main" id="{BA3C80C6-9E02-4551-A000-B135CF838E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F3A002-56F8-47D9-A5A4-32E7AF4CD7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16434B-CE8D-403D-A852-07E36204DEBB}" type="slidenum">
              <a:rPr lang="en-US" smtClean="0"/>
              <a:t>‹#›</a:t>
            </a:fld>
            <a:endParaRPr lang="en-US"/>
          </a:p>
        </p:txBody>
      </p:sp>
    </p:spTree>
    <p:extLst>
      <p:ext uri="{BB962C8B-B14F-4D97-AF65-F5344CB8AC3E}">
        <p14:creationId xmlns:p14="http://schemas.microsoft.com/office/powerpoint/2010/main" val="4052293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SPFraher@ncsu.edu"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2E63-9801-41B5-9341-6DA404279EFE}"/>
              </a:ext>
            </a:extLst>
          </p:cNvPr>
          <p:cNvSpPr>
            <a:spLocks noGrp="1"/>
          </p:cNvSpPr>
          <p:nvPr>
            <p:ph type="ctrTitle"/>
          </p:nvPr>
        </p:nvSpPr>
        <p:spPr>
          <a:xfrm>
            <a:off x="600268" y="674494"/>
            <a:ext cx="10991461" cy="2387600"/>
          </a:xfrm>
        </p:spPr>
        <p:txBody>
          <a:bodyPr>
            <a:noAutofit/>
          </a:bodyPr>
          <a:lstStyle/>
          <a:p>
            <a:r>
              <a:rPr lang="en-US" sz="4200" b="1" dirty="0">
                <a:latin typeface="Franklin Gothic Medium" panose="020B0603020102020204" pitchFamily="34" charset="0"/>
              </a:rPr>
              <a:t>QTL analysis of the ‘Tanzania’ x ‘Beauregard’ sweetpotato mapping population for resistance to </a:t>
            </a:r>
            <a:r>
              <a:rPr lang="en-US" sz="4200" b="1" i="1" dirty="0">
                <a:latin typeface="Franklin Gothic Medium" panose="020B0603020102020204" pitchFamily="34" charset="0"/>
              </a:rPr>
              <a:t>Meloidogyne enterolobii </a:t>
            </a:r>
          </a:p>
        </p:txBody>
      </p:sp>
      <p:sp>
        <p:nvSpPr>
          <p:cNvPr id="3" name="Subtitle 2">
            <a:extLst>
              <a:ext uri="{FF2B5EF4-FFF2-40B4-BE49-F238E27FC236}">
                <a16:creationId xmlns:a16="http://schemas.microsoft.com/office/drawing/2014/main" id="{30ADDE7F-D4F7-4118-9709-83D03EFBC3B6}"/>
              </a:ext>
            </a:extLst>
          </p:cNvPr>
          <p:cNvSpPr>
            <a:spLocks noGrp="1"/>
          </p:cNvSpPr>
          <p:nvPr>
            <p:ph type="subTitle" idx="1"/>
          </p:nvPr>
        </p:nvSpPr>
        <p:spPr/>
        <p:txBody>
          <a:bodyPr>
            <a:normAutofit fontScale="55000" lnSpcReduction="20000"/>
          </a:bodyPr>
          <a:lstStyle/>
          <a:p>
            <a:r>
              <a:rPr lang="en-US" sz="3800" dirty="0"/>
              <a:t>Simon Fraher*1, Tanner Schwarz2, Bonny Oloka3, Ken Pecota1, Chris Heim1, Adrienne Gorny2, and G. Craig Yencho 1</a:t>
            </a:r>
          </a:p>
          <a:p>
            <a:endParaRPr lang="en-US" sz="2400" dirty="0"/>
          </a:p>
          <a:p>
            <a:r>
              <a:rPr lang="en-US" sz="2400" dirty="0"/>
              <a:t>1Department of Horticultural Science, North Carolina State University, Raleigh, NC 27695</a:t>
            </a:r>
          </a:p>
          <a:p>
            <a:r>
              <a:rPr lang="en-US" sz="2400" dirty="0"/>
              <a:t>2Department of Entomology and Plant Pathology, North Carolina State University, Raleigh, NC 27695</a:t>
            </a:r>
          </a:p>
          <a:p>
            <a:r>
              <a:rPr lang="en-US" sz="2400" dirty="0"/>
              <a:t>3Root Crops Program, National Agricultural Research Organization, Entebbe, Uganda</a:t>
            </a:r>
          </a:p>
          <a:p>
            <a:endParaRPr lang="en-US" sz="2400" dirty="0"/>
          </a:p>
          <a:p>
            <a:endParaRPr lang="en-US" sz="2400" dirty="0"/>
          </a:p>
          <a:p>
            <a:endParaRPr lang="en-US" dirty="0"/>
          </a:p>
        </p:txBody>
      </p:sp>
      <p:sp>
        <p:nvSpPr>
          <p:cNvPr id="4" name="Rectangle 3">
            <a:extLst>
              <a:ext uri="{FF2B5EF4-FFF2-40B4-BE49-F238E27FC236}">
                <a16:creationId xmlns:a16="http://schemas.microsoft.com/office/drawing/2014/main" id="{6231F210-9161-4D35-A0A4-721456E29F26}"/>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EF1DD5BF-7836-4B43-A740-AB54987A7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8" name="Footer Placeholder 4">
            <a:extLst>
              <a:ext uri="{FF2B5EF4-FFF2-40B4-BE49-F238E27FC236}">
                <a16:creationId xmlns:a16="http://schemas.microsoft.com/office/drawing/2014/main" id="{CCC70B9E-8B58-4F3A-9B48-D63BB0C8EA56}"/>
              </a:ext>
            </a:extLst>
          </p:cNvPr>
          <p:cNvSpPr>
            <a:spLocks noGrp="1"/>
          </p:cNvSpPr>
          <p:nvPr>
            <p:ph type="ftr" sz="quarter" idx="11"/>
          </p:nvPr>
        </p:nvSpPr>
        <p:spPr>
          <a:xfrm>
            <a:off x="2129857" y="6264782"/>
            <a:ext cx="7932285" cy="365125"/>
          </a:xfrm>
        </p:spPr>
        <p:txBody>
          <a:bodyPr/>
          <a:lstStyle>
            <a:lvl1pPr>
              <a:defRPr sz="1100">
                <a:latin typeface="+mn-lt"/>
              </a:defRPr>
            </a:lvl1pPr>
          </a:lstStyle>
          <a:p>
            <a:r>
              <a:rPr lang="en-US" dirty="0">
                <a:solidFill>
                  <a:schemeClr val="tx1"/>
                </a:solidFill>
              </a:rPr>
              <a:t>This project is funded by USDA NIFA Specialty Crop Research Initiative Award # 2020-51181-32156 (09/01/20 - 08/31/24)</a:t>
            </a:r>
          </a:p>
          <a:p>
            <a:r>
              <a:rPr lang="en-US" dirty="0">
                <a:solidFill>
                  <a:schemeClr val="tx1"/>
                </a:solidFill>
              </a:rPr>
              <a:t>Additional funding from the </a:t>
            </a:r>
            <a:r>
              <a:rPr lang="en-US" dirty="0" err="1">
                <a:solidFill>
                  <a:schemeClr val="tx1"/>
                </a:solidFill>
              </a:rPr>
              <a:t>SweetGAINS</a:t>
            </a:r>
            <a:r>
              <a:rPr lang="en-US" dirty="0">
                <a:solidFill>
                  <a:schemeClr val="tx1"/>
                </a:solidFill>
              </a:rPr>
              <a:t> funded by the Bill and Melinda Gates Foundation Opportunity OPP1213329,</a:t>
            </a:r>
          </a:p>
          <a:p>
            <a:r>
              <a:rPr lang="en-US" dirty="0">
                <a:solidFill>
                  <a:schemeClr val="tx1"/>
                </a:solidFill>
              </a:rPr>
              <a:t>The NC Agricultural Foundation, Inc., and the NC Crop Improvement Association and NC Foundation Seed Producers, Inc.</a:t>
            </a:r>
          </a:p>
          <a:p>
            <a:endParaRPr lang="en-US" dirty="0"/>
          </a:p>
        </p:txBody>
      </p:sp>
      <p:pic>
        <p:nvPicPr>
          <p:cNvPr id="9" name="Picture 2" descr="SweetGAINS Africa - International Potato Center">
            <a:extLst>
              <a:ext uri="{FF2B5EF4-FFF2-40B4-BE49-F238E27FC236}">
                <a16:creationId xmlns:a16="http://schemas.microsoft.com/office/drawing/2014/main" id="{CF5C6C60-B9F9-4DD1-AE24-4652FFC8A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pic>
        <p:nvPicPr>
          <p:cNvPr id="12" name="Video 11">
            <a:hlinkClick r:id="" action="ppaction://media"/>
            <a:extLst>
              <a:ext uri="{FF2B5EF4-FFF2-40B4-BE49-F238E27FC236}">
                <a16:creationId xmlns:a16="http://schemas.microsoft.com/office/drawing/2014/main" id="{B2409499-8CB2-47D4-A6DC-D96F0E644B6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88760568"/>
      </p:ext>
    </p:extLst>
  </p:cSld>
  <p:clrMapOvr>
    <a:masterClrMapping/>
  </p:clrMapOvr>
  <mc:AlternateContent xmlns:mc="http://schemas.openxmlformats.org/markup-compatibility/2006">
    <mc:Choice xmlns:p14="http://schemas.microsoft.com/office/powerpoint/2010/main" Requires="p14">
      <p:transition spd="slow" p14:dur="2000" advTm="26946"/>
    </mc:Choice>
    <mc:Fallback>
      <p:transition spd="slow" advTm="26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6C43-EDEE-4036-BF80-69C41C25ED2E}"/>
              </a:ext>
            </a:extLst>
          </p:cNvPr>
          <p:cNvSpPr>
            <a:spLocks noGrp="1"/>
          </p:cNvSpPr>
          <p:nvPr>
            <p:ph type="title"/>
          </p:nvPr>
        </p:nvSpPr>
        <p:spPr/>
        <p:txBody>
          <a:bodyPr/>
          <a:lstStyle/>
          <a:p>
            <a:r>
              <a:rPr lang="en-US" b="1" dirty="0"/>
              <a:t>References</a:t>
            </a:r>
          </a:p>
        </p:txBody>
      </p:sp>
      <p:sp>
        <p:nvSpPr>
          <p:cNvPr id="3" name="Content Placeholder 2">
            <a:extLst>
              <a:ext uri="{FF2B5EF4-FFF2-40B4-BE49-F238E27FC236}">
                <a16:creationId xmlns:a16="http://schemas.microsoft.com/office/drawing/2014/main" id="{7354194C-1CC9-4D3A-8CAC-49647AC724B4}"/>
              </a:ext>
            </a:extLst>
          </p:cNvPr>
          <p:cNvSpPr>
            <a:spLocks noGrp="1"/>
          </p:cNvSpPr>
          <p:nvPr>
            <p:ph idx="1"/>
          </p:nvPr>
        </p:nvSpPr>
        <p:spPr>
          <a:xfrm>
            <a:off x="838199" y="1672320"/>
            <a:ext cx="10515600" cy="4351338"/>
          </a:xfrm>
        </p:spPr>
        <p:txBody>
          <a:bodyPr>
            <a:normAutofit/>
          </a:bodyPr>
          <a:lstStyle/>
          <a:p>
            <a:pPr marL="0" indent="0">
              <a:buNone/>
            </a:pPr>
            <a:r>
              <a:rPr lang="en-US" sz="1800" dirty="0"/>
              <a:t>Hussey, R. S., &amp; Barker, K. R. (1973). Comparison of methods of collecting </a:t>
            </a:r>
            <a:r>
              <a:rPr lang="en-US" sz="1800" dirty="0" err="1"/>
              <a:t>inocula</a:t>
            </a:r>
            <a:r>
              <a:rPr lang="en-US" sz="1800" dirty="0"/>
              <a:t> of Meloidogyne spp., including a new technique. Plant Disease Reporter.</a:t>
            </a:r>
          </a:p>
          <a:p>
            <a:pPr marL="0" indent="0">
              <a:buNone/>
            </a:pPr>
            <a:r>
              <a:rPr lang="en-US" sz="1800" dirty="0"/>
              <a:t>USDA/NASS. (2020). Vegetables 2019 Summary. USDA NASS.</a:t>
            </a:r>
          </a:p>
          <a:p>
            <a:pPr marL="0" indent="0">
              <a:buNone/>
            </a:pPr>
            <a:r>
              <a:rPr lang="en-US" sz="1800" dirty="0"/>
              <a:t>da Silva Pereira, G., </a:t>
            </a:r>
            <a:r>
              <a:rPr lang="en-US" sz="1800" dirty="0" err="1"/>
              <a:t>Gemenet</a:t>
            </a:r>
            <a:r>
              <a:rPr lang="en-US" sz="1800" dirty="0"/>
              <a:t>, D. C., </a:t>
            </a:r>
            <a:r>
              <a:rPr lang="en-US" sz="1800" dirty="0" err="1"/>
              <a:t>Mollinari</a:t>
            </a:r>
            <a:r>
              <a:rPr lang="en-US" sz="1800" dirty="0"/>
              <a:t>, M., </a:t>
            </a:r>
            <a:r>
              <a:rPr lang="en-US" sz="1800" dirty="0" err="1"/>
              <a:t>Olukolu</a:t>
            </a:r>
            <a:r>
              <a:rPr lang="en-US" sz="1800" dirty="0"/>
              <a:t>, B. A., Wood, J. C., Diaz, F., Mosquera, V., </a:t>
            </a:r>
            <a:r>
              <a:rPr lang="en-US" sz="1800" dirty="0" err="1"/>
              <a:t>Gruneberg</a:t>
            </a:r>
            <a:r>
              <a:rPr lang="en-US" sz="1800" dirty="0"/>
              <a:t>, W. J., Khan, A., Buell, C. R., Yencho, G. C., &amp; Zeng, Z.-B. (2020). Multiple QTL Mapping in </a:t>
            </a:r>
            <a:r>
              <a:rPr lang="en-US" sz="1800" dirty="0" err="1"/>
              <a:t>Autopolyploids</a:t>
            </a:r>
            <a:r>
              <a:rPr lang="en-US" sz="1800" dirty="0"/>
              <a:t>: A Random-Effect Model Approach with Application in a Hexaploid Sweetpotato Full-Sib Population. Genetics, 215(3), 579–595. </a:t>
            </a:r>
          </a:p>
          <a:p>
            <a:pPr marL="0" indent="0">
              <a:buNone/>
            </a:pPr>
            <a:r>
              <a:rPr lang="en-US" sz="1800" dirty="0" err="1"/>
              <a:t>Wadl</a:t>
            </a:r>
            <a:r>
              <a:rPr lang="en-US" sz="1800" dirty="0"/>
              <a:t>, P. A., </a:t>
            </a:r>
            <a:r>
              <a:rPr lang="en-US" sz="1800" dirty="0" err="1"/>
              <a:t>Olukolu</a:t>
            </a:r>
            <a:r>
              <a:rPr lang="en-US" sz="1800" dirty="0"/>
              <a:t>, B. A., Branham, S. E., Jarret, R. L., Yencho, G. C., &amp; Jackson, D. M. (2018). Genetic Diversity and Population Structure of the USDA Sweetpotato (Ipomoea batatas) Germplasm Collections Using </a:t>
            </a:r>
            <a:r>
              <a:rPr lang="en-US" sz="1800" dirty="0" err="1"/>
              <a:t>GBSpoly</a:t>
            </a:r>
            <a:r>
              <a:rPr lang="en-US" sz="1800" dirty="0"/>
              <a:t>. Frontiers in Plant Science, 9, 1166. </a:t>
            </a:r>
          </a:p>
          <a:p>
            <a:pPr marL="0" indent="0">
              <a:buNone/>
            </a:pPr>
            <a:r>
              <a:rPr lang="en-US" sz="1800" dirty="0"/>
              <a:t>Wu, S., Lau, K. H., Cao, Q., Hamilton, J. P., Sun, H., Zhou, C., </a:t>
            </a:r>
            <a:r>
              <a:rPr lang="en-US" sz="1800" dirty="0" err="1"/>
              <a:t>Eserman</a:t>
            </a:r>
            <a:r>
              <a:rPr lang="en-US" sz="1800" dirty="0"/>
              <a:t>, L., </a:t>
            </a:r>
            <a:r>
              <a:rPr lang="en-US" sz="1800" dirty="0" err="1"/>
              <a:t>Gemenet</a:t>
            </a:r>
            <a:r>
              <a:rPr lang="en-US" sz="1800" dirty="0"/>
              <a:t>, D. C., </a:t>
            </a:r>
            <a:r>
              <a:rPr lang="en-US" sz="1800" dirty="0" err="1"/>
              <a:t>Olukolu</a:t>
            </a:r>
            <a:r>
              <a:rPr lang="en-US" sz="1800" dirty="0"/>
              <a:t>, B. A., Wang, H., </a:t>
            </a:r>
            <a:r>
              <a:rPr lang="en-US" sz="1800" dirty="0" err="1"/>
              <a:t>Crisovan</a:t>
            </a:r>
            <a:r>
              <a:rPr lang="en-US" sz="1800" dirty="0"/>
              <a:t>, E., Godden, G. T., Jiao, C., Wang, X., </a:t>
            </a:r>
            <a:r>
              <a:rPr lang="en-US" sz="1800" dirty="0" err="1"/>
              <a:t>Kitavi</a:t>
            </a:r>
            <a:r>
              <a:rPr lang="en-US" sz="1800" dirty="0"/>
              <a:t>, M., Manrique-</a:t>
            </a:r>
            <a:r>
              <a:rPr lang="en-US" sz="1800" dirty="0" err="1"/>
              <a:t>Carpintero</a:t>
            </a:r>
            <a:r>
              <a:rPr lang="en-US" sz="1800" dirty="0"/>
              <a:t>, N., Vaillancourt, B., Wiegert-</a:t>
            </a:r>
            <a:r>
              <a:rPr lang="en-US" sz="1800" dirty="0" err="1"/>
              <a:t>Rininger</a:t>
            </a:r>
            <a:r>
              <a:rPr lang="en-US" sz="1800" dirty="0"/>
              <a:t>, K., Yang, X., … Fei, Z. (2018). Genome sequences of two diploid wild relatives of cultivated sweetpotato reveal targets for genetic improvement. Nature Communications, 9(1), 4580. </a:t>
            </a:r>
          </a:p>
          <a:p>
            <a:endParaRPr lang="en-US" sz="1800" dirty="0"/>
          </a:p>
          <a:p>
            <a:pPr marL="0" indent="0">
              <a:buNone/>
            </a:pPr>
            <a:endParaRPr lang="en-US" sz="1800" b="1" dirty="0"/>
          </a:p>
        </p:txBody>
      </p:sp>
      <p:sp>
        <p:nvSpPr>
          <p:cNvPr id="4" name="Rectangle 3">
            <a:extLst>
              <a:ext uri="{FF2B5EF4-FFF2-40B4-BE49-F238E27FC236}">
                <a16:creationId xmlns:a16="http://schemas.microsoft.com/office/drawing/2014/main" id="{D8D58BD3-1C1A-4D5A-9782-C64D1FD4F7CD}"/>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998DA380-654B-4768-A9BA-D81AA1FF2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8" name="Footer Placeholder 4">
            <a:extLst>
              <a:ext uri="{FF2B5EF4-FFF2-40B4-BE49-F238E27FC236}">
                <a16:creationId xmlns:a16="http://schemas.microsoft.com/office/drawing/2014/main" id="{07D95415-1651-427B-B9BD-66E5F2DDA4CB}"/>
              </a:ext>
            </a:extLst>
          </p:cNvPr>
          <p:cNvSpPr>
            <a:spLocks noGrp="1"/>
          </p:cNvSpPr>
          <p:nvPr>
            <p:ph type="ftr" sz="quarter" idx="11"/>
          </p:nvPr>
        </p:nvSpPr>
        <p:spPr>
          <a:xfrm>
            <a:off x="2129857" y="6264782"/>
            <a:ext cx="7932285" cy="365125"/>
          </a:xfrm>
        </p:spPr>
        <p:txBody>
          <a:bodyPr/>
          <a:lstStyle>
            <a:lvl1pPr>
              <a:defRPr sz="1100">
                <a:latin typeface="+mn-lt"/>
              </a:defRPr>
            </a:lvl1pPr>
          </a:lstStyle>
          <a:p>
            <a:r>
              <a:rPr lang="en-US" dirty="0">
                <a:solidFill>
                  <a:schemeClr val="tx1"/>
                </a:solidFill>
              </a:rPr>
              <a:t>This project is funded by USDA NIFA Specialty Crop Research Initiative Award # 2020-51181-32156 (09/01/20 - 08/31/24)</a:t>
            </a:r>
          </a:p>
          <a:p>
            <a:r>
              <a:rPr lang="en-US" dirty="0">
                <a:solidFill>
                  <a:schemeClr val="tx1"/>
                </a:solidFill>
              </a:rPr>
              <a:t>Additional funding from the </a:t>
            </a:r>
            <a:r>
              <a:rPr lang="en-US" dirty="0" err="1">
                <a:solidFill>
                  <a:schemeClr val="tx1"/>
                </a:solidFill>
              </a:rPr>
              <a:t>SweetGAINS</a:t>
            </a:r>
            <a:r>
              <a:rPr lang="en-US" dirty="0">
                <a:solidFill>
                  <a:schemeClr val="tx1"/>
                </a:solidFill>
              </a:rPr>
              <a:t> funded by the Bill and Melinda Gates Foundation Opportunity OPP1213329,</a:t>
            </a:r>
          </a:p>
          <a:p>
            <a:r>
              <a:rPr lang="en-US" dirty="0">
                <a:solidFill>
                  <a:schemeClr val="tx1"/>
                </a:solidFill>
              </a:rPr>
              <a:t>The NC Agricultural Foundation, Inc., and the NC Crop Improvement Association and NC Foundation Seed Producers, Inc.</a:t>
            </a:r>
          </a:p>
          <a:p>
            <a:endParaRPr lang="en-US" dirty="0"/>
          </a:p>
        </p:txBody>
      </p:sp>
      <p:pic>
        <p:nvPicPr>
          <p:cNvPr id="9" name="Picture 2" descr="SweetGAINS Africa - International Potato Center">
            <a:extLst>
              <a:ext uri="{FF2B5EF4-FFF2-40B4-BE49-F238E27FC236}">
                <a16:creationId xmlns:a16="http://schemas.microsoft.com/office/drawing/2014/main" id="{9B1CE660-98A7-4E60-8037-0701922A14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spTree>
    <p:extLst>
      <p:ext uri="{BB962C8B-B14F-4D97-AF65-F5344CB8AC3E}">
        <p14:creationId xmlns:p14="http://schemas.microsoft.com/office/powerpoint/2010/main" val="3034483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6C43-EDEE-4036-BF80-69C41C25ED2E}"/>
              </a:ext>
            </a:extLst>
          </p:cNvPr>
          <p:cNvSpPr>
            <a:spLocks noGrp="1"/>
          </p:cNvSpPr>
          <p:nvPr>
            <p:ph type="title"/>
          </p:nvPr>
        </p:nvSpPr>
        <p:spPr/>
        <p:txBody>
          <a:bodyPr/>
          <a:lstStyle/>
          <a:p>
            <a:r>
              <a:rPr lang="en-US" b="1" dirty="0"/>
              <a:t>Abstract</a:t>
            </a:r>
          </a:p>
        </p:txBody>
      </p:sp>
      <p:sp>
        <p:nvSpPr>
          <p:cNvPr id="3" name="Content Placeholder 2">
            <a:extLst>
              <a:ext uri="{FF2B5EF4-FFF2-40B4-BE49-F238E27FC236}">
                <a16:creationId xmlns:a16="http://schemas.microsoft.com/office/drawing/2014/main" id="{7354194C-1CC9-4D3A-8CAC-49647AC724B4}"/>
              </a:ext>
            </a:extLst>
          </p:cNvPr>
          <p:cNvSpPr>
            <a:spLocks noGrp="1"/>
          </p:cNvSpPr>
          <p:nvPr>
            <p:ph idx="1"/>
          </p:nvPr>
        </p:nvSpPr>
        <p:spPr/>
        <p:txBody>
          <a:bodyPr>
            <a:normAutofit/>
          </a:bodyPr>
          <a:lstStyle/>
          <a:p>
            <a:pPr marL="0" indent="0">
              <a:buNone/>
            </a:pPr>
            <a:r>
              <a:rPr lang="en-US" sz="1600" dirty="0"/>
              <a:t>Due to its highly heterozygous hexaploid nature, sweetpotato (I. batatas) lags behind other crops in terms of genomic tools. New tools and strategies have afforded opportunities to associate sequence data with phenotypic data though QTL analysis, especially the publication of a diploid reference genome for I. </a:t>
            </a:r>
            <a:r>
              <a:rPr lang="en-US" sz="1600" dirty="0" err="1"/>
              <a:t>trifida</a:t>
            </a:r>
            <a:r>
              <a:rPr lang="en-US" sz="1600" dirty="0"/>
              <a:t> in 2018, and open-source software packages like </a:t>
            </a:r>
            <a:r>
              <a:rPr lang="en-US" sz="1600" dirty="0" err="1"/>
              <a:t>QTLpoly</a:t>
            </a:r>
            <a:r>
              <a:rPr lang="en-US" sz="1600" dirty="0"/>
              <a:t> and </a:t>
            </a:r>
            <a:r>
              <a:rPr lang="en-US" sz="1600" dirty="0" err="1"/>
              <a:t>MAPpoly</a:t>
            </a:r>
            <a:r>
              <a:rPr lang="en-US" sz="1600" dirty="0"/>
              <a:t>. QTL analysis is expected to be instrumental in accelerating breeding in this crop, notably for nematode resistance and nutritional factors.</a:t>
            </a:r>
          </a:p>
          <a:p>
            <a:pPr marL="0" indent="0">
              <a:buNone/>
            </a:pPr>
            <a:endParaRPr lang="en-US" sz="1600" dirty="0"/>
          </a:p>
          <a:p>
            <a:pPr marL="0" indent="0">
              <a:buNone/>
            </a:pPr>
            <a:r>
              <a:rPr lang="en-US" sz="1600" dirty="0"/>
              <a:t>We </a:t>
            </a:r>
            <a:r>
              <a:rPr lang="en-US" sz="1600" dirty="0" err="1"/>
              <a:t>analysed</a:t>
            </a:r>
            <a:r>
              <a:rPr lang="en-US" sz="1600" dirty="0"/>
              <a:t> the progeny of the sweetpotato biparental mapping population ‘Tanzania’ x ‘Beauregard’ (TB) representing 250 genotypes (including 4 check lines) for resistance to the emergent plant parasitic nematode, Meloidogyne enterolobii (M.e.). Parent ‘Tanzania’ is highly resistant, and parent ‘Beauregard’ is highly susceptible. Bioassays showed clear bimodal segregation for resistance, suggesting a simplex major allele conferring resistance. Using the R package </a:t>
            </a:r>
            <a:r>
              <a:rPr lang="en-US" sz="1600" dirty="0" err="1"/>
              <a:t>QTLpoly</a:t>
            </a:r>
            <a:r>
              <a:rPr lang="en-US" sz="1600" dirty="0"/>
              <a:t> and the I. </a:t>
            </a:r>
            <a:r>
              <a:rPr lang="en-US" sz="1600" dirty="0" err="1"/>
              <a:t>trifida</a:t>
            </a:r>
            <a:r>
              <a:rPr lang="en-US" sz="1600" dirty="0"/>
              <a:t> reference genome, we discovered a major QTL peak at base pair 7,039,636 (79.21cM) of linkage group 4 of I. batatas associated with resistance to M.e. This analysis suggests variability in M.e. resistance within the TB population can largely be ascribed to genetic differences amongst the progenies (h² =66.9%). Next steps will search for flanking markers associated with these genotypes and attempt to identify markers which can be screened in the seedling stage, reducing the need for costly and laborious bioassays with this quarantined pest.</a:t>
            </a:r>
          </a:p>
        </p:txBody>
      </p:sp>
      <p:sp>
        <p:nvSpPr>
          <p:cNvPr id="4" name="Rectangle 3">
            <a:extLst>
              <a:ext uri="{FF2B5EF4-FFF2-40B4-BE49-F238E27FC236}">
                <a16:creationId xmlns:a16="http://schemas.microsoft.com/office/drawing/2014/main" id="{D8D58BD3-1C1A-4D5A-9782-C64D1FD4F7CD}"/>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998DA380-654B-4768-A9BA-D81AA1FF2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8" name="Footer Placeholder 4">
            <a:extLst>
              <a:ext uri="{FF2B5EF4-FFF2-40B4-BE49-F238E27FC236}">
                <a16:creationId xmlns:a16="http://schemas.microsoft.com/office/drawing/2014/main" id="{91AD3458-16D0-42A6-B32B-5AAF4659EA20}"/>
              </a:ext>
            </a:extLst>
          </p:cNvPr>
          <p:cNvSpPr>
            <a:spLocks noGrp="1"/>
          </p:cNvSpPr>
          <p:nvPr>
            <p:ph type="ftr" sz="quarter" idx="11"/>
          </p:nvPr>
        </p:nvSpPr>
        <p:spPr>
          <a:xfrm>
            <a:off x="2129857" y="6264782"/>
            <a:ext cx="7932285" cy="365125"/>
          </a:xfrm>
        </p:spPr>
        <p:txBody>
          <a:bodyPr/>
          <a:lstStyle>
            <a:lvl1pPr>
              <a:defRPr sz="1100">
                <a:latin typeface="+mn-lt"/>
              </a:defRPr>
            </a:lvl1pPr>
          </a:lstStyle>
          <a:p>
            <a:r>
              <a:rPr lang="en-US" dirty="0">
                <a:solidFill>
                  <a:schemeClr val="tx1"/>
                </a:solidFill>
              </a:rPr>
              <a:t>This project is funded by USDA NIFA Specialty Crop Research Initiative Award # 2020-51181-32156 (09/01/20 - 08/31/24)</a:t>
            </a:r>
          </a:p>
          <a:p>
            <a:r>
              <a:rPr lang="en-US" dirty="0">
                <a:solidFill>
                  <a:schemeClr val="tx1"/>
                </a:solidFill>
              </a:rPr>
              <a:t>Additional funding from the </a:t>
            </a:r>
            <a:r>
              <a:rPr lang="en-US" dirty="0" err="1">
                <a:solidFill>
                  <a:schemeClr val="tx1"/>
                </a:solidFill>
              </a:rPr>
              <a:t>SweetGAINS</a:t>
            </a:r>
            <a:r>
              <a:rPr lang="en-US" dirty="0">
                <a:solidFill>
                  <a:schemeClr val="tx1"/>
                </a:solidFill>
              </a:rPr>
              <a:t> funded by the Bill and Melinda Gates Foundation Opportunity OPP1213329,</a:t>
            </a:r>
          </a:p>
          <a:p>
            <a:r>
              <a:rPr lang="en-US" dirty="0">
                <a:solidFill>
                  <a:schemeClr val="tx1"/>
                </a:solidFill>
              </a:rPr>
              <a:t>The NC Agricultural Foundation, Inc., and the NC Crop Improvement Association and NC Foundation Seed Producers, Inc.</a:t>
            </a:r>
          </a:p>
          <a:p>
            <a:endParaRPr lang="en-US" dirty="0"/>
          </a:p>
        </p:txBody>
      </p:sp>
      <p:pic>
        <p:nvPicPr>
          <p:cNvPr id="9" name="Picture 2" descr="SweetGAINS Africa - International Potato Center">
            <a:extLst>
              <a:ext uri="{FF2B5EF4-FFF2-40B4-BE49-F238E27FC236}">
                <a16:creationId xmlns:a16="http://schemas.microsoft.com/office/drawing/2014/main" id="{93033FD5-DEBE-4A46-B24E-5D42114B8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spTree>
    <p:extLst>
      <p:ext uri="{BB962C8B-B14F-4D97-AF65-F5344CB8AC3E}">
        <p14:creationId xmlns:p14="http://schemas.microsoft.com/office/powerpoint/2010/main" val="3787147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59AA-A0D4-4EBB-AF00-EA94B38FF46A}"/>
              </a:ext>
            </a:extLst>
          </p:cNvPr>
          <p:cNvSpPr>
            <a:spLocks noGrp="1"/>
          </p:cNvSpPr>
          <p:nvPr>
            <p:ph type="title"/>
          </p:nvPr>
        </p:nvSpPr>
        <p:spPr/>
        <p:txBody>
          <a:bodyPr/>
          <a:lstStyle/>
          <a:p>
            <a:r>
              <a:rPr lang="en-US" b="1" dirty="0"/>
              <a:t>Introduction</a:t>
            </a:r>
          </a:p>
        </p:txBody>
      </p:sp>
      <p:sp>
        <p:nvSpPr>
          <p:cNvPr id="3" name="Content Placeholder 2">
            <a:extLst>
              <a:ext uri="{FF2B5EF4-FFF2-40B4-BE49-F238E27FC236}">
                <a16:creationId xmlns:a16="http://schemas.microsoft.com/office/drawing/2014/main" id="{19F2DF95-0A82-476A-B780-705500FB310F}"/>
              </a:ext>
            </a:extLst>
          </p:cNvPr>
          <p:cNvSpPr>
            <a:spLocks noGrp="1"/>
          </p:cNvSpPr>
          <p:nvPr>
            <p:ph idx="1"/>
          </p:nvPr>
        </p:nvSpPr>
        <p:spPr/>
        <p:txBody>
          <a:bodyPr>
            <a:normAutofit/>
          </a:bodyPr>
          <a:lstStyle/>
          <a:p>
            <a:pPr marL="228600" indent="-228600">
              <a:buFont typeface="Arial" panose="020B0604020202020204" pitchFamily="34" charset="0"/>
              <a:buChar char="•"/>
            </a:pPr>
            <a:r>
              <a:rPr lang="en-US" sz="2400" i="1" dirty="0"/>
              <a:t>Meloidogyne enterolobii </a:t>
            </a:r>
            <a:r>
              <a:rPr lang="en-US" sz="2400" dirty="0"/>
              <a:t>(</a:t>
            </a:r>
            <a:r>
              <a:rPr lang="en-US" sz="2400" i="1" dirty="0"/>
              <a:t>M.e.)</a:t>
            </a:r>
            <a:r>
              <a:rPr lang="en-US" sz="2400" dirty="0"/>
              <a:t>, the guava root-knot nematode, is a significant pest of sweetpotato (</a:t>
            </a:r>
            <a:r>
              <a:rPr lang="en-US" sz="2400" i="1" dirty="0"/>
              <a:t>Ipomoea batatas</a:t>
            </a:r>
            <a:r>
              <a:rPr lang="en-US" sz="2400" dirty="0"/>
              <a:t>) and other crops, weeds, and ornamentals.</a:t>
            </a:r>
            <a:endParaRPr lang="en-US" sz="2400" i="1" dirty="0"/>
          </a:p>
          <a:p>
            <a:pPr marL="228600" indent="-228600">
              <a:buFont typeface="Arial" panose="020B0604020202020204" pitchFamily="34" charset="0"/>
              <a:buChar char="•"/>
            </a:pPr>
            <a:r>
              <a:rPr lang="en-US" sz="2400" dirty="0"/>
              <a:t>Since 2018, </a:t>
            </a:r>
            <a:r>
              <a:rPr lang="en-US" sz="2400" i="1" dirty="0"/>
              <a:t>M.e.</a:t>
            </a:r>
            <a:r>
              <a:rPr lang="en-US" sz="2400" dirty="0"/>
              <a:t> has been under interior quarantine in North Carolina, which grows approximately 67% of US sweetpotatoes – worth $375m in 2020 (USDA NASS).</a:t>
            </a:r>
          </a:p>
          <a:p>
            <a:pPr marL="228600" indent="-228600">
              <a:buFont typeface="Arial" panose="020B0604020202020204" pitchFamily="34" charset="0"/>
              <a:buChar char="•"/>
            </a:pPr>
            <a:r>
              <a:rPr lang="en-US" sz="2400" dirty="0"/>
              <a:t>Orange-fleshed moist sweetpotatoes (OFSP) are the US market preference. There is no resistance in modern OFSP breeding germplasm, and resistance to </a:t>
            </a:r>
            <a:r>
              <a:rPr lang="en-US" sz="2400" i="1" dirty="0"/>
              <a:t>M.e.</a:t>
            </a:r>
            <a:r>
              <a:rPr lang="en-US" sz="2400" dirty="0"/>
              <a:t> will likely come from exotic landraces or specialty cultivars. </a:t>
            </a:r>
          </a:p>
          <a:p>
            <a:pPr marL="228600" indent="-228600">
              <a:buFont typeface="Arial" panose="020B0604020202020204" pitchFamily="34" charset="0"/>
              <a:buChar char="•"/>
            </a:pPr>
            <a:r>
              <a:rPr lang="en-US" sz="2400" dirty="0"/>
              <a:t>It is prohibitively expensive to bio-assay resistance to </a:t>
            </a:r>
            <a:r>
              <a:rPr lang="en-US" sz="2400" i="1" dirty="0"/>
              <a:t>M.e. </a:t>
            </a:r>
            <a:endParaRPr lang="en-US" sz="2400" dirty="0"/>
          </a:p>
          <a:p>
            <a:endParaRPr lang="en-US" sz="2400" dirty="0"/>
          </a:p>
        </p:txBody>
      </p:sp>
      <p:sp>
        <p:nvSpPr>
          <p:cNvPr id="4" name="Rectangle 3">
            <a:extLst>
              <a:ext uri="{FF2B5EF4-FFF2-40B4-BE49-F238E27FC236}">
                <a16:creationId xmlns:a16="http://schemas.microsoft.com/office/drawing/2014/main" id="{571826D8-00E3-49A7-96E1-9DFC9F107DBA}"/>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CDC2EB04-DBA1-4A8A-B3F3-36E8E7B2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8" name="Footer Placeholder 4">
            <a:extLst>
              <a:ext uri="{FF2B5EF4-FFF2-40B4-BE49-F238E27FC236}">
                <a16:creationId xmlns:a16="http://schemas.microsoft.com/office/drawing/2014/main" id="{20C19119-2196-4FBF-ADFF-744583273129}"/>
              </a:ext>
            </a:extLst>
          </p:cNvPr>
          <p:cNvSpPr txBox="1">
            <a:spLocks/>
          </p:cNvSpPr>
          <p:nvPr/>
        </p:nvSpPr>
        <p:spPr>
          <a:xfrm>
            <a:off x="2129857" y="6283341"/>
            <a:ext cx="7932285"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This project is funded by USDA NIFA Specialty Crop Research Initiative Award # 2020-51181-32156 (09/01/20 - 08/31/24)</a:t>
            </a:r>
          </a:p>
          <a:p>
            <a:r>
              <a:rPr lang="en-US" dirty="0">
                <a:solidFill>
                  <a:schemeClr val="tx1"/>
                </a:solidFill>
              </a:rPr>
              <a:t>Additional funding from the </a:t>
            </a:r>
            <a:r>
              <a:rPr lang="en-US" dirty="0" err="1">
                <a:solidFill>
                  <a:schemeClr val="tx1"/>
                </a:solidFill>
              </a:rPr>
              <a:t>SweetGAINS</a:t>
            </a:r>
            <a:r>
              <a:rPr lang="en-US" dirty="0">
                <a:solidFill>
                  <a:schemeClr val="tx1"/>
                </a:solidFill>
              </a:rPr>
              <a:t> funded by the Bill and Melinda Gates Foundation Opportunity OPP1213329,</a:t>
            </a:r>
          </a:p>
          <a:p>
            <a:r>
              <a:rPr lang="en-US" dirty="0">
                <a:solidFill>
                  <a:schemeClr val="tx1"/>
                </a:solidFill>
              </a:rPr>
              <a:t>The NC Agricultural Foundation, Inc., and the NC Crop Improvement Association and NC Foundation Seed Producers, Inc.</a:t>
            </a:r>
          </a:p>
          <a:p>
            <a:endParaRPr lang="en-US" dirty="0"/>
          </a:p>
        </p:txBody>
      </p:sp>
      <p:pic>
        <p:nvPicPr>
          <p:cNvPr id="9" name="Picture 2" descr="SweetGAINS Africa - International Potato Center">
            <a:extLst>
              <a:ext uri="{FF2B5EF4-FFF2-40B4-BE49-F238E27FC236}">
                <a16:creationId xmlns:a16="http://schemas.microsoft.com/office/drawing/2014/main" id="{07F45383-59FD-41B4-B3CC-63D20A88B1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pic>
        <p:nvPicPr>
          <p:cNvPr id="11" name="Video 10">
            <a:hlinkClick r:id="" action="ppaction://media"/>
            <a:extLst>
              <a:ext uri="{FF2B5EF4-FFF2-40B4-BE49-F238E27FC236}">
                <a16:creationId xmlns:a16="http://schemas.microsoft.com/office/drawing/2014/main" id="{77B38C57-8251-4DDF-98CB-6B2A12736C6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069733903"/>
      </p:ext>
    </p:extLst>
  </p:cSld>
  <p:clrMapOvr>
    <a:masterClrMapping/>
  </p:clrMapOvr>
  <mc:AlternateContent xmlns:mc="http://schemas.openxmlformats.org/markup-compatibility/2006">
    <mc:Choice xmlns:p14="http://schemas.microsoft.com/office/powerpoint/2010/main" Requires="p14">
      <p:transition spd="slow" p14:dur="2000" advTm="43292"/>
    </mc:Choice>
    <mc:Fallback>
      <p:transition spd="slow" advTm="4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59AA-A0D4-4EBB-AF00-EA94B38FF46A}"/>
              </a:ext>
            </a:extLst>
          </p:cNvPr>
          <p:cNvSpPr>
            <a:spLocks noGrp="1"/>
          </p:cNvSpPr>
          <p:nvPr>
            <p:ph type="title"/>
          </p:nvPr>
        </p:nvSpPr>
        <p:spPr/>
        <p:txBody>
          <a:bodyPr/>
          <a:lstStyle/>
          <a:p>
            <a:r>
              <a:rPr lang="en-US" b="1" dirty="0"/>
              <a:t>Materials and Methods</a:t>
            </a:r>
          </a:p>
        </p:txBody>
      </p:sp>
      <p:sp>
        <p:nvSpPr>
          <p:cNvPr id="3" name="Content Placeholder 2">
            <a:extLst>
              <a:ext uri="{FF2B5EF4-FFF2-40B4-BE49-F238E27FC236}">
                <a16:creationId xmlns:a16="http://schemas.microsoft.com/office/drawing/2014/main" id="{19F2DF95-0A82-476A-B780-705500FB310F}"/>
              </a:ext>
            </a:extLst>
          </p:cNvPr>
          <p:cNvSpPr>
            <a:spLocks noGrp="1"/>
          </p:cNvSpPr>
          <p:nvPr>
            <p:ph idx="1"/>
          </p:nvPr>
        </p:nvSpPr>
        <p:spPr>
          <a:xfrm>
            <a:off x="475861" y="1493241"/>
            <a:ext cx="11412143" cy="4351338"/>
          </a:xfrm>
        </p:spPr>
        <p:txBody>
          <a:bodyPr>
            <a:noAutofit/>
          </a:bodyPr>
          <a:lstStyle/>
          <a:p>
            <a:pPr marL="0" indent="0">
              <a:buNone/>
            </a:pPr>
            <a:r>
              <a:rPr lang="en-US" sz="1100" b="1" dirty="0"/>
              <a:t>Germplasm</a:t>
            </a:r>
          </a:p>
          <a:p>
            <a:pPr marL="290513" indent="-290513">
              <a:buFont typeface="Arial" panose="020B0604020202020204" pitchFamily="34" charset="0"/>
              <a:buChar char="•"/>
            </a:pPr>
            <a:r>
              <a:rPr lang="en-US" sz="1100" dirty="0"/>
              <a:t>The biparental mapping population ‘Tanzania’ x ‘Beauregard’ (TB) consisting of 246 individuals was used for this study. Progenies were replicated twice.</a:t>
            </a:r>
          </a:p>
          <a:p>
            <a:pPr marL="290513" indent="-290513">
              <a:buFont typeface="Arial" panose="020B0604020202020204" pitchFamily="34" charset="0"/>
              <a:buChar char="•"/>
            </a:pPr>
            <a:r>
              <a:rPr lang="en-US" sz="1100" dirty="0"/>
              <a:t>Check lines included susceptible (‘Beauregard’, ‘Covington’) and resistant lines (‘Jewel’, ‘Tanzania’) as both positive (inoculated) and negative (un-inoculated) controls. Positive controls were replicated four times and negatives twice.</a:t>
            </a:r>
            <a:endParaRPr lang="en-US" sz="1100" i="1" dirty="0"/>
          </a:p>
          <a:p>
            <a:pPr marL="0" lvl="0" indent="0" defTabSz="914400">
              <a:lnSpc>
                <a:spcPct val="90000"/>
              </a:lnSpc>
              <a:buNone/>
            </a:pPr>
            <a:r>
              <a:rPr lang="en-US" sz="1100" b="1" dirty="0"/>
              <a:t>Nematodes</a:t>
            </a:r>
          </a:p>
          <a:p>
            <a:pPr marL="231775" indent="-231775">
              <a:buFont typeface="Arial" panose="020B0604020202020204" pitchFamily="34" charset="0"/>
              <a:buChar char="•"/>
            </a:pPr>
            <a:r>
              <a:rPr lang="en-US" sz="1100" dirty="0"/>
              <a:t>A </a:t>
            </a:r>
            <a:r>
              <a:rPr lang="en-US" sz="1100" i="1" dirty="0"/>
              <a:t>M. enterolobii</a:t>
            </a:r>
            <a:r>
              <a:rPr lang="en-US" sz="1100" dirty="0"/>
              <a:t> isolate from a soy/sweetpotato rotational field in Johnston County, NC was inoculated at a rate of 10,000 eggs per sweetpotato plant at 14-days post-planting (6” terra cotta pots, 1:1 ratio sand to clean field soil, greenhouse conditions, 25-28ºC with no supplemental lighting.)</a:t>
            </a:r>
            <a:endParaRPr lang="en-US" sz="1100" i="1" dirty="0"/>
          </a:p>
          <a:p>
            <a:pPr marL="0" lvl="0" indent="0" defTabSz="914400">
              <a:lnSpc>
                <a:spcPct val="90000"/>
              </a:lnSpc>
              <a:buNone/>
            </a:pPr>
            <a:r>
              <a:rPr lang="en-US" sz="1100" b="1" dirty="0"/>
              <a:t>Evaluations</a:t>
            </a:r>
          </a:p>
          <a:p>
            <a:pPr marL="231775" indent="-231775">
              <a:buFont typeface="Arial" panose="020B0604020202020204" pitchFamily="34" charset="0"/>
              <a:buChar char="•"/>
            </a:pPr>
            <a:r>
              <a:rPr lang="en-US" sz="1100" dirty="0"/>
              <a:t>60 days post-inoculation, a modified </a:t>
            </a:r>
            <a:r>
              <a:rPr lang="en-US" sz="1100" dirty="0" err="1"/>
              <a:t>NaOCl</a:t>
            </a:r>
            <a:r>
              <a:rPr lang="en-US" sz="1100" dirty="0"/>
              <a:t>-based egg extraction protocol by Hussey &amp; Barker (1973) was used.</a:t>
            </a:r>
          </a:p>
          <a:p>
            <a:pPr marL="231775" indent="-231775">
              <a:buFont typeface="Arial" panose="020B0604020202020204" pitchFamily="34" charset="0"/>
              <a:buChar char="•"/>
            </a:pPr>
            <a:r>
              <a:rPr lang="en-US" sz="1100" i="1" dirty="0"/>
              <a:t>M.e.</a:t>
            </a:r>
            <a:r>
              <a:rPr lang="en-US" sz="1100" dirty="0"/>
              <a:t> eggs were quantified two ways: manual counting at various dilutions, and visual gall ratings by percent of total root volume with galls (i.e. 1 galled root in 100 was 1% galling). </a:t>
            </a:r>
          </a:p>
          <a:p>
            <a:pPr marL="231775" indent="-231775">
              <a:buFont typeface="Arial" panose="020B0604020202020204" pitchFamily="34" charset="0"/>
              <a:buChar char="•"/>
            </a:pPr>
            <a:r>
              <a:rPr lang="en-US" sz="1100" dirty="0"/>
              <a:t>Reproductive factor (RF) was scored as total eggs per sample / initial inoculum (10,000 eggs).</a:t>
            </a:r>
            <a:endParaRPr lang="en-US" sz="1100" i="1" dirty="0"/>
          </a:p>
          <a:p>
            <a:pPr marL="0" lvl="0" indent="0" defTabSz="914400">
              <a:lnSpc>
                <a:spcPct val="90000"/>
              </a:lnSpc>
              <a:buNone/>
            </a:pPr>
            <a:r>
              <a:rPr lang="en-US" sz="1100" b="1" dirty="0"/>
              <a:t>Data Analysis</a:t>
            </a:r>
          </a:p>
          <a:p>
            <a:pPr marL="241300" indent="-241300">
              <a:lnSpc>
                <a:spcPct val="90000"/>
              </a:lnSpc>
              <a:spcBef>
                <a:spcPts val="600"/>
              </a:spcBef>
              <a:spcAft>
                <a:spcPts val="600"/>
              </a:spcAft>
              <a:buFont typeface="Arial" panose="020B0604020202020204" pitchFamily="34" charset="0"/>
              <a:buChar char="•"/>
            </a:pPr>
            <a:r>
              <a:rPr lang="en-US" sz="1100" dirty="0"/>
              <a:t>Genotyping was performed using </a:t>
            </a:r>
            <a:r>
              <a:rPr lang="en-US" sz="1100" dirty="0" err="1"/>
              <a:t>GBSpoly</a:t>
            </a:r>
            <a:r>
              <a:rPr lang="en-US" sz="1100" dirty="0"/>
              <a:t> (</a:t>
            </a:r>
            <a:r>
              <a:rPr lang="en-US" sz="1100" dirty="0" err="1"/>
              <a:t>Wadl</a:t>
            </a:r>
            <a:r>
              <a:rPr lang="en-US" sz="1100" dirty="0"/>
              <a:t> et al. 2018) and genomic DNA library preparation was done at the NCSU Genomic Sciences Laboratory.</a:t>
            </a:r>
          </a:p>
          <a:p>
            <a:pPr marL="241300" indent="-241300">
              <a:lnSpc>
                <a:spcPct val="90000"/>
              </a:lnSpc>
              <a:spcBef>
                <a:spcPts val="600"/>
              </a:spcBef>
              <a:spcAft>
                <a:spcPts val="600"/>
              </a:spcAft>
              <a:buFont typeface="Arial" panose="020B0604020202020204" pitchFamily="34" charset="0"/>
              <a:buChar char="•"/>
            </a:pPr>
            <a:r>
              <a:rPr lang="en-US" sz="1100" dirty="0" err="1"/>
              <a:t>GBSpoly</a:t>
            </a:r>
            <a:r>
              <a:rPr lang="en-US" sz="1100" dirty="0"/>
              <a:t> reads were aligned with the </a:t>
            </a:r>
            <a:r>
              <a:rPr lang="en-US" sz="1100" i="1" dirty="0"/>
              <a:t>I. </a:t>
            </a:r>
            <a:r>
              <a:rPr lang="en-US" sz="1100" i="1" dirty="0" err="1"/>
              <a:t>trifida</a:t>
            </a:r>
            <a:r>
              <a:rPr lang="en-US" sz="1100" dirty="0"/>
              <a:t> reference genome (Wu et al. 2018).</a:t>
            </a:r>
          </a:p>
          <a:p>
            <a:pPr marL="241300" indent="-241300">
              <a:lnSpc>
                <a:spcPct val="90000"/>
              </a:lnSpc>
              <a:spcBef>
                <a:spcPts val="600"/>
              </a:spcBef>
              <a:spcAft>
                <a:spcPts val="600"/>
              </a:spcAft>
              <a:buFont typeface="Arial" panose="020B0604020202020204" pitchFamily="34" charset="0"/>
              <a:buChar char="•"/>
            </a:pPr>
            <a:r>
              <a:rPr lang="en-US" sz="1100" dirty="0"/>
              <a:t>QTL analysis was performed using the R package </a:t>
            </a:r>
            <a:r>
              <a:rPr lang="en-US" sz="1100" dirty="0" err="1"/>
              <a:t>QTLpoly</a:t>
            </a:r>
            <a:r>
              <a:rPr lang="en-US" sz="1100" dirty="0"/>
              <a:t> (v. 0.2.1) (Pereira et al. 2020), which used a fixed-effect interval mapping approach to associate variance components with QTL. </a:t>
            </a:r>
          </a:p>
        </p:txBody>
      </p:sp>
      <p:sp>
        <p:nvSpPr>
          <p:cNvPr id="4" name="Rectangle 3">
            <a:extLst>
              <a:ext uri="{FF2B5EF4-FFF2-40B4-BE49-F238E27FC236}">
                <a16:creationId xmlns:a16="http://schemas.microsoft.com/office/drawing/2014/main" id="{571826D8-00E3-49A7-96E1-9DFC9F107DBA}"/>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CDC2EB04-DBA1-4A8A-B3F3-36E8E7B23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8" name="Footer Placeholder 4">
            <a:extLst>
              <a:ext uri="{FF2B5EF4-FFF2-40B4-BE49-F238E27FC236}">
                <a16:creationId xmlns:a16="http://schemas.microsoft.com/office/drawing/2014/main" id="{990B1D9C-93C5-46DF-8D91-DE4C99D54990}"/>
              </a:ext>
            </a:extLst>
          </p:cNvPr>
          <p:cNvSpPr>
            <a:spLocks noGrp="1"/>
          </p:cNvSpPr>
          <p:nvPr>
            <p:ph type="ftr" sz="quarter" idx="11"/>
          </p:nvPr>
        </p:nvSpPr>
        <p:spPr>
          <a:xfrm>
            <a:off x="2129857" y="6264782"/>
            <a:ext cx="7932285" cy="365125"/>
          </a:xfrm>
        </p:spPr>
        <p:txBody>
          <a:bodyPr/>
          <a:lstStyle>
            <a:lvl1pPr>
              <a:defRPr sz="1100">
                <a:latin typeface="+mn-lt"/>
              </a:defRPr>
            </a:lvl1pPr>
          </a:lstStyle>
          <a:p>
            <a:r>
              <a:rPr lang="en-US" dirty="0">
                <a:solidFill>
                  <a:schemeClr val="tx1"/>
                </a:solidFill>
              </a:rPr>
              <a:t>This project is funded by USDA NIFA Specialty Crop Research Initiative Award # 2020-51181-32156 (09/01/20 - 08/31/24)</a:t>
            </a:r>
          </a:p>
          <a:p>
            <a:r>
              <a:rPr lang="en-US" dirty="0">
                <a:solidFill>
                  <a:schemeClr val="tx1"/>
                </a:solidFill>
              </a:rPr>
              <a:t>Additional funding from the </a:t>
            </a:r>
            <a:r>
              <a:rPr lang="en-US" dirty="0" err="1">
                <a:solidFill>
                  <a:schemeClr val="tx1"/>
                </a:solidFill>
              </a:rPr>
              <a:t>SweetGAINS</a:t>
            </a:r>
            <a:r>
              <a:rPr lang="en-US" dirty="0">
                <a:solidFill>
                  <a:schemeClr val="tx1"/>
                </a:solidFill>
              </a:rPr>
              <a:t> funded by the Bill and Melinda Gates Foundation Opportunity OPP1213329,</a:t>
            </a:r>
          </a:p>
          <a:p>
            <a:r>
              <a:rPr lang="en-US" dirty="0">
                <a:solidFill>
                  <a:schemeClr val="tx1"/>
                </a:solidFill>
              </a:rPr>
              <a:t>The NC Agricultural Foundation, Inc., and the NC Crop Improvement Association and NC Foundation Seed Producers, Inc.</a:t>
            </a:r>
          </a:p>
          <a:p>
            <a:endParaRPr lang="en-US" dirty="0"/>
          </a:p>
        </p:txBody>
      </p:sp>
      <p:pic>
        <p:nvPicPr>
          <p:cNvPr id="9" name="Picture 2" descr="SweetGAINS Africa - International Potato Center">
            <a:extLst>
              <a:ext uri="{FF2B5EF4-FFF2-40B4-BE49-F238E27FC236}">
                <a16:creationId xmlns:a16="http://schemas.microsoft.com/office/drawing/2014/main" id="{B3534179-91AD-4DFF-9E3C-C54F2F2F86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pic>
        <p:nvPicPr>
          <p:cNvPr id="11" name="Video 10">
            <a:hlinkClick r:id="" action="ppaction://media"/>
            <a:extLst>
              <a:ext uri="{FF2B5EF4-FFF2-40B4-BE49-F238E27FC236}">
                <a16:creationId xmlns:a16="http://schemas.microsoft.com/office/drawing/2014/main" id="{F4A1C137-89B0-4830-9B10-9B58B0AFC42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227483676"/>
      </p:ext>
    </p:extLst>
  </p:cSld>
  <p:clrMapOvr>
    <a:masterClrMapping/>
  </p:clrMapOvr>
  <mc:AlternateContent xmlns:mc="http://schemas.openxmlformats.org/markup-compatibility/2006">
    <mc:Choice xmlns:p14="http://schemas.microsoft.com/office/powerpoint/2010/main" Requires="p14">
      <p:transition spd="slow" p14:dur="2000" advTm="104161"/>
    </mc:Choice>
    <mc:Fallback>
      <p:transition spd="slow" advTm="104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9734DC-FD7F-411B-B94F-C9C555756055}"/>
              </a:ext>
            </a:extLst>
          </p:cNvPr>
          <p:cNvSpPr/>
          <p:nvPr/>
        </p:nvSpPr>
        <p:spPr>
          <a:xfrm>
            <a:off x="5526651" y="134889"/>
            <a:ext cx="207399" cy="5135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B26C43-EDEE-4036-BF80-69C41C25ED2E}"/>
              </a:ext>
            </a:extLst>
          </p:cNvPr>
          <p:cNvSpPr>
            <a:spLocks noGrp="1"/>
          </p:cNvSpPr>
          <p:nvPr>
            <p:ph type="title"/>
          </p:nvPr>
        </p:nvSpPr>
        <p:spPr/>
        <p:txBody>
          <a:bodyPr/>
          <a:lstStyle/>
          <a:p>
            <a:r>
              <a:rPr lang="en-US" b="1" dirty="0"/>
              <a:t>Results</a:t>
            </a:r>
          </a:p>
        </p:txBody>
      </p:sp>
      <p:sp>
        <p:nvSpPr>
          <p:cNvPr id="4" name="Rectangle 3">
            <a:extLst>
              <a:ext uri="{FF2B5EF4-FFF2-40B4-BE49-F238E27FC236}">
                <a16:creationId xmlns:a16="http://schemas.microsoft.com/office/drawing/2014/main" id="{D8D58BD3-1C1A-4D5A-9782-C64D1FD4F7CD}"/>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998DA380-654B-4768-A9BA-D81AA1FF2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9" name="Content Placeholder 2">
            <a:extLst>
              <a:ext uri="{FF2B5EF4-FFF2-40B4-BE49-F238E27FC236}">
                <a16:creationId xmlns:a16="http://schemas.microsoft.com/office/drawing/2014/main" id="{4E43D3FB-9A4C-488C-B9AA-43853BEC6B23}"/>
              </a:ext>
            </a:extLst>
          </p:cNvPr>
          <p:cNvSpPr>
            <a:spLocks noGrp="1"/>
          </p:cNvSpPr>
          <p:nvPr>
            <p:ph idx="1"/>
          </p:nvPr>
        </p:nvSpPr>
        <p:spPr>
          <a:xfrm>
            <a:off x="410950" y="1531105"/>
            <a:ext cx="5115701" cy="4351338"/>
          </a:xfrm>
        </p:spPr>
        <p:txBody>
          <a:bodyPr>
            <a:normAutofit/>
          </a:bodyPr>
          <a:lstStyle/>
          <a:p>
            <a:pPr marL="228600" indent="-228600">
              <a:buFont typeface="Arial" panose="020B0604020202020204" pitchFamily="34" charset="0"/>
              <a:buChar char="•"/>
            </a:pPr>
            <a:r>
              <a:rPr kumimoji="0" lang="en-US" sz="2000" b="0" i="0" u="none" strike="noStrike" kern="1200" cap="none" spc="0" normalizeH="0" baseline="0" noProof="0" dirty="0">
                <a:ln>
                  <a:noFill/>
                </a:ln>
                <a:effectLst/>
                <a:uLnTx/>
                <a:uFillTx/>
              </a:rPr>
              <a:t>Resistance to </a:t>
            </a:r>
            <a:r>
              <a:rPr kumimoji="0" lang="en-US" sz="2000" b="0" i="1" u="none" strike="noStrike" kern="1200" cap="none" spc="0" normalizeH="0" baseline="0" noProof="0" dirty="0">
                <a:ln>
                  <a:noFill/>
                </a:ln>
                <a:effectLst/>
                <a:uLnTx/>
                <a:uFillTx/>
              </a:rPr>
              <a:t>M.e. </a:t>
            </a:r>
            <a:r>
              <a:rPr kumimoji="0" lang="en-US" sz="2000" b="0" u="none" strike="noStrike" kern="1200" cap="none" spc="0" normalizeH="0" baseline="0" noProof="0" dirty="0">
                <a:ln>
                  <a:noFill/>
                </a:ln>
                <a:effectLst/>
                <a:uLnTx/>
                <a:uFillTx/>
              </a:rPr>
              <a:t>is </a:t>
            </a:r>
            <a:r>
              <a:rPr kumimoji="0" lang="en-US" sz="2000" b="0" i="0" u="none" strike="noStrike" kern="1200" cap="none" spc="0" normalizeH="0" baseline="0" noProof="0" dirty="0">
                <a:ln>
                  <a:noFill/>
                </a:ln>
                <a:effectLst/>
                <a:uLnTx/>
                <a:uFillTx/>
              </a:rPr>
              <a:t>highly heritable in TB, occurring at RF&lt;0.5 in approximately half the population. </a:t>
            </a:r>
          </a:p>
          <a:p>
            <a:pPr marL="228600" indent="-228600">
              <a:buFont typeface="Arial" panose="020B0604020202020204" pitchFamily="34" charset="0"/>
              <a:buChar char="•"/>
            </a:pPr>
            <a:r>
              <a:rPr kumimoji="0" lang="en-US" sz="2000" b="0" i="0" u="none" strike="noStrike" kern="1200" cap="none" spc="0" normalizeH="0" baseline="0" noProof="0" dirty="0">
                <a:ln>
                  <a:noFill/>
                </a:ln>
                <a:effectLst/>
                <a:uLnTx/>
                <a:uFillTx/>
              </a:rPr>
              <a:t>Egg counts and RF scores were strongly correlated within TB (</a:t>
            </a:r>
            <a:r>
              <a:rPr lang="en-US" sz="2000" dirty="0"/>
              <a:t>Fig. 2, r</a:t>
            </a:r>
            <a:r>
              <a:rPr lang="en-US" sz="2000" baseline="30000" dirty="0"/>
              <a:t>2</a:t>
            </a:r>
            <a:r>
              <a:rPr lang="en-US" sz="2000" dirty="0"/>
              <a:t> = .90, P&lt;.001).</a:t>
            </a:r>
          </a:p>
          <a:p>
            <a:pPr marL="228600" indent="-228600">
              <a:buFont typeface="Arial" panose="020B0604020202020204" pitchFamily="34" charset="0"/>
              <a:buChar char="•"/>
            </a:pPr>
            <a:r>
              <a:rPr lang="en-US" sz="2000" dirty="0"/>
              <a:t>Gall rating was poorly correlated with eggs/g root within TB (Fig. 2, r</a:t>
            </a:r>
            <a:r>
              <a:rPr lang="en-US" sz="2000" baseline="30000" dirty="0"/>
              <a:t>2</a:t>
            </a:r>
            <a:r>
              <a:rPr lang="en-US" sz="2000" dirty="0"/>
              <a:t> = .34, P&lt;.001). Samples may have galls and no eggs, or high egg counts and few or no galls. Galls may indicate general susceptibility, but RF or egg counts are stringent measures of resistance to </a:t>
            </a:r>
            <a:r>
              <a:rPr lang="en-US" sz="2000" i="1" dirty="0"/>
              <a:t>M.e. </a:t>
            </a:r>
            <a:r>
              <a:rPr lang="en-US" sz="2000" dirty="0"/>
              <a:t>for breeders. </a:t>
            </a:r>
          </a:p>
          <a:p>
            <a:endParaRPr lang="en-US" sz="2000" dirty="0"/>
          </a:p>
        </p:txBody>
      </p:sp>
      <p:sp>
        <p:nvSpPr>
          <p:cNvPr id="8" name="Footer Placeholder 4">
            <a:extLst>
              <a:ext uri="{FF2B5EF4-FFF2-40B4-BE49-F238E27FC236}">
                <a16:creationId xmlns:a16="http://schemas.microsoft.com/office/drawing/2014/main" id="{8A2854BE-101E-4085-9E5B-B144BDEB2F08}"/>
              </a:ext>
            </a:extLst>
          </p:cNvPr>
          <p:cNvSpPr>
            <a:spLocks noGrp="1"/>
          </p:cNvSpPr>
          <p:nvPr>
            <p:ph type="ftr" sz="quarter" idx="11"/>
          </p:nvPr>
        </p:nvSpPr>
        <p:spPr>
          <a:xfrm>
            <a:off x="2129857" y="6264782"/>
            <a:ext cx="7932285" cy="365125"/>
          </a:xfrm>
        </p:spPr>
        <p:txBody>
          <a:bodyPr/>
          <a:lstStyle>
            <a:lvl1pPr>
              <a:defRPr sz="1100">
                <a:latin typeface="+mn-lt"/>
              </a:defRPr>
            </a:lvl1pPr>
          </a:lstStyle>
          <a:p>
            <a:r>
              <a:rPr lang="en-US" dirty="0">
                <a:solidFill>
                  <a:schemeClr val="tx1"/>
                </a:solidFill>
              </a:rPr>
              <a:t>This project is funded by USDA NIFA Specialty Crop Research Initiative Award # 2020-51181-32156 (09/01/20 - 08/31/24)</a:t>
            </a:r>
          </a:p>
          <a:p>
            <a:r>
              <a:rPr lang="en-US" dirty="0">
                <a:solidFill>
                  <a:schemeClr val="tx1"/>
                </a:solidFill>
              </a:rPr>
              <a:t>Additional funding from the </a:t>
            </a:r>
            <a:r>
              <a:rPr lang="en-US" dirty="0" err="1">
                <a:solidFill>
                  <a:schemeClr val="tx1"/>
                </a:solidFill>
              </a:rPr>
              <a:t>SweetGAINS</a:t>
            </a:r>
            <a:r>
              <a:rPr lang="en-US" dirty="0">
                <a:solidFill>
                  <a:schemeClr val="tx1"/>
                </a:solidFill>
              </a:rPr>
              <a:t> funded by the Bill and Melinda Gates Foundation Opportunity OPP1213329,</a:t>
            </a:r>
          </a:p>
          <a:p>
            <a:r>
              <a:rPr lang="en-US" dirty="0">
                <a:solidFill>
                  <a:schemeClr val="tx1"/>
                </a:solidFill>
              </a:rPr>
              <a:t>The NC Agricultural Foundation, Inc., and the NC Crop Improvement Association and NC Foundation Seed Producers, Inc.</a:t>
            </a:r>
          </a:p>
          <a:p>
            <a:endParaRPr lang="en-US" dirty="0"/>
          </a:p>
        </p:txBody>
      </p:sp>
      <p:pic>
        <p:nvPicPr>
          <p:cNvPr id="12" name="Picture 2" descr="SweetGAINS Africa - International Potato Center">
            <a:extLst>
              <a:ext uri="{FF2B5EF4-FFF2-40B4-BE49-F238E27FC236}">
                <a16:creationId xmlns:a16="http://schemas.microsoft.com/office/drawing/2014/main" id="{1B46DAA9-2DF8-4DC7-B77A-84628F305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pic>
        <p:nvPicPr>
          <p:cNvPr id="14" name="Picture 13">
            <a:extLst>
              <a:ext uri="{FF2B5EF4-FFF2-40B4-BE49-F238E27FC236}">
                <a16:creationId xmlns:a16="http://schemas.microsoft.com/office/drawing/2014/main" id="{FAC20201-F2D9-429B-8528-61FEE4590081}"/>
              </a:ext>
            </a:extLst>
          </p:cNvPr>
          <p:cNvPicPr>
            <a:picLocks noChangeAspect="1"/>
          </p:cNvPicPr>
          <p:nvPr/>
        </p:nvPicPr>
        <p:blipFill>
          <a:blip r:embed="rId6"/>
          <a:stretch>
            <a:fillRect/>
          </a:stretch>
        </p:blipFill>
        <p:spPr>
          <a:xfrm>
            <a:off x="5526651" y="134889"/>
            <a:ext cx="6536449" cy="5937783"/>
          </a:xfrm>
          <a:prstGeom prst="rect">
            <a:avLst/>
          </a:prstGeom>
        </p:spPr>
      </p:pic>
      <p:pic>
        <p:nvPicPr>
          <p:cNvPr id="16" name="Video 15">
            <a:hlinkClick r:id="" action="ppaction://media"/>
            <a:extLst>
              <a:ext uri="{FF2B5EF4-FFF2-40B4-BE49-F238E27FC236}">
                <a16:creationId xmlns:a16="http://schemas.microsoft.com/office/drawing/2014/main" id="{A32F197B-7A69-483E-AAD2-F7C1DBE6180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15113675"/>
      </p:ext>
    </p:extLst>
  </p:cSld>
  <p:clrMapOvr>
    <a:masterClrMapping/>
  </p:clrMapOvr>
  <mc:AlternateContent xmlns:mc="http://schemas.openxmlformats.org/markup-compatibility/2006">
    <mc:Choice xmlns:p14="http://schemas.microsoft.com/office/powerpoint/2010/main" Requires="p14">
      <p:transition spd="slow" p14:dur="2000" advTm="36544"/>
    </mc:Choice>
    <mc:Fallback>
      <p:transition spd="slow" advTm="36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D58BD3-1C1A-4D5A-9782-C64D1FD4F7CD}"/>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998DA380-654B-4768-A9BA-D81AA1FF2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8" name="Footer Placeholder 4">
            <a:extLst>
              <a:ext uri="{FF2B5EF4-FFF2-40B4-BE49-F238E27FC236}">
                <a16:creationId xmlns:a16="http://schemas.microsoft.com/office/drawing/2014/main" id="{1EA29797-2FFE-439D-B693-144242520915}"/>
              </a:ext>
            </a:extLst>
          </p:cNvPr>
          <p:cNvSpPr>
            <a:spLocks noGrp="1"/>
          </p:cNvSpPr>
          <p:nvPr>
            <p:ph type="ftr" sz="quarter" idx="11"/>
          </p:nvPr>
        </p:nvSpPr>
        <p:spPr>
          <a:xfrm>
            <a:off x="2129857" y="6264782"/>
            <a:ext cx="7932285" cy="365125"/>
          </a:xfrm>
        </p:spPr>
        <p:txBody>
          <a:bodyPr/>
          <a:lstStyle>
            <a:lvl1pPr>
              <a:defRPr sz="1100">
                <a:latin typeface="+mn-lt"/>
              </a:defRPr>
            </a:lvl1pPr>
          </a:lstStyle>
          <a:p>
            <a:r>
              <a:rPr lang="en-US" dirty="0">
                <a:solidFill>
                  <a:schemeClr val="tx1"/>
                </a:solidFill>
              </a:rPr>
              <a:t>This project is funded by USDA NIFA Specialty Crop Research Initiative Award # 2020-51181-32156 (09/01/20 - 08/31/24)</a:t>
            </a:r>
          </a:p>
          <a:p>
            <a:r>
              <a:rPr lang="en-US" dirty="0">
                <a:solidFill>
                  <a:schemeClr val="tx1"/>
                </a:solidFill>
              </a:rPr>
              <a:t>Additional funding from the </a:t>
            </a:r>
            <a:r>
              <a:rPr lang="en-US" dirty="0" err="1">
                <a:solidFill>
                  <a:schemeClr val="tx1"/>
                </a:solidFill>
              </a:rPr>
              <a:t>SweetGAINS</a:t>
            </a:r>
            <a:r>
              <a:rPr lang="en-US" dirty="0">
                <a:solidFill>
                  <a:schemeClr val="tx1"/>
                </a:solidFill>
              </a:rPr>
              <a:t> funded by the Bill and Melinda Gates Foundation Opportunity OPP1213329,</a:t>
            </a:r>
          </a:p>
          <a:p>
            <a:r>
              <a:rPr lang="en-US" dirty="0">
                <a:solidFill>
                  <a:schemeClr val="tx1"/>
                </a:solidFill>
              </a:rPr>
              <a:t>The NC Agricultural Foundation, Inc., and the NC Crop Improvement Association and NC Foundation Seed Producers, Inc.</a:t>
            </a:r>
          </a:p>
          <a:p>
            <a:endParaRPr lang="en-US" dirty="0"/>
          </a:p>
        </p:txBody>
      </p:sp>
      <p:pic>
        <p:nvPicPr>
          <p:cNvPr id="10" name="Picture 2" descr="SweetGAINS Africa - International Potato Center">
            <a:extLst>
              <a:ext uri="{FF2B5EF4-FFF2-40B4-BE49-F238E27FC236}">
                <a16:creationId xmlns:a16="http://schemas.microsoft.com/office/drawing/2014/main" id="{7EEE38D6-18D3-4EB8-AB4D-BC61C9E2E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pic>
        <p:nvPicPr>
          <p:cNvPr id="11" name="Content Placeholder 10">
            <a:extLst>
              <a:ext uri="{FF2B5EF4-FFF2-40B4-BE49-F238E27FC236}">
                <a16:creationId xmlns:a16="http://schemas.microsoft.com/office/drawing/2014/main" id="{F4EC3BFF-63A5-4110-B28A-F3267B38C469}"/>
              </a:ext>
            </a:extLst>
          </p:cNvPr>
          <p:cNvPicPr>
            <a:picLocks noChangeAspect="1"/>
          </p:cNvPicPr>
          <p:nvPr/>
        </p:nvPicPr>
        <p:blipFill>
          <a:blip r:embed="rId6"/>
          <a:stretch>
            <a:fillRect/>
          </a:stretch>
        </p:blipFill>
        <p:spPr>
          <a:xfrm>
            <a:off x="9239203" y="445185"/>
            <a:ext cx="2915615" cy="5399394"/>
          </a:xfrm>
          <a:prstGeom prst="rect">
            <a:avLst/>
          </a:prstGeom>
        </p:spPr>
      </p:pic>
      <p:pic>
        <p:nvPicPr>
          <p:cNvPr id="16" name="Picture 15">
            <a:extLst>
              <a:ext uri="{FF2B5EF4-FFF2-40B4-BE49-F238E27FC236}">
                <a16:creationId xmlns:a16="http://schemas.microsoft.com/office/drawing/2014/main" id="{7198DD3E-CA87-49BF-AF29-A144FB57B9EE}"/>
              </a:ext>
            </a:extLst>
          </p:cNvPr>
          <p:cNvPicPr>
            <a:picLocks noChangeAspect="1"/>
          </p:cNvPicPr>
          <p:nvPr/>
        </p:nvPicPr>
        <p:blipFill>
          <a:blip r:embed="rId7"/>
          <a:stretch>
            <a:fillRect/>
          </a:stretch>
        </p:blipFill>
        <p:spPr>
          <a:xfrm>
            <a:off x="6201922" y="445185"/>
            <a:ext cx="3106920" cy="4433044"/>
          </a:xfrm>
          <a:prstGeom prst="rect">
            <a:avLst/>
          </a:prstGeom>
        </p:spPr>
      </p:pic>
      <p:sp>
        <p:nvSpPr>
          <p:cNvPr id="18" name="TextBox 17">
            <a:extLst>
              <a:ext uri="{FF2B5EF4-FFF2-40B4-BE49-F238E27FC236}">
                <a16:creationId xmlns:a16="http://schemas.microsoft.com/office/drawing/2014/main" id="{76BEE7EA-3E14-4785-A2A4-D9C74C7DBA3B}"/>
              </a:ext>
            </a:extLst>
          </p:cNvPr>
          <p:cNvSpPr txBox="1"/>
          <p:nvPr/>
        </p:nvSpPr>
        <p:spPr>
          <a:xfrm>
            <a:off x="304836" y="1573699"/>
            <a:ext cx="5591139" cy="1477328"/>
          </a:xfrm>
          <a:prstGeom prst="rect">
            <a:avLst/>
          </a:prstGeom>
          <a:noFill/>
        </p:spPr>
        <p:txBody>
          <a:bodyPr wrap="square">
            <a:spAutoFit/>
          </a:bodyPr>
          <a:lstStyle/>
          <a:p>
            <a:pPr marL="228600" indent="-228600">
              <a:buFont typeface="Arial" panose="020B0604020202020204" pitchFamily="34" charset="0"/>
              <a:buChar char="•"/>
            </a:pPr>
            <a:r>
              <a:rPr lang="en-US" sz="1800" dirty="0"/>
              <a:t>Correlations within rep (between subsamples) were strong (r</a:t>
            </a:r>
            <a:r>
              <a:rPr lang="en-US" sz="1800" baseline="30000" dirty="0"/>
              <a:t>2</a:t>
            </a:r>
            <a:r>
              <a:rPr lang="en-US" sz="1800" dirty="0"/>
              <a:t>&gt;0.96 for all pairwise egg counts).</a:t>
            </a:r>
          </a:p>
          <a:p>
            <a:pPr marL="228600" indent="-228600">
              <a:buFont typeface="Arial" panose="020B0604020202020204" pitchFamily="34" charset="0"/>
              <a:buChar char="•"/>
            </a:pPr>
            <a:r>
              <a:rPr lang="en-US" sz="1800" dirty="0"/>
              <a:t>Correlations between the two reps for reproductive factor (r</a:t>
            </a:r>
            <a:r>
              <a:rPr lang="en-US" sz="1800" baseline="30000" dirty="0"/>
              <a:t>2 </a:t>
            </a:r>
            <a:r>
              <a:rPr lang="en-US" sz="1800" dirty="0"/>
              <a:t>= .29, P&lt;.001), and for eggs/g root (r</a:t>
            </a:r>
            <a:r>
              <a:rPr lang="en-US" sz="1800" baseline="30000" dirty="0"/>
              <a:t>2</a:t>
            </a:r>
            <a:r>
              <a:rPr lang="en-US" sz="1800" dirty="0"/>
              <a:t> = .25, P&lt;.001)</a:t>
            </a:r>
          </a:p>
        </p:txBody>
      </p:sp>
      <p:sp>
        <p:nvSpPr>
          <p:cNvPr id="19" name="Title 1">
            <a:extLst>
              <a:ext uri="{FF2B5EF4-FFF2-40B4-BE49-F238E27FC236}">
                <a16:creationId xmlns:a16="http://schemas.microsoft.com/office/drawing/2014/main" id="{808A80E5-896D-4C45-8BFB-8E2C0DE23F47}"/>
              </a:ext>
            </a:extLst>
          </p:cNvPr>
          <p:cNvSpPr>
            <a:spLocks noGrp="1"/>
          </p:cNvSpPr>
          <p:nvPr>
            <p:ph type="title"/>
          </p:nvPr>
        </p:nvSpPr>
        <p:spPr>
          <a:xfrm>
            <a:off x="838200" y="365125"/>
            <a:ext cx="10515600" cy="1325563"/>
          </a:xfrm>
        </p:spPr>
        <p:txBody>
          <a:bodyPr/>
          <a:lstStyle/>
          <a:p>
            <a:r>
              <a:rPr lang="en-US" b="1" dirty="0"/>
              <a:t>Results</a:t>
            </a:r>
          </a:p>
        </p:txBody>
      </p:sp>
      <p:pic>
        <p:nvPicPr>
          <p:cNvPr id="27" name="Video 26">
            <a:hlinkClick r:id="" action="ppaction://media"/>
            <a:extLst>
              <a:ext uri="{FF2B5EF4-FFF2-40B4-BE49-F238E27FC236}">
                <a16:creationId xmlns:a16="http://schemas.microsoft.com/office/drawing/2014/main" id="{63389CBF-3C81-46F4-8C54-E1F97D19C14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50596638"/>
      </p:ext>
    </p:extLst>
  </p:cSld>
  <p:clrMapOvr>
    <a:masterClrMapping/>
  </p:clrMapOvr>
  <mc:AlternateContent xmlns:mc="http://schemas.openxmlformats.org/markup-compatibility/2006">
    <mc:Choice xmlns:p14="http://schemas.microsoft.com/office/powerpoint/2010/main" Requires="p14">
      <p:transition spd="slow" p14:dur="2000" advTm="55751"/>
    </mc:Choice>
    <mc:Fallback>
      <p:transition spd="slow" advTm="55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D58BD3-1C1A-4D5A-9782-C64D1FD4F7CD}"/>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998DA380-654B-4768-A9BA-D81AA1FF2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8" name="Footer Placeholder 4">
            <a:extLst>
              <a:ext uri="{FF2B5EF4-FFF2-40B4-BE49-F238E27FC236}">
                <a16:creationId xmlns:a16="http://schemas.microsoft.com/office/drawing/2014/main" id="{D04DA1B9-B720-4F85-A4E0-0E410A0716C0}"/>
              </a:ext>
            </a:extLst>
          </p:cNvPr>
          <p:cNvSpPr>
            <a:spLocks noGrp="1"/>
          </p:cNvSpPr>
          <p:nvPr>
            <p:ph type="ftr" sz="quarter" idx="11"/>
          </p:nvPr>
        </p:nvSpPr>
        <p:spPr>
          <a:xfrm>
            <a:off x="2129857" y="6264782"/>
            <a:ext cx="7932285" cy="365125"/>
          </a:xfrm>
        </p:spPr>
        <p:txBody>
          <a:bodyPr/>
          <a:lstStyle>
            <a:lvl1pPr>
              <a:defRPr sz="1100">
                <a:latin typeface="+mn-lt"/>
              </a:defRPr>
            </a:lvl1pPr>
          </a:lstStyle>
          <a:p>
            <a:r>
              <a:rPr lang="en-US" dirty="0">
                <a:solidFill>
                  <a:schemeClr val="tx1"/>
                </a:solidFill>
              </a:rPr>
              <a:t>This project is funded by USDA NIFA Specialty Crop Research Initiative Award # 2020-51181-32156 (09/01/20 - 08/31/24)</a:t>
            </a:r>
          </a:p>
          <a:p>
            <a:r>
              <a:rPr lang="en-US" dirty="0">
                <a:solidFill>
                  <a:schemeClr val="tx1"/>
                </a:solidFill>
              </a:rPr>
              <a:t>Additional funding from the </a:t>
            </a:r>
            <a:r>
              <a:rPr lang="en-US" dirty="0" err="1">
                <a:solidFill>
                  <a:schemeClr val="tx1"/>
                </a:solidFill>
              </a:rPr>
              <a:t>SweetGAINS</a:t>
            </a:r>
            <a:r>
              <a:rPr lang="en-US" dirty="0">
                <a:solidFill>
                  <a:schemeClr val="tx1"/>
                </a:solidFill>
              </a:rPr>
              <a:t> funded by the Bill and Melinda Gates Foundation Opportunity OPP1213329,</a:t>
            </a:r>
          </a:p>
          <a:p>
            <a:r>
              <a:rPr lang="en-US" dirty="0">
                <a:solidFill>
                  <a:schemeClr val="tx1"/>
                </a:solidFill>
              </a:rPr>
              <a:t>The NC Agricultural Foundation, Inc., and the NC Crop Improvement Association and NC Foundation Seed Producers, Inc.</a:t>
            </a:r>
          </a:p>
          <a:p>
            <a:endParaRPr lang="en-US" dirty="0"/>
          </a:p>
        </p:txBody>
      </p:sp>
      <p:pic>
        <p:nvPicPr>
          <p:cNvPr id="10" name="Picture 2" descr="SweetGAINS Africa - International Potato Center">
            <a:extLst>
              <a:ext uri="{FF2B5EF4-FFF2-40B4-BE49-F238E27FC236}">
                <a16:creationId xmlns:a16="http://schemas.microsoft.com/office/drawing/2014/main" id="{BFD071E6-0DDC-468C-8822-B55B225C8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pic>
        <p:nvPicPr>
          <p:cNvPr id="11" name="Content Placeholder 12">
            <a:extLst>
              <a:ext uri="{FF2B5EF4-FFF2-40B4-BE49-F238E27FC236}">
                <a16:creationId xmlns:a16="http://schemas.microsoft.com/office/drawing/2014/main" id="{AEF011D8-F983-41EB-8844-3B3BCFF0221B}"/>
              </a:ext>
            </a:extLst>
          </p:cNvPr>
          <p:cNvPicPr>
            <a:picLocks noChangeAspect="1"/>
          </p:cNvPicPr>
          <p:nvPr/>
        </p:nvPicPr>
        <p:blipFill>
          <a:blip r:embed="rId6"/>
          <a:stretch>
            <a:fillRect/>
          </a:stretch>
        </p:blipFill>
        <p:spPr>
          <a:xfrm>
            <a:off x="1418196" y="49014"/>
            <a:ext cx="9349331" cy="6001260"/>
          </a:xfrm>
          <a:prstGeom prst="rect">
            <a:avLst/>
          </a:prstGeom>
        </p:spPr>
      </p:pic>
      <p:pic>
        <p:nvPicPr>
          <p:cNvPr id="18" name="Video 17">
            <a:hlinkClick r:id="" action="ppaction://media"/>
            <a:extLst>
              <a:ext uri="{FF2B5EF4-FFF2-40B4-BE49-F238E27FC236}">
                <a16:creationId xmlns:a16="http://schemas.microsoft.com/office/drawing/2014/main" id="{D33A1D59-A12E-4DD1-A510-DDF0B985AEC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276734142"/>
      </p:ext>
    </p:extLst>
  </p:cSld>
  <p:clrMapOvr>
    <a:masterClrMapping/>
  </p:clrMapOvr>
  <mc:AlternateContent xmlns:mc="http://schemas.openxmlformats.org/markup-compatibility/2006">
    <mc:Choice xmlns:p14="http://schemas.microsoft.com/office/powerpoint/2010/main" Requires="p14">
      <p:transition spd="slow" p14:dur="2000" advTm="49511"/>
    </mc:Choice>
    <mc:Fallback>
      <p:transition spd="slow" advTm="4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D58BD3-1C1A-4D5A-9782-C64D1FD4F7CD}"/>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998DA380-654B-4768-A9BA-D81AA1FF2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8" name="Footer Placeholder 4">
            <a:extLst>
              <a:ext uri="{FF2B5EF4-FFF2-40B4-BE49-F238E27FC236}">
                <a16:creationId xmlns:a16="http://schemas.microsoft.com/office/drawing/2014/main" id="{75D50162-785A-4A09-B8ED-17E8DF14A193}"/>
              </a:ext>
            </a:extLst>
          </p:cNvPr>
          <p:cNvSpPr>
            <a:spLocks noGrp="1"/>
          </p:cNvSpPr>
          <p:nvPr>
            <p:ph type="ftr" sz="quarter" idx="11"/>
          </p:nvPr>
        </p:nvSpPr>
        <p:spPr>
          <a:xfrm>
            <a:off x="3598718" y="6262935"/>
            <a:ext cx="4994564" cy="365125"/>
          </a:xfrm>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p:txBody>
      </p:sp>
      <p:pic>
        <p:nvPicPr>
          <p:cNvPr id="10" name="Picture 2" descr="SweetGAINS Africa - International Potato Center">
            <a:extLst>
              <a:ext uri="{FF2B5EF4-FFF2-40B4-BE49-F238E27FC236}">
                <a16:creationId xmlns:a16="http://schemas.microsoft.com/office/drawing/2014/main" id="{6BF5FE9D-D1E1-466C-B35A-BCB026014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pic>
        <p:nvPicPr>
          <p:cNvPr id="13" name="Picture 12">
            <a:extLst>
              <a:ext uri="{FF2B5EF4-FFF2-40B4-BE49-F238E27FC236}">
                <a16:creationId xmlns:a16="http://schemas.microsoft.com/office/drawing/2014/main" id="{E0D797E7-4909-4159-A07F-67657F982E63}"/>
              </a:ext>
            </a:extLst>
          </p:cNvPr>
          <p:cNvPicPr>
            <a:picLocks noChangeAspect="1"/>
          </p:cNvPicPr>
          <p:nvPr/>
        </p:nvPicPr>
        <p:blipFill>
          <a:blip r:embed="rId6"/>
          <a:stretch>
            <a:fillRect/>
          </a:stretch>
        </p:blipFill>
        <p:spPr>
          <a:xfrm>
            <a:off x="327652" y="1081792"/>
            <a:ext cx="4963557" cy="3620663"/>
          </a:xfrm>
          <a:prstGeom prst="rect">
            <a:avLst/>
          </a:prstGeom>
        </p:spPr>
      </p:pic>
      <p:pic>
        <p:nvPicPr>
          <p:cNvPr id="14" name="Picture 13">
            <a:extLst>
              <a:ext uri="{FF2B5EF4-FFF2-40B4-BE49-F238E27FC236}">
                <a16:creationId xmlns:a16="http://schemas.microsoft.com/office/drawing/2014/main" id="{55041791-FE7B-4311-86CD-0C92B6B81256}"/>
              </a:ext>
            </a:extLst>
          </p:cNvPr>
          <p:cNvPicPr>
            <a:picLocks noChangeAspect="1"/>
          </p:cNvPicPr>
          <p:nvPr/>
        </p:nvPicPr>
        <p:blipFill>
          <a:blip r:embed="rId7"/>
          <a:stretch>
            <a:fillRect/>
          </a:stretch>
        </p:blipFill>
        <p:spPr>
          <a:xfrm>
            <a:off x="5994400" y="1081793"/>
            <a:ext cx="6116989" cy="3620663"/>
          </a:xfrm>
          <a:prstGeom prst="rect">
            <a:avLst/>
          </a:prstGeom>
        </p:spPr>
      </p:pic>
      <p:pic>
        <p:nvPicPr>
          <p:cNvPr id="18" name="Video 17">
            <a:hlinkClick r:id="" action="ppaction://media"/>
            <a:extLst>
              <a:ext uri="{FF2B5EF4-FFF2-40B4-BE49-F238E27FC236}">
                <a16:creationId xmlns:a16="http://schemas.microsoft.com/office/drawing/2014/main" id="{206E99BA-3441-48B8-BA61-69F42A5BD38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68802377"/>
      </p:ext>
    </p:extLst>
  </p:cSld>
  <p:clrMapOvr>
    <a:masterClrMapping/>
  </p:clrMapOvr>
  <mc:AlternateContent xmlns:mc="http://schemas.openxmlformats.org/markup-compatibility/2006">
    <mc:Choice xmlns:p14="http://schemas.microsoft.com/office/powerpoint/2010/main" Requires="p14">
      <p:transition spd="slow" p14:dur="2000" advTm="49271"/>
    </mc:Choice>
    <mc:Fallback>
      <p:transition spd="slow" advTm="4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6C43-EDEE-4036-BF80-69C41C25ED2E}"/>
              </a:ext>
            </a:extLst>
          </p:cNvPr>
          <p:cNvSpPr>
            <a:spLocks noGrp="1"/>
          </p:cNvSpPr>
          <p:nvPr>
            <p:ph type="title"/>
          </p:nvPr>
        </p:nvSpPr>
        <p:spPr/>
        <p:txBody>
          <a:bodyPr/>
          <a:lstStyle/>
          <a:p>
            <a:r>
              <a:rPr lang="en-US" b="1" dirty="0"/>
              <a:t>Conclusions and Future Research</a:t>
            </a:r>
          </a:p>
        </p:txBody>
      </p:sp>
      <p:sp>
        <p:nvSpPr>
          <p:cNvPr id="3" name="Content Placeholder 2">
            <a:extLst>
              <a:ext uri="{FF2B5EF4-FFF2-40B4-BE49-F238E27FC236}">
                <a16:creationId xmlns:a16="http://schemas.microsoft.com/office/drawing/2014/main" id="{7354194C-1CC9-4D3A-8CAC-49647AC724B4}"/>
              </a:ext>
            </a:extLst>
          </p:cNvPr>
          <p:cNvSpPr>
            <a:spLocks noGrp="1"/>
          </p:cNvSpPr>
          <p:nvPr>
            <p:ph idx="1"/>
          </p:nvPr>
        </p:nvSpPr>
        <p:spPr>
          <a:xfrm>
            <a:off x="838200" y="1646998"/>
            <a:ext cx="10515600" cy="4351338"/>
          </a:xfrm>
        </p:spPr>
        <p:txBody>
          <a:bodyPr>
            <a:normAutofit fontScale="77500" lnSpcReduction="20000"/>
          </a:bodyPr>
          <a:lstStyle/>
          <a:p>
            <a:pPr marL="228600" indent="-228600">
              <a:buFont typeface="Arial" panose="020B0604020202020204" pitchFamily="34" charset="0"/>
              <a:buChar char="•"/>
            </a:pPr>
            <a:r>
              <a:rPr lang="en-US" sz="2800" dirty="0"/>
              <a:t>A 1:1 segregation pattern suggests a simplex dominant trait controls </a:t>
            </a:r>
            <a:r>
              <a:rPr lang="en-US" sz="2800" i="1" dirty="0"/>
              <a:t>M.e. </a:t>
            </a:r>
            <a:r>
              <a:rPr lang="en-US" sz="2800" dirty="0"/>
              <a:t>resistance in the TB population. This is likely conferred by parent ‘Tanzania’, though it may be a missing allele in ‘Beauregard’.</a:t>
            </a:r>
          </a:p>
          <a:p>
            <a:pPr marL="228600" indent="-228600">
              <a:buFont typeface="Arial" panose="020B0604020202020204" pitchFamily="34" charset="0"/>
              <a:buChar char="•"/>
            </a:pPr>
            <a:r>
              <a:rPr lang="en-US" sz="2800" dirty="0"/>
              <a:t>Oloka et al. (2021) used this same approach to discover a major QTL on LG 7 explaining 58.3% of variation for </a:t>
            </a:r>
            <a:r>
              <a:rPr lang="en-US" sz="2800" i="1" dirty="0"/>
              <a:t>M. incognita (M.i.</a:t>
            </a:r>
            <a:r>
              <a:rPr lang="en-US" sz="2800" dirty="0"/>
              <a:t>)</a:t>
            </a:r>
            <a:r>
              <a:rPr lang="en-US" sz="2800" i="1" dirty="0"/>
              <a:t> </a:t>
            </a:r>
            <a:r>
              <a:rPr lang="en-US" sz="2800" dirty="0"/>
              <a:t>resistance, another root knot nematode of worldwide economic importance. </a:t>
            </a:r>
          </a:p>
          <a:p>
            <a:pPr marL="228600" indent="-228600">
              <a:buFont typeface="Arial" panose="020B0604020202020204" pitchFamily="34" charset="0"/>
              <a:buChar char="•"/>
            </a:pPr>
            <a:r>
              <a:rPr lang="en-US" sz="2800" dirty="0"/>
              <a:t>Using the </a:t>
            </a:r>
            <a:r>
              <a:rPr lang="en-US" sz="2800" i="1" dirty="0"/>
              <a:t>I. </a:t>
            </a:r>
            <a:r>
              <a:rPr lang="en-US" sz="2800" i="1" dirty="0" err="1"/>
              <a:t>trifida</a:t>
            </a:r>
            <a:r>
              <a:rPr lang="en-US" sz="2800" i="1" dirty="0"/>
              <a:t> </a:t>
            </a:r>
            <a:r>
              <a:rPr lang="en-US" sz="2800" dirty="0"/>
              <a:t>reference genome and WGS data for ‘Tanzania’ and ‘Beauregard’, we have identified 2,444 simplex or pentaplex biallelic markers within these QTL on LG 4 and 7 which may be KASP-compatible. </a:t>
            </a:r>
          </a:p>
          <a:p>
            <a:pPr marL="228600" indent="-228600">
              <a:buFont typeface="Arial" panose="020B0604020202020204" pitchFamily="34" charset="0"/>
              <a:buChar char="•"/>
            </a:pPr>
            <a:r>
              <a:rPr lang="en-US" sz="2800" dirty="0"/>
              <a:t>Known resistant and susceptible lines from the greater germplasm (as well as select TB lines) have been genotyped by LGC </a:t>
            </a:r>
            <a:r>
              <a:rPr lang="en-US" sz="2800" dirty="0" err="1"/>
              <a:t>BioSearch</a:t>
            </a:r>
            <a:r>
              <a:rPr lang="en-US" sz="2800" dirty="0"/>
              <a:t> Technologies at peak-flanking positions, and preliminary data supports multiple markers which predict resistant/susceptible with 90-100% accuracy for both </a:t>
            </a:r>
            <a:r>
              <a:rPr lang="en-US" sz="2800" i="1" dirty="0"/>
              <a:t>M.e. </a:t>
            </a:r>
            <a:r>
              <a:rPr lang="en-US" sz="2800" dirty="0"/>
              <a:t>and </a:t>
            </a:r>
            <a:r>
              <a:rPr lang="en-US" sz="2800" i="1" dirty="0"/>
              <a:t>M.i.</a:t>
            </a:r>
            <a:endParaRPr lang="en-US" sz="2800" dirty="0"/>
          </a:p>
          <a:p>
            <a:pPr marL="228600" indent="-228600">
              <a:buFont typeface="Arial" panose="020B0604020202020204" pitchFamily="34" charset="0"/>
              <a:buChar char="•"/>
            </a:pPr>
            <a:r>
              <a:rPr lang="en-US" sz="2800" dirty="0"/>
              <a:t>Implementing KASP-based assays in breeding for </a:t>
            </a:r>
            <a:r>
              <a:rPr lang="en-US" sz="2800" i="1" dirty="0"/>
              <a:t>Meloidogyne </a:t>
            </a:r>
            <a:r>
              <a:rPr lang="en-US" sz="2800" dirty="0"/>
              <a:t>resistance would represent the first usage of marker-assisted selection in sweetpotato.</a:t>
            </a:r>
          </a:p>
          <a:p>
            <a:endParaRPr lang="en-US" dirty="0"/>
          </a:p>
          <a:p>
            <a:endParaRPr lang="en-US" dirty="0"/>
          </a:p>
        </p:txBody>
      </p:sp>
      <p:sp>
        <p:nvSpPr>
          <p:cNvPr id="4" name="Rectangle 3">
            <a:extLst>
              <a:ext uri="{FF2B5EF4-FFF2-40B4-BE49-F238E27FC236}">
                <a16:creationId xmlns:a16="http://schemas.microsoft.com/office/drawing/2014/main" id="{D8D58BD3-1C1A-4D5A-9782-C64D1FD4F7CD}"/>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998DA380-654B-4768-A9BA-D81AA1FF2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8" name="Footer Placeholder 4">
            <a:extLst>
              <a:ext uri="{FF2B5EF4-FFF2-40B4-BE49-F238E27FC236}">
                <a16:creationId xmlns:a16="http://schemas.microsoft.com/office/drawing/2014/main" id="{75D50162-785A-4A09-B8ED-17E8DF14A193}"/>
              </a:ext>
            </a:extLst>
          </p:cNvPr>
          <p:cNvSpPr>
            <a:spLocks noGrp="1"/>
          </p:cNvSpPr>
          <p:nvPr>
            <p:ph type="ftr" sz="quarter" idx="11"/>
          </p:nvPr>
        </p:nvSpPr>
        <p:spPr>
          <a:xfrm>
            <a:off x="3598718" y="6262935"/>
            <a:ext cx="4994564" cy="365125"/>
          </a:xfrm>
        </p:spPr>
        <p:txBody>
          <a:bodyPr/>
          <a:lstStyle/>
          <a:p>
            <a:r>
              <a:rPr lang="en-US" dirty="0">
                <a:solidFill>
                  <a:schemeClr val="tx1"/>
                </a:solidFill>
                <a:latin typeface="Helvetica Neue"/>
              </a:rPr>
              <a:t>This project is funded by USDA NIFA Specialty Crop Research Initiative Award # 2020-51181-32156 (09/01/20 - 08/31/24)</a:t>
            </a:r>
            <a:endParaRPr lang="en-US" dirty="0">
              <a:solidFill>
                <a:schemeClr val="tx1"/>
              </a:solidFill>
            </a:endParaRPr>
          </a:p>
        </p:txBody>
      </p:sp>
      <p:pic>
        <p:nvPicPr>
          <p:cNvPr id="10" name="Picture 2" descr="SweetGAINS Africa - International Potato Center">
            <a:extLst>
              <a:ext uri="{FF2B5EF4-FFF2-40B4-BE49-F238E27FC236}">
                <a16:creationId xmlns:a16="http://schemas.microsoft.com/office/drawing/2014/main" id="{6BF5FE9D-D1E1-466C-B35A-BCB026014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pic>
        <p:nvPicPr>
          <p:cNvPr id="14" name="Video 13">
            <a:hlinkClick r:id="" action="ppaction://media"/>
            <a:extLst>
              <a:ext uri="{FF2B5EF4-FFF2-40B4-BE49-F238E27FC236}">
                <a16:creationId xmlns:a16="http://schemas.microsoft.com/office/drawing/2014/main" id="{5C74376F-7A1D-4AF0-A41E-D77D28F6FB6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596864004"/>
      </p:ext>
    </p:extLst>
  </p:cSld>
  <p:clrMapOvr>
    <a:masterClrMapping/>
  </p:clrMapOvr>
  <mc:AlternateContent xmlns:mc="http://schemas.openxmlformats.org/markup-compatibility/2006">
    <mc:Choice xmlns:p14="http://schemas.microsoft.com/office/powerpoint/2010/main" Requires="p14">
      <p:transition spd="slow" p14:dur="2000" advTm="83309"/>
    </mc:Choice>
    <mc:Fallback>
      <p:transition spd="slow" advTm="8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26C43-EDEE-4036-BF80-69C41C25ED2E}"/>
              </a:ext>
            </a:extLst>
          </p:cNvPr>
          <p:cNvSpPr>
            <a:spLocks noGrp="1"/>
          </p:cNvSpPr>
          <p:nvPr>
            <p:ph type="title"/>
          </p:nvPr>
        </p:nvSpPr>
        <p:spPr/>
        <p:txBody>
          <a:bodyPr/>
          <a:lstStyle/>
          <a:p>
            <a:r>
              <a:rPr lang="en-US" b="1" dirty="0"/>
              <a:t>Acknowledgments</a:t>
            </a:r>
          </a:p>
        </p:txBody>
      </p:sp>
      <p:sp>
        <p:nvSpPr>
          <p:cNvPr id="3" name="Content Placeholder 2">
            <a:extLst>
              <a:ext uri="{FF2B5EF4-FFF2-40B4-BE49-F238E27FC236}">
                <a16:creationId xmlns:a16="http://schemas.microsoft.com/office/drawing/2014/main" id="{7354194C-1CC9-4D3A-8CAC-49647AC724B4}"/>
              </a:ext>
            </a:extLst>
          </p:cNvPr>
          <p:cNvSpPr>
            <a:spLocks noGrp="1"/>
          </p:cNvSpPr>
          <p:nvPr>
            <p:ph idx="1"/>
          </p:nvPr>
        </p:nvSpPr>
        <p:spPr/>
        <p:txBody>
          <a:bodyPr/>
          <a:lstStyle/>
          <a:p>
            <a:pPr marL="0" indent="0">
              <a:buNone/>
            </a:pPr>
            <a:r>
              <a:rPr lang="en-US" sz="2800" dirty="0"/>
              <a:t>We would like to thank Guilherme Pereira, Marcello </a:t>
            </a:r>
            <a:r>
              <a:rPr lang="en-US" sz="2800" dirty="0" err="1"/>
              <a:t>Mollinari</a:t>
            </a:r>
            <a:r>
              <a:rPr lang="en-US" sz="2800" dirty="0"/>
              <a:t>, C. Robin Buell and her team at UGA, and Victor </a:t>
            </a:r>
            <a:r>
              <a:rPr lang="en-US" sz="2800" dirty="0" err="1"/>
              <a:t>Amankwaah</a:t>
            </a:r>
            <a:r>
              <a:rPr lang="en-US" sz="2800" dirty="0"/>
              <a:t> for all their collaborations and contributions. Additional thanks to Sharon Williamson. A special thanks to the NC Crop Improvement Association, the NC Agriculture and Dairy Foundation and the Bill and Melinda Gates Foundation </a:t>
            </a:r>
            <a:r>
              <a:rPr lang="en-US" sz="2800" dirty="0" err="1"/>
              <a:t>SweetGAINS</a:t>
            </a:r>
            <a:r>
              <a:rPr lang="en-US" sz="2800" dirty="0"/>
              <a:t> project for funding the research. </a:t>
            </a:r>
          </a:p>
          <a:p>
            <a:endParaRPr lang="en-US" sz="2800" dirty="0"/>
          </a:p>
          <a:p>
            <a:pPr marL="0" indent="0">
              <a:buNone/>
            </a:pPr>
            <a:r>
              <a:rPr lang="en-US" dirty="0"/>
              <a:t>Contact: </a:t>
            </a:r>
            <a:r>
              <a:rPr lang="en-US" sz="2800" dirty="0"/>
              <a:t>Simon Fraher: </a:t>
            </a:r>
            <a:r>
              <a:rPr lang="en-US" sz="2800" dirty="0">
                <a:hlinkClick r:id="rId2"/>
              </a:rPr>
              <a:t>SPFraher@ncsu.edu</a:t>
            </a:r>
            <a:endParaRPr lang="en-US" sz="2800" dirty="0"/>
          </a:p>
          <a:p>
            <a:endParaRPr lang="en-US" dirty="0"/>
          </a:p>
        </p:txBody>
      </p:sp>
      <p:sp>
        <p:nvSpPr>
          <p:cNvPr id="4" name="Rectangle 3">
            <a:extLst>
              <a:ext uri="{FF2B5EF4-FFF2-40B4-BE49-F238E27FC236}">
                <a16:creationId xmlns:a16="http://schemas.microsoft.com/office/drawing/2014/main" id="{D8D58BD3-1C1A-4D5A-9782-C64D1FD4F7CD}"/>
              </a:ext>
            </a:extLst>
          </p:cNvPr>
          <p:cNvSpPr/>
          <p:nvPr/>
        </p:nvSpPr>
        <p:spPr>
          <a:xfrm>
            <a:off x="0" y="6032996"/>
            <a:ext cx="12192000" cy="825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2" dirty="0"/>
          </a:p>
        </p:txBody>
      </p:sp>
      <p:pic>
        <p:nvPicPr>
          <p:cNvPr id="5" name="Picture 4" descr="Logo&#10;&#10;Description automatically generated">
            <a:extLst>
              <a:ext uri="{FF2B5EF4-FFF2-40B4-BE49-F238E27FC236}">
                <a16:creationId xmlns:a16="http://schemas.microsoft.com/office/drawing/2014/main" id="{998DA380-654B-4768-A9BA-D81AA1FF2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43" y="5998336"/>
            <a:ext cx="1763714" cy="894324"/>
          </a:xfrm>
          <a:prstGeom prst="rect">
            <a:avLst/>
          </a:prstGeom>
        </p:spPr>
      </p:pic>
      <p:sp>
        <p:nvSpPr>
          <p:cNvPr id="8" name="Footer Placeholder 4">
            <a:extLst>
              <a:ext uri="{FF2B5EF4-FFF2-40B4-BE49-F238E27FC236}">
                <a16:creationId xmlns:a16="http://schemas.microsoft.com/office/drawing/2014/main" id="{07D95415-1651-427B-B9BD-66E5F2DDA4CB}"/>
              </a:ext>
            </a:extLst>
          </p:cNvPr>
          <p:cNvSpPr>
            <a:spLocks noGrp="1"/>
          </p:cNvSpPr>
          <p:nvPr>
            <p:ph type="ftr" sz="quarter" idx="11"/>
          </p:nvPr>
        </p:nvSpPr>
        <p:spPr>
          <a:xfrm>
            <a:off x="2129857" y="6264782"/>
            <a:ext cx="7932285" cy="365125"/>
          </a:xfrm>
        </p:spPr>
        <p:txBody>
          <a:bodyPr/>
          <a:lstStyle>
            <a:lvl1pPr>
              <a:defRPr sz="1100">
                <a:latin typeface="+mn-lt"/>
              </a:defRPr>
            </a:lvl1pPr>
          </a:lstStyle>
          <a:p>
            <a:r>
              <a:rPr lang="en-US" dirty="0">
                <a:solidFill>
                  <a:schemeClr val="tx1"/>
                </a:solidFill>
              </a:rPr>
              <a:t>This project is funded by USDA NIFA Specialty Crop Research Initiative Award # 2020-51181-32156 (09/01/20 - 08/31/24)</a:t>
            </a:r>
          </a:p>
          <a:p>
            <a:r>
              <a:rPr lang="en-US" dirty="0">
                <a:solidFill>
                  <a:schemeClr val="tx1"/>
                </a:solidFill>
              </a:rPr>
              <a:t>Additional funding from the </a:t>
            </a:r>
            <a:r>
              <a:rPr lang="en-US" dirty="0" err="1">
                <a:solidFill>
                  <a:schemeClr val="tx1"/>
                </a:solidFill>
              </a:rPr>
              <a:t>SweetGAINS</a:t>
            </a:r>
            <a:r>
              <a:rPr lang="en-US" dirty="0">
                <a:solidFill>
                  <a:schemeClr val="tx1"/>
                </a:solidFill>
              </a:rPr>
              <a:t> funded by the Bill and Melinda Gates Foundation Opportunity OPP1213329,</a:t>
            </a:r>
          </a:p>
          <a:p>
            <a:r>
              <a:rPr lang="en-US" dirty="0">
                <a:solidFill>
                  <a:schemeClr val="tx1"/>
                </a:solidFill>
              </a:rPr>
              <a:t>The NC Agricultural Foundation, Inc., and the NC Crop Improvement Association and NC Foundation Seed Producers, Inc.</a:t>
            </a:r>
          </a:p>
          <a:p>
            <a:endParaRPr lang="en-US" dirty="0"/>
          </a:p>
        </p:txBody>
      </p:sp>
      <p:pic>
        <p:nvPicPr>
          <p:cNvPr id="9" name="Picture 2" descr="SweetGAINS Africa - International Potato Center">
            <a:extLst>
              <a:ext uri="{FF2B5EF4-FFF2-40B4-BE49-F238E27FC236}">
                <a16:creationId xmlns:a16="http://schemas.microsoft.com/office/drawing/2014/main" id="{9B1CE660-98A7-4E60-8037-0701922A14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7527" y="6072672"/>
            <a:ext cx="1120478" cy="736314"/>
          </a:xfrm>
          <a:prstGeom prst="rect">
            <a:avLst/>
          </a:prstGeom>
          <a:solidFill>
            <a:schemeClr val="bg1"/>
          </a:solidFill>
        </p:spPr>
      </p:pic>
    </p:spTree>
    <p:extLst>
      <p:ext uri="{BB962C8B-B14F-4D97-AF65-F5344CB8AC3E}">
        <p14:creationId xmlns:p14="http://schemas.microsoft.com/office/powerpoint/2010/main" val="3137794730"/>
      </p:ext>
    </p:extLst>
  </p:cSld>
  <p:clrMapOvr>
    <a:masterClrMapping/>
  </p:clrMapOvr>
</p:sld>
</file>

<file path=ppt/theme/theme1.xml><?xml version="1.0" encoding="utf-8"?>
<a:theme xmlns:a="http://schemas.openxmlformats.org/drawingml/2006/main" name="Office Theme">
  <a:themeElements>
    <a:clrScheme name="Polyploids color scheme">
      <a:dk1>
        <a:srgbClr val="23294C"/>
      </a:dk1>
      <a:lt1>
        <a:sysClr val="window" lastClr="FFFFFF"/>
      </a:lt1>
      <a:dk2>
        <a:srgbClr val="000000"/>
      </a:dk2>
      <a:lt2>
        <a:srgbClr val="F8F8F8"/>
      </a:lt2>
      <a:accent1>
        <a:srgbClr val="7489F4"/>
      </a:accent1>
      <a:accent2>
        <a:srgbClr val="F8F8FF"/>
      </a:accent2>
      <a:accent3>
        <a:srgbClr val="FFF7D6"/>
      </a:accent3>
      <a:accent4>
        <a:srgbClr val="6788FF"/>
      </a:accent4>
      <a:accent5>
        <a:srgbClr val="F4C83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ample Virtual Poster dhb.pptx" id="{3EB7B963-96C6-4C02-8D19-B2789614DD87}" vid="{78568A0D-70DE-4E0B-91B6-5E0C7E0BB2EB}"/>
    </a:ext>
  </a:extLst>
</a:theme>
</file>

<file path=docProps/app.xml><?xml version="1.0" encoding="utf-8"?>
<Properties xmlns="http://schemas.openxmlformats.org/officeDocument/2006/extended-properties" xmlns:vt="http://schemas.openxmlformats.org/officeDocument/2006/docPropsVTypes">
  <Template/>
  <TotalTime>224</TotalTime>
  <Words>2091</Words>
  <Application>Microsoft Office PowerPoint</Application>
  <PresentationFormat>Widescreen</PresentationFormat>
  <Paragraphs>82</Paragraphs>
  <Slides>11</Slides>
  <Notes>0</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Franklin Gothic Medium</vt:lpstr>
      <vt:lpstr>Helvetica Neue</vt:lpstr>
      <vt:lpstr>Office Theme</vt:lpstr>
      <vt:lpstr>QTL analysis of the ‘Tanzania’ x ‘Beauregard’ sweetpotato mapping population for resistance to Meloidogyne enterolobii </vt:lpstr>
      <vt:lpstr>Introduction</vt:lpstr>
      <vt:lpstr>Materials and Methods</vt:lpstr>
      <vt:lpstr>Results</vt:lpstr>
      <vt:lpstr>Results</vt:lpstr>
      <vt:lpstr>PowerPoint Presentation</vt:lpstr>
      <vt:lpstr>PowerPoint Presentation</vt:lpstr>
      <vt:lpstr>Conclusions and Future Research</vt:lpstr>
      <vt:lpstr>Acknowledgments</vt:lpstr>
      <vt:lpstr>References</vt:lpstr>
      <vt:lpstr>Abstract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Title</dc:title>
  <dc:creator>Delany Baum</dc:creator>
  <cp:lastModifiedBy>Simon Fraher</cp:lastModifiedBy>
  <cp:revision>6</cp:revision>
  <dcterms:created xsi:type="dcterms:W3CDTF">2021-11-02T17:04:54Z</dcterms:created>
  <dcterms:modified xsi:type="dcterms:W3CDTF">2022-01-04T16:37:02Z</dcterms:modified>
</cp:coreProperties>
</file>