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98" r:id="rId3"/>
    <p:sldId id="294" r:id="rId4"/>
    <p:sldId id="715" r:id="rId5"/>
    <p:sldId id="272" r:id="rId6"/>
    <p:sldId id="716" r:id="rId7"/>
    <p:sldId id="718" r:id="rId8"/>
    <p:sldId id="720" r:id="rId9"/>
    <p:sldId id="714" r:id="rId10"/>
    <p:sldId id="322" r:id="rId11"/>
    <p:sldId id="717" r:id="rId12"/>
    <p:sldId id="264" r:id="rId13"/>
    <p:sldId id="265" r:id="rId14"/>
    <p:sldId id="721" r:id="rId15"/>
    <p:sldId id="723" r:id="rId16"/>
    <p:sldId id="722" r:id="rId17"/>
    <p:sldId id="698" r:id="rId18"/>
    <p:sldId id="710" r:id="rId19"/>
    <p:sldId id="724" r:id="rId20"/>
    <p:sldId id="713" r:id="rId21"/>
    <p:sldId id="33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0002"/>
    <a:srgbClr val="DD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8"/>
    <p:restoredTop sz="94694"/>
  </p:normalViewPr>
  <p:slideViewPr>
    <p:cSldViewPr snapToGrid="0" snapToObjects="1">
      <p:cViewPr varScale="1">
        <p:scale>
          <a:sx n="102" d="100"/>
          <a:sy n="102" d="100"/>
        </p:scale>
        <p:origin x="5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4423F-7FAD-2D4C-8193-A7114AE47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C9FF4-9680-474F-861D-8A1D529A5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D3110-3C7C-2341-A44B-3AF6AC676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9C11-4851-9C4E-92BC-003BAE47D3A4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0D19E-C3A2-1F44-A2B1-C6BAA7D1C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58E6D-E729-8C41-9161-972231BD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80AC-EFBA-1143-9169-0E20AFEC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4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EAF18-CDEC-DA45-90A3-5FDEF8F7F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C0E492-AE9C-B04C-A5B6-BEB16CDE5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A0686-C03F-A44C-A336-40D9B2DD8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9C11-4851-9C4E-92BC-003BAE47D3A4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49EA3-0579-CF45-9788-E6B922A0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FF0C2-EDC2-2643-93DB-7F20141FC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80AC-EFBA-1143-9169-0E20AFEC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9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55C9B7-F1D8-D44E-8160-E937B73A3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29DF01-D871-1544-ABFC-0B2630D26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563DE-06E7-0F45-8741-FB6E7986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9C11-4851-9C4E-92BC-003BAE47D3A4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A531E-2B8A-6E42-9A2F-FD7DD2897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F3D5F-E277-CE49-B95C-65933709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80AC-EFBA-1143-9169-0E20AFEC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3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6EA65-C063-4A9B-8B82-1D75DAA6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A8D10-5C12-4CB0-8C80-816E363B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5749" y="6178922"/>
            <a:ext cx="5000501" cy="427512"/>
          </a:xfrm>
        </p:spPr>
        <p:txBody>
          <a:bodyPr/>
          <a:lstStyle>
            <a:lvl1pPr>
              <a:defRPr>
                <a:solidFill>
                  <a:srgbClr val="23294C"/>
                </a:solidFill>
              </a:defRPr>
            </a:lvl1pPr>
          </a:lstStyle>
          <a:p>
            <a:r>
              <a:rPr lang="en-US" dirty="0">
                <a:latin typeface="Helvetica Neue"/>
              </a:rPr>
              <a:t>This project is funded by USDA NIFA Specialty Crop Research Initiative Award # 2020-51181-32156 (09/01/20 - 08/31/24)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F6997-20F9-4CB3-BB90-9F5EE3FBF4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811338"/>
            <a:ext cx="10515600" cy="3983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3597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240D-9BB7-9840-BCA3-3E01ECDFB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34A93-88FD-374A-B2F7-CA96FDAFB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3F6FA-1AD5-7147-871D-C87A2827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9C11-4851-9C4E-92BC-003BAE47D3A4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C6C74-2DA4-CB46-BDCE-DDA3F70C1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2EEEE-8EBF-D449-B4D3-BE13BF1CD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80AC-EFBA-1143-9169-0E20AFEC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6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14375-7B2A-4945-B814-30B129C45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67A92-411E-C44D-9A8B-BE0A0D5B6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48575-A3BC-1B40-BF2A-FCDC70C1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9C11-4851-9C4E-92BC-003BAE47D3A4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A1FAC-1533-6D46-8624-6CB3835DA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7B016-2D08-F045-BCAE-BB9C13BF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80AC-EFBA-1143-9169-0E20AFEC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1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6AE04-0F99-A041-A004-DE0777B2A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8DFDF-9D61-3E44-AB75-31410DB68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0D5961-D725-3246-84A7-418D66695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460169-E14A-4948-B54E-BE8195519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9C11-4851-9C4E-92BC-003BAE47D3A4}" type="datetimeFigureOut">
              <a:rPr lang="en-US" smtClean="0"/>
              <a:t>1/12/22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A336C-A9FF-FA4B-9C4B-7F6534DC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CE1F2-A1D5-384F-B786-46FE5D2A6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80AC-EFBA-1143-9169-0E20AFEC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6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E63A0-D19E-F249-99BD-D1A91E81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0B577-D432-CE4F-A724-8EC326D87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0C3E1C-CDE6-5F44-A3E4-902E705B1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87FD0-4AC9-FF42-8A0A-FB6B47639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C07E5B-B1F6-4E4F-A709-F984C81BEA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AAE771-9384-5741-A6B6-E49225122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9C11-4851-9C4E-92BC-003BAE47D3A4}" type="datetimeFigureOut">
              <a:rPr lang="en-US" smtClean="0"/>
              <a:t>1/12/22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DFBE2E-B1EA-694B-B203-84BFA1AB1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B9A128-B359-D345-9653-9575A22C6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80AC-EFBA-1143-9169-0E20AFEC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4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B0E1-8D9C-9E49-929C-6BA8795E0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7000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5AFE34-5847-114A-9B65-F6B1E3A2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9C11-4851-9C4E-92BC-003BAE47D3A4}" type="datetimeFigureOut">
              <a:rPr lang="en-US" smtClean="0"/>
              <a:t>1/12/22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677C13-7ACD-A843-9C0B-418E4EE05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19DC5-1F18-5A42-A80E-111D81B7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80AC-EFBA-1143-9169-0E20AFEC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99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D87316-A052-7343-96DF-7947F657E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9C11-4851-9C4E-92BC-003BAE47D3A4}" type="datetimeFigureOut">
              <a:rPr lang="en-US" smtClean="0"/>
              <a:t>1/12/22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A23C5-1043-1B4B-B29D-CC058E07F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37216-547F-B440-8ED6-B5406990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80AC-EFBA-1143-9169-0E20AFEC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B097F-E1E2-8749-A199-D4C9B6815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E6BA2-5B88-2F44-8D2C-A923A0C5B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19E70-4B67-DC47-B3DC-320881549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1CCA3-E1FC-9D4D-BD76-69C74AF2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9C11-4851-9C4E-92BC-003BAE47D3A4}" type="datetimeFigureOut">
              <a:rPr lang="en-US" smtClean="0"/>
              <a:t>1/12/22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1447B-C2B1-C142-81DC-B67AC783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15D19-9F74-EE4F-A6B2-A4F97DEC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80AC-EFBA-1143-9169-0E20AFEC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3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A96A8-0529-0243-B350-1F3B42E62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90043D-A508-EE40-93B8-4F5A087E40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32A3B-7DC9-9F4D-9828-40ACF0340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8F0E2-DDAF-D34C-9EE2-B742CC908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9C11-4851-9C4E-92BC-003BAE47D3A4}" type="datetimeFigureOut">
              <a:rPr lang="en-US" smtClean="0"/>
              <a:t>1/12/22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CD128-1755-C24B-B3DF-A5B2B446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59D51-50A9-3D46-B225-9ED2D29E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80AC-EFBA-1143-9169-0E20AFEC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5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1B69CA-A33F-2E47-BE01-575BC9934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63EB1-FEBD-6A40-A7C0-BA8C12150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E4854-431A-2B4F-8C43-4129D103D5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89C11-4851-9C4E-92BC-003BAE47D3A4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BFB39-5AAE-BA45-92FD-380DAEBF09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099DB-32FA-A24C-892C-94F140F3D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280AC-EFBA-1143-9169-0E20AFEC0F8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631D5F-77D0-AA41-A5D3-95B5B238A45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169430" y="6033604"/>
            <a:ext cx="1650485" cy="55659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87CAE89-A0AF-DD43-A074-FF22A37F981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1017" y="365125"/>
            <a:ext cx="1887310" cy="95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D000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jendelman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331AB-0388-FB47-9BD1-D8176DB646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Genomic Selection in Potato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9B7E9D-5293-E64A-8B35-362016D40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860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/>
              <a:t>Jeffrey </a:t>
            </a:r>
            <a:r>
              <a:rPr lang="en-US" sz="2800" dirty="0" err="1"/>
              <a:t>Endelman</a:t>
            </a:r>
            <a:endParaRPr lang="en-US" sz="2800" dirty="0"/>
          </a:p>
          <a:p>
            <a:r>
              <a:rPr lang="en-US" sz="2800" dirty="0"/>
              <a:t>January 14,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C2FD26-C9B2-DA4F-85B9-B994074E8C5B}"/>
              </a:ext>
            </a:extLst>
          </p:cNvPr>
          <p:cNvSpPr txBox="1">
            <a:spLocks/>
          </p:cNvSpPr>
          <p:nvPr/>
        </p:nvSpPr>
        <p:spPr>
          <a:xfrm>
            <a:off x="2560707" y="6170773"/>
            <a:ext cx="7070583" cy="475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Helvetica Neue"/>
              </a:rPr>
              <a:t>Funding from USDA NIFA Award #2020-51181-32156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9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polygon&#10;&#10;Description automatically generated">
            <a:extLst>
              <a:ext uri="{FF2B5EF4-FFF2-40B4-BE49-F238E27FC236}">
                <a16:creationId xmlns:a16="http://schemas.microsoft.com/office/drawing/2014/main" id="{BB7A2C17-81B1-0E48-B98E-BD1F903791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26" y="0"/>
            <a:ext cx="457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E45D2F-497B-3740-9B29-6E2BD4811D48}"/>
              </a:ext>
            </a:extLst>
          </p:cNvPr>
          <p:cNvSpPr txBox="1"/>
          <p:nvPr/>
        </p:nvSpPr>
        <p:spPr>
          <a:xfrm>
            <a:off x="5182698" y="3893618"/>
            <a:ext cx="6777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Some high-yielding genotypes dropped in rank after introducing penalty for maturity,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D50002"/>
                </a:solidFill>
              </a:rPr>
              <a:t>While others remained highly ranked.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6696D3-5E06-7A43-B8E8-EFFE91394EDA}"/>
              </a:ext>
            </a:extLst>
          </p:cNvPr>
          <p:cNvCxnSpPr>
            <a:cxnSpLocks/>
          </p:cNvCxnSpPr>
          <p:nvPr/>
        </p:nvCxnSpPr>
        <p:spPr>
          <a:xfrm>
            <a:off x="1168106" y="1199820"/>
            <a:ext cx="3261184" cy="479399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19EAD6-22E7-F24F-9231-F5DA3AF87BC6}"/>
              </a:ext>
            </a:extLst>
          </p:cNvPr>
          <p:cNvCxnSpPr>
            <a:cxnSpLocks/>
          </p:cNvCxnSpPr>
          <p:nvPr/>
        </p:nvCxnSpPr>
        <p:spPr>
          <a:xfrm flipV="1">
            <a:off x="1168106" y="642329"/>
            <a:ext cx="3261184" cy="272072"/>
          </a:xfrm>
          <a:prstGeom prst="line">
            <a:avLst/>
          </a:prstGeom>
          <a:ln w="38100">
            <a:solidFill>
              <a:srgbClr val="D50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1B790F4-6A44-AC4F-BB7D-0DFB78BBD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698" y="2203224"/>
            <a:ext cx="6458764" cy="13935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FCB522-3F21-3F4F-964D-5468B13CD413}"/>
              </a:ext>
            </a:extLst>
          </p:cNvPr>
          <p:cNvSpPr txBox="1"/>
          <p:nvPr/>
        </p:nvSpPr>
        <p:spPr>
          <a:xfrm>
            <a:off x="5206370" y="879164"/>
            <a:ext cx="6071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Goal: Select for higher yield without selection for later maturity</a:t>
            </a:r>
          </a:p>
        </p:txBody>
      </p:sp>
    </p:spTree>
    <p:extLst>
      <p:ext uri="{BB962C8B-B14F-4D97-AF65-F5344CB8AC3E}">
        <p14:creationId xmlns:p14="http://schemas.microsoft.com/office/powerpoint/2010/main" val="1019035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FA6F-6C12-AB46-A3F6-BC2C70FB8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058C6-DE68-FA4E-8BA0-861766F9D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/>
              <a:t>Marker-</a:t>
            </a:r>
            <a:r>
              <a:rPr lang="en-US" i="1" dirty="0"/>
              <a:t>based</a:t>
            </a:r>
            <a:r>
              <a:rPr lang="en-US" dirty="0"/>
              <a:t> selection (MBS) implies phenotypes are not available for the sel. candidates</a:t>
            </a:r>
          </a:p>
          <a:p>
            <a:pPr lvl="1"/>
            <a:r>
              <a:rPr lang="en-US" dirty="0"/>
              <a:t>Lower accuracy than MAS but allows for shorter breeding cycle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ED5C144-F715-AB45-A000-9A09A4A4D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644448"/>
              </p:ext>
            </p:extLst>
          </p:nvPr>
        </p:nvGraphicFramePr>
        <p:xfrm>
          <a:off x="1398016" y="3429000"/>
          <a:ext cx="716076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472">
                  <a:extLst>
                    <a:ext uri="{9D8B030D-6E8A-4147-A177-3AD203B41FA5}">
                      <a16:colId xmlns:a16="http://schemas.microsoft.com/office/drawing/2014/main" val="3913890848"/>
                    </a:ext>
                  </a:extLst>
                </a:gridCol>
                <a:gridCol w="1609344">
                  <a:extLst>
                    <a:ext uri="{9D8B030D-6E8A-4147-A177-3AD203B41FA5}">
                      <a16:colId xmlns:a16="http://schemas.microsoft.com/office/drawing/2014/main" val="2873897031"/>
                    </a:ext>
                  </a:extLst>
                </a:gridCol>
                <a:gridCol w="1635759">
                  <a:extLst>
                    <a:ext uri="{9D8B030D-6E8A-4147-A177-3AD203B41FA5}">
                      <a16:colId xmlns:a16="http://schemas.microsoft.com/office/drawing/2014/main" val="4073699377"/>
                    </a:ext>
                  </a:extLst>
                </a:gridCol>
                <a:gridCol w="1790192">
                  <a:extLst>
                    <a:ext uri="{9D8B030D-6E8A-4147-A177-3AD203B41FA5}">
                      <a16:colId xmlns:a16="http://schemas.microsoft.com/office/drawing/2014/main" val="851219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</a:t>
                      </a:r>
                      <a:r>
                        <a:rPr lang="en-US" sz="2400" baseline="30000" dirty="0"/>
                        <a:t>2 </a:t>
                      </a:r>
                      <a:r>
                        <a:rPr lang="en-US" sz="2400" baseline="0" dirty="0"/>
                        <a:t>(PS)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</a:t>
                      </a:r>
                      <a:r>
                        <a:rPr lang="en-US" sz="2400" baseline="30000" dirty="0"/>
                        <a:t>2</a:t>
                      </a:r>
                      <a:r>
                        <a:rPr lang="en-US" sz="2400" dirty="0"/>
                        <a:t> (MAS)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</a:t>
                      </a:r>
                      <a:r>
                        <a:rPr lang="en-US" sz="2400" baseline="30000" dirty="0"/>
                        <a:t>2</a:t>
                      </a:r>
                      <a:r>
                        <a:rPr lang="en-US" sz="2400" dirty="0"/>
                        <a:t> (MBS)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930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108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Dry Matter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750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Fry 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321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Vine Maturity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120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885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91A97B-DD28-EB49-A769-1054D0BF7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 vs. Cycle Time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D8CA0-64D4-244A-A004-041A5E2944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541930"/>
            <a:ext cx="10515600" cy="42524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Even though shorter breeding cycles have lower accuracy, they often achieve greater genetic gain </a:t>
            </a:r>
            <a:r>
              <a:rPr lang="en-US" b="1" dirty="0"/>
              <a:t>per unit time</a:t>
            </a:r>
          </a:p>
          <a:p>
            <a:r>
              <a:rPr lang="en-US" dirty="0"/>
              <a:t>Does not mean faster is always better</a:t>
            </a:r>
          </a:p>
          <a:p>
            <a:pPr lvl="1"/>
            <a:r>
              <a:rPr lang="en-US" dirty="0"/>
              <a:t>Complex interplay of genetics, economics, and logistics</a:t>
            </a:r>
          </a:p>
          <a:p>
            <a:endParaRPr lang="en-US" dirty="0"/>
          </a:p>
          <a:p>
            <a:r>
              <a:rPr lang="en-US" dirty="0"/>
              <a:t>For potato, simulation results suggest a 3-year cycle would lead to greater gain, but SNP array too expensive to fully realize</a:t>
            </a:r>
          </a:p>
          <a:p>
            <a:pPr lvl="1"/>
            <a:r>
              <a:rPr lang="en-US" dirty="0"/>
              <a:t>Collaborated with EiB and CIP to identify 2K SNPs from the array with genome-wide coverage and high MAF</a:t>
            </a:r>
          </a:p>
          <a:p>
            <a:pPr lvl="1"/>
            <a:r>
              <a:rPr lang="en-US" dirty="0" err="1"/>
              <a:t>DArTag</a:t>
            </a:r>
            <a:r>
              <a:rPr lang="en-US" dirty="0"/>
              <a:t> = Targeted amplicon sequencing</a:t>
            </a:r>
          </a:p>
        </p:txBody>
      </p:sp>
    </p:spTree>
    <p:extLst>
      <p:ext uri="{BB962C8B-B14F-4D97-AF65-F5344CB8AC3E}">
        <p14:creationId xmlns:p14="http://schemas.microsoft.com/office/powerpoint/2010/main" val="2004618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C6DF9-F0B7-EE4C-B744-28AC7FDFF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Faster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36563B-BFC8-B045-A458-A8A46ED2A9C8}"/>
              </a:ext>
            </a:extLst>
          </p:cNvPr>
          <p:cNvGrpSpPr/>
          <p:nvPr/>
        </p:nvGrpSpPr>
        <p:grpSpPr>
          <a:xfrm flipH="1">
            <a:off x="4843214" y="2453398"/>
            <a:ext cx="1034840" cy="3364481"/>
            <a:chOff x="2818141" y="1737016"/>
            <a:chExt cx="1034840" cy="2447575"/>
          </a:xfrm>
          <a:solidFill>
            <a:srgbClr val="3366FF"/>
          </a:solidFill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5F9D49A-C752-2C4F-905B-115A827E7639}"/>
                </a:ext>
              </a:extLst>
            </p:cNvPr>
            <p:cNvCxnSpPr/>
            <p:nvPr/>
          </p:nvCxnSpPr>
          <p:spPr>
            <a:xfrm>
              <a:off x="2818141" y="1809490"/>
              <a:ext cx="757935" cy="0"/>
            </a:xfrm>
            <a:prstGeom prst="straightConnector1">
              <a:avLst/>
            </a:prstGeom>
            <a:grpFill/>
            <a:ln w="38100" cmpd="sng">
              <a:solidFill>
                <a:srgbClr val="3366FF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745449C-9115-694E-857F-B45E867198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18141" y="4184591"/>
              <a:ext cx="1034840" cy="0"/>
            </a:xfrm>
            <a:prstGeom prst="line">
              <a:avLst/>
            </a:prstGeom>
            <a:grpFill/>
            <a:ln w="38100" cmpd="sng">
              <a:solidFill>
                <a:srgbClr val="3366F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8E777D-FADE-2E41-B015-ABD1BFD1C6A0}"/>
                </a:ext>
              </a:extLst>
            </p:cNvPr>
            <p:cNvCxnSpPr/>
            <p:nvPr/>
          </p:nvCxnSpPr>
          <p:spPr>
            <a:xfrm>
              <a:off x="2818141" y="1809490"/>
              <a:ext cx="0" cy="2375101"/>
            </a:xfrm>
            <a:prstGeom prst="line">
              <a:avLst/>
            </a:prstGeom>
            <a:grpFill/>
            <a:ln w="38100" cmpd="sng">
              <a:solidFill>
                <a:srgbClr val="3366F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Isosceles Triangle 18">
              <a:extLst>
                <a:ext uri="{FF2B5EF4-FFF2-40B4-BE49-F238E27FC236}">
                  <a16:creationId xmlns:a16="http://schemas.microsoft.com/office/drawing/2014/main" id="{37091D0B-DBB8-8146-A097-C2F635736198}"/>
                </a:ext>
              </a:extLst>
            </p:cNvPr>
            <p:cNvSpPr/>
            <p:nvPr/>
          </p:nvSpPr>
          <p:spPr>
            <a:xfrm rot="5400000">
              <a:off x="3410310" y="1553204"/>
              <a:ext cx="170012" cy="537635"/>
            </a:xfrm>
            <a:prstGeom prst="triangle">
              <a:avLst/>
            </a:prstGeom>
            <a:grpFill/>
            <a:ln w="38100" cmpd="sng">
              <a:solidFill>
                <a:srgbClr val="3366FF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8BF1B29-6293-A944-83A3-CEAD08BE7A82}"/>
              </a:ext>
            </a:extLst>
          </p:cNvPr>
          <p:cNvSpPr txBox="1"/>
          <p:nvPr/>
        </p:nvSpPr>
        <p:spPr>
          <a:xfrm>
            <a:off x="4994183" y="6053016"/>
            <a:ext cx="2928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Traditionally: 6-10 years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4CB5FD-0A51-A54C-9512-CF1A8A17069F}"/>
              </a:ext>
            </a:extLst>
          </p:cNvPr>
          <p:cNvGrpSpPr/>
          <p:nvPr/>
        </p:nvGrpSpPr>
        <p:grpSpPr>
          <a:xfrm>
            <a:off x="4843214" y="2467727"/>
            <a:ext cx="2069680" cy="2016204"/>
            <a:chOff x="4599852" y="954366"/>
            <a:chExt cx="2069680" cy="2210892"/>
          </a:xfrm>
          <a:solidFill>
            <a:srgbClr val="00B050"/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F1668F7-F62E-4844-9390-8AE71366614A}"/>
                </a:ext>
              </a:extLst>
            </p:cNvPr>
            <p:cNvGrpSpPr/>
            <p:nvPr/>
          </p:nvGrpSpPr>
          <p:grpSpPr>
            <a:xfrm flipH="1">
              <a:off x="5698925" y="954366"/>
              <a:ext cx="970607" cy="2210892"/>
              <a:chOff x="2818141" y="1643001"/>
              <a:chExt cx="970607" cy="2872704"/>
            </a:xfrm>
            <a:grpFill/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225DAA92-67A9-8C4D-B265-510E2B9FF271}"/>
                  </a:ext>
                </a:extLst>
              </p:cNvPr>
              <p:cNvCxnSpPr/>
              <p:nvPr/>
            </p:nvCxnSpPr>
            <p:spPr>
              <a:xfrm>
                <a:off x="2818141" y="1809490"/>
                <a:ext cx="757935" cy="0"/>
              </a:xfrm>
              <a:prstGeom prst="straightConnector1">
                <a:avLst/>
              </a:prstGeom>
              <a:grpFill/>
              <a:ln w="38100" cmpd="sng">
                <a:solidFill>
                  <a:srgbClr val="00B05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7448967-54DB-4041-99BA-1908E39049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18141" y="1809490"/>
                <a:ext cx="0" cy="2706215"/>
              </a:xfrm>
              <a:prstGeom prst="line">
                <a:avLst/>
              </a:prstGeom>
              <a:grpFill/>
              <a:ln w="38100" cmpd="sng">
                <a:solidFill>
                  <a:srgbClr val="00B05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7" name="Isosceles Triangle 18">
                <a:extLst>
                  <a:ext uri="{FF2B5EF4-FFF2-40B4-BE49-F238E27FC236}">
                    <a16:creationId xmlns:a16="http://schemas.microsoft.com/office/drawing/2014/main" id="{434292AD-CA90-0D4A-B15B-61FF8C74881D}"/>
                  </a:ext>
                </a:extLst>
              </p:cNvPr>
              <p:cNvSpPr/>
              <p:nvPr/>
            </p:nvSpPr>
            <p:spPr>
              <a:xfrm rot="5400000">
                <a:off x="3353442" y="1540672"/>
                <a:ext cx="332978" cy="537635"/>
              </a:xfrm>
              <a:prstGeom prst="triangle">
                <a:avLst/>
              </a:prstGeom>
              <a:grpFill/>
              <a:ln w="38100" cmpd="sng">
                <a:solidFill>
                  <a:srgbClr val="00B050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05C3BBA-FFE8-044F-90BE-59B7DCF6FFE5}"/>
                </a:ext>
              </a:extLst>
            </p:cNvPr>
            <p:cNvCxnSpPr>
              <a:cxnSpLocks/>
            </p:cNvCxnSpPr>
            <p:nvPr/>
          </p:nvCxnSpPr>
          <p:spPr>
            <a:xfrm>
              <a:off x="4599852" y="3165258"/>
              <a:ext cx="2069680" cy="0"/>
            </a:xfrm>
            <a:prstGeom prst="line">
              <a:avLst/>
            </a:prstGeom>
            <a:grpFill/>
            <a:ln w="38100" cmpd="sng">
              <a:solidFill>
                <a:srgbClr val="00B05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549AEDF-F7A8-A846-B7E9-3FA4EA342531}"/>
              </a:ext>
            </a:extLst>
          </p:cNvPr>
          <p:cNvSpPr txBox="1"/>
          <p:nvPr/>
        </p:nvSpPr>
        <p:spPr>
          <a:xfrm>
            <a:off x="7063666" y="4143463"/>
            <a:ext cx="2069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GS with SNP array (4 </a:t>
            </a:r>
            <a:r>
              <a:rPr lang="en-US" sz="2000" b="1" dirty="0" err="1">
                <a:solidFill>
                  <a:srgbClr val="00B050"/>
                </a:solidFill>
              </a:rPr>
              <a:t>yr</a:t>
            </a:r>
            <a:r>
              <a:rPr lang="en-US" sz="2000" b="1" dirty="0">
                <a:solidFill>
                  <a:srgbClr val="00B050"/>
                </a:solidFill>
              </a:rPr>
              <a:t> cycle)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BF87E96-9EA3-254A-98C4-CF72F84B1DEC}"/>
              </a:ext>
            </a:extLst>
          </p:cNvPr>
          <p:cNvGraphicFramePr>
            <a:graphicFrameLocks noGrp="1"/>
          </p:cNvGraphicFramePr>
          <p:nvPr/>
        </p:nvGraphicFramePr>
        <p:xfrm>
          <a:off x="872577" y="1690688"/>
          <a:ext cx="3970637" cy="4441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092">
                  <a:extLst>
                    <a:ext uri="{9D8B030D-6E8A-4147-A177-3AD203B41FA5}">
                      <a16:colId xmlns:a16="http://schemas.microsoft.com/office/drawing/2014/main" val="3551498486"/>
                    </a:ext>
                  </a:extLst>
                </a:gridCol>
                <a:gridCol w="1743752">
                  <a:extLst>
                    <a:ext uri="{9D8B030D-6E8A-4147-A177-3AD203B41FA5}">
                      <a16:colId xmlns:a16="http://schemas.microsoft.com/office/drawing/2014/main" val="1765556555"/>
                    </a:ext>
                  </a:extLst>
                </a:gridCol>
                <a:gridCol w="1176793">
                  <a:extLst>
                    <a:ext uri="{9D8B030D-6E8A-4147-A177-3AD203B41FA5}">
                      <a16:colId xmlns:a16="http://schemas.microsoft.com/office/drawing/2014/main" val="819919971"/>
                    </a:ext>
                  </a:extLst>
                </a:gridCol>
              </a:tblGrid>
              <a:tr h="641454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Varieties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304438"/>
                  </a:ext>
                </a:extLst>
              </a:tr>
              <a:tr h="746282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Crossing + Seedlings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169380"/>
                  </a:ext>
                </a:extLst>
              </a:tr>
              <a:tr h="641454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Single Plant 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361426"/>
                  </a:ext>
                </a:extLst>
              </a:tr>
              <a:tr h="487645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Clone 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320029"/>
                  </a:ext>
                </a:extLst>
              </a:tr>
              <a:tr h="641454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Preliminary Yield 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90187"/>
                  </a:ext>
                </a:extLst>
              </a:tr>
              <a:tr h="641454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Regional</a:t>
                      </a:r>
                    </a:p>
                    <a:p>
                      <a:r>
                        <a:rPr lang="en-US" dirty="0"/>
                        <a:t>Yield 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308343"/>
                  </a:ext>
                </a:extLst>
              </a:tr>
              <a:tr h="641454">
                <a:tc>
                  <a:txBody>
                    <a:bodyPr/>
                    <a:lstStyle/>
                    <a:p>
                      <a:r>
                        <a:rPr lang="en-US" dirty="0"/>
                        <a:t>5–6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National Yield 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5–10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59538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60E5965-153E-2A4C-A67D-7701FE5C9EE5}"/>
              </a:ext>
            </a:extLst>
          </p:cNvPr>
          <p:cNvCxnSpPr/>
          <p:nvPr/>
        </p:nvCxnSpPr>
        <p:spPr>
          <a:xfrm flipH="1">
            <a:off x="6941863" y="2607768"/>
            <a:ext cx="757935" cy="0"/>
          </a:xfrm>
          <a:prstGeom prst="straightConnector1">
            <a:avLst/>
          </a:prstGeom>
          <a:solidFill>
            <a:srgbClr val="00B050"/>
          </a:solidFill>
          <a:ln w="38100" cmpd="sng">
            <a:solidFill>
              <a:srgbClr val="D70002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9CA5B8-FCA7-544F-8729-287325A78562}"/>
              </a:ext>
            </a:extLst>
          </p:cNvPr>
          <p:cNvCxnSpPr>
            <a:cxnSpLocks/>
          </p:cNvCxnSpPr>
          <p:nvPr/>
        </p:nvCxnSpPr>
        <p:spPr>
          <a:xfrm>
            <a:off x="7699798" y="2607768"/>
            <a:ext cx="0" cy="1304443"/>
          </a:xfrm>
          <a:prstGeom prst="line">
            <a:avLst/>
          </a:prstGeom>
          <a:solidFill>
            <a:srgbClr val="00B050"/>
          </a:solidFill>
          <a:ln w="38100" cmpd="sng">
            <a:solidFill>
              <a:srgbClr val="D7000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5268360-C2D8-4C40-927E-2D50F3ACA5ED}"/>
              </a:ext>
            </a:extLst>
          </p:cNvPr>
          <p:cNvCxnSpPr>
            <a:cxnSpLocks/>
          </p:cNvCxnSpPr>
          <p:nvPr/>
        </p:nvCxnSpPr>
        <p:spPr>
          <a:xfrm>
            <a:off x="4871790" y="3912211"/>
            <a:ext cx="2828008" cy="0"/>
          </a:xfrm>
          <a:prstGeom prst="line">
            <a:avLst/>
          </a:prstGeom>
          <a:solidFill>
            <a:srgbClr val="00B050"/>
          </a:solidFill>
          <a:ln w="38100" cmpd="sng">
            <a:solidFill>
              <a:srgbClr val="D7000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Isosceles Triangle 18">
            <a:extLst>
              <a:ext uri="{FF2B5EF4-FFF2-40B4-BE49-F238E27FC236}">
                <a16:creationId xmlns:a16="http://schemas.microsoft.com/office/drawing/2014/main" id="{8A835CDC-2003-D648-9413-3CE9ED0BA00D}"/>
              </a:ext>
            </a:extLst>
          </p:cNvPr>
          <p:cNvSpPr/>
          <p:nvPr/>
        </p:nvSpPr>
        <p:spPr>
          <a:xfrm rot="16200000" flipH="1">
            <a:off x="6987298" y="2338952"/>
            <a:ext cx="233700" cy="537635"/>
          </a:xfrm>
          <a:prstGeom prst="triangle">
            <a:avLst/>
          </a:prstGeom>
          <a:solidFill>
            <a:srgbClr val="D70002"/>
          </a:solidFill>
          <a:ln w="38100" cmpd="sng">
            <a:solidFill>
              <a:srgbClr val="D70002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03B4B9-AD9F-534A-87A6-0D9802A7F7EB}"/>
              </a:ext>
            </a:extLst>
          </p:cNvPr>
          <p:cNvSpPr txBox="1"/>
          <p:nvPr/>
        </p:nvSpPr>
        <p:spPr>
          <a:xfrm>
            <a:off x="7695171" y="2896548"/>
            <a:ext cx="2069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70002"/>
                </a:solidFill>
              </a:rPr>
              <a:t>2022– </a:t>
            </a:r>
          </a:p>
          <a:p>
            <a:r>
              <a:rPr lang="en-US" sz="2000" b="1" dirty="0">
                <a:solidFill>
                  <a:srgbClr val="D70002"/>
                </a:solidFill>
              </a:rPr>
              <a:t>GS with 3 </a:t>
            </a:r>
            <a:r>
              <a:rPr lang="en-US" sz="2000" b="1" dirty="0" err="1">
                <a:solidFill>
                  <a:srgbClr val="D70002"/>
                </a:solidFill>
              </a:rPr>
              <a:t>yr</a:t>
            </a:r>
            <a:r>
              <a:rPr lang="en-US" sz="2000" b="1" dirty="0">
                <a:solidFill>
                  <a:srgbClr val="D70002"/>
                </a:solidFill>
              </a:rPr>
              <a:t> cycle</a:t>
            </a:r>
          </a:p>
        </p:txBody>
      </p:sp>
    </p:spTree>
    <p:extLst>
      <p:ext uri="{BB962C8B-B14F-4D97-AF65-F5344CB8AC3E}">
        <p14:creationId xmlns:p14="http://schemas.microsoft.com/office/powerpoint/2010/main" val="3237253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E84FC-F817-C749-99F5-4876C3AD9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Low &amp; High-Density Markers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91BE9-F99F-A34C-952D-9AFD0634577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690688"/>
            <a:ext cx="10515600" cy="410368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 err="1"/>
              <a:t>merge_impute</a:t>
            </a:r>
            <a:r>
              <a:rPr lang="en-US" b="1" dirty="0"/>
              <a:t> </a:t>
            </a:r>
            <a:r>
              <a:rPr lang="en-US" dirty="0"/>
              <a:t>function in R package </a:t>
            </a:r>
            <a:r>
              <a:rPr lang="en-US" dirty="0" err="1"/>
              <a:t>polyBreedR</a:t>
            </a:r>
            <a:r>
              <a:rPr lang="en-US" dirty="0"/>
              <a:t> (available at </a:t>
            </a:r>
            <a:r>
              <a:rPr lang="en-US" dirty="0">
                <a:hlinkClick r:id="rId2"/>
              </a:rPr>
              <a:t>https://github.com/jendelman</a:t>
            </a:r>
            <a:r>
              <a:rPr lang="en-US" dirty="0"/>
              <a:t>) uses BLUP to impute from low to high density arrays</a:t>
            </a:r>
          </a:p>
          <a:p>
            <a:pPr lvl="1"/>
            <a:r>
              <a:rPr lang="en-US" dirty="0"/>
              <a:t>Not designed for GBS data (better to use EM algorithm in </a:t>
            </a:r>
            <a:r>
              <a:rPr lang="en-US" dirty="0" err="1"/>
              <a:t>rrBLUP</a:t>
            </a:r>
            <a:r>
              <a:rPr lang="en-US" dirty="0"/>
              <a:t> package) </a:t>
            </a:r>
          </a:p>
          <a:p>
            <a:r>
              <a:rPr lang="en-US" dirty="0"/>
              <a:t>If phased parental genotypes are available, can also use </a:t>
            </a:r>
            <a:r>
              <a:rPr lang="en-US" b="1" dirty="0" err="1"/>
              <a:t>PolyOrigin</a:t>
            </a:r>
            <a:r>
              <a:rPr lang="en-US" dirty="0"/>
              <a:t> (only 4x species)</a:t>
            </a:r>
          </a:p>
        </p:txBody>
      </p:sp>
    </p:spTree>
    <p:extLst>
      <p:ext uri="{BB962C8B-B14F-4D97-AF65-F5344CB8AC3E}">
        <p14:creationId xmlns:p14="http://schemas.microsoft.com/office/powerpoint/2010/main" val="3853498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36E01-DE98-D14A-AFD8-6A475B984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2 Specific Gravity (Dry Matter)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D46-59D2-564B-B789-8AD221D5B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401844" cy="4486275"/>
          </a:xfrm>
        </p:spPr>
        <p:txBody>
          <a:bodyPr/>
          <a:lstStyle/>
          <a:p>
            <a:r>
              <a:rPr lang="en-US" dirty="0"/>
              <a:t>Specific gravity is measured in Year 2 but at a different location (our seed farm), which is not as representative of commercial environments as Year 3 trial</a:t>
            </a:r>
          </a:p>
          <a:p>
            <a:endParaRPr lang="en-US" b="1" dirty="0"/>
          </a:p>
          <a:p>
            <a:r>
              <a:rPr lang="en-US" b="1" dirty="0"/>
              <a:t>Strategy: </a:t>
            </a:r>
            <a:r>
              <a:rPr lang="en-US" dirty="0"/>
              <a:t>Use Year 2 data as correlated location, with zero weight in the selection index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Text, table&#10;&#10;Description automatically generated with medium confidence">
            <a:extLst>
              <a:ext uri="{FF2B5EF4-FFF2-40B4-BE49-F238E27FC236}">
                <a16:creationId xmlns:a16="http://schemas.microsoft.com/office/drawing/2014/main" id="{0E32CA9B-1394-384A-B6B4-5C1C87934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162" y="1422259"/>
            <a:ext cx="3388638" cy="443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86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36E01-DE98-D14A-AFD8-6A475B984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2 Specific Gravity (Dry Matter)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D46-59D2-564B-B789-8AD221D5B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401844" cy="4486275"/>
          </a:xfrm>
        </p:spPr>
        <p:txBody>
          <a:bodyPr/>
          <a:lstStyle/>
          <a:p>
            <a:r>
              <a:rPr lang="en-US" dirty="0"/>
              <a:t>Specific gravity is measured in Year 2 but at a different location (our seed farm), which is not as representative of commercial environments as Year 3 trial</a:t>
            </a:r>
          </a:p>
          <a:p>
            <a:endParaRPr lang="en-US" b="1" dirty="0"/>
          </a:p>
          <a:p>
            <a:r>
              <a:rPr lang="en-US" b="1" dirty="0"/>
              <a:t>Strategy: </a:t>
            </a:r>
            <a:r>
              <a:rPr lang="en-US" dirty="0"/>
              <a:t>Use Year 2 data as correlated location, with zero weight in the selection index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882225B1-328B-E745-98E7-D4C0080C3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201" y="1490596"/>
            <a:ext cx="4377847" cy="437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7AA61B-8349-F04A-8826-26B7865D0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Selection for Long-Term Gain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73676A-286A-3441-8389-CFFC696E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342900" indent="-342900"/>
            <a:r>
              <a:rPr lang="en-US" dirty="0"/>
              <a:t>Selection on breeding value only maximizes genetic gain for one generation</a:t>
            </a:r>
          </a:p>
          <a:p>
            <a:pPr marL="800100" lvl="1" indent="-342900"/>
            <a:r>
              <a:rPr lang="en-US" dirty="0"/>
              <a:t>Genetic diversity is not considered</a:t>
            </a:r>
          </a:p>
          <a:p>
            <a:pPr marL="800100" lvl="1" indent="-342900"/>
            <a:r>
              <a:rPr lang="en-US" dirty="0"/>
              <a:t>Best individuals are likely to be closely related</a:t>
            </a:r>
          </a:p>
          <a:p>
            <a:pPr marL="342900" indent="-342900"/>
            <a:r>
              <a:rPr lang="en-US" dirty="0"/>
              <a:t>Need to balance short- vs. long-term gain</a:t>
            </a:r>
          </a:p>
          <a:p>
            <a:pPr marL="800100" lvl="1" indent="-342900"/>
            <a:r>
              <a:rPr lang="en-US" dirty="0"/>
              <a:t>Strong selection can lead to the loss of beneficial alleles that may be present in individuals with lower fitness</a:t>
            </a:r>
          </a:p>
          <a:p>
            <a:pPr marL="342900" indent="-342900"/>
            <a:r>
              <a:rPr lang="en-US" dirty="0"/>
              <a:t>Traditional approach to this problem in animal breeding is called </a:t>
            </a:r>
            <a:r>
              <a:rPr lang="en-US" b="1" dirty="0"/>
              <a:t>optimum contribution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40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4517A-5717-6449-9224-C972B59DF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Optimum Contribution Selection (OCS)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9712B18-9345-714E-A9CD-427B67677E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= genetic </a:t>
                </a:r>
                <a:r>
                  <a:rPr lang="en-US" b="1" dirty="0"/>
                  <a:t>contribution</a:t>
                </a:r>
                <a:r>
                  <a:rPr lang="en-US" dirty="0"/>
                  <a:t> of individual </a:t>
                </a:r>
                <a:r>
                  <a:rPr lang="en-US" i="1" dirty="0" err="1"/>
                  <a:t>i</a:t>
                </a:r>
                <a:r>
                  <a:rPr lang="en-US" dirty="0"/>
                  <a:t> to next generation</a:t>
                </a:r>
              </a:p>
              <a:p>
                <a:pPr marL="342900" indent="-342900"/>
                <a:r>
                  <a:rPr lang="en-US" dirty="0"/>
                  <a:t>Select </a:t>
                </a:r>
                <a:r>
                  <a:rPr lang="en-US" i="1" dirty="0"/>
                  <a:t>c</a:t>
                </a:r>
                <a:r>
                  <a:rPr lang="en-US" i="1" baseline="-25000" dirty="0"/>
                  <a:t>i</a:t>
                </a:r>
                <a:r>
                  <a:rPr lang="en-US" dirty="0"/>
                  <a:t> to </a:t>
                </a:r>
                <a:r>
                  <a:rPr lang="en-US" b="1" dirty="0"/>
                  <a:t>maximize</a:t>
                </a:r>
                <a:r>
                  <a:rPr lang="en-US" dirty="0"/>
                  <a:t> average breeding value, subject to a </a:t>
                </a:r>
                <a:r>
                  <a:rPr lang="en-US" b="1" dirty="0"/>
                  <a:t>penalty</a:t>
                </a:r>
                <a:r>
                  <a:rPr lang="en-US" dirty="0"/>
                  <a:t> on average relationship:</a:t>
                </a:r>
              </a:p>
              <a:p>
                <a:pPr marL="342900" indent="-342900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342900" indent="-342900"/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1 controls how much to penalize inbreeding per selection cycle</a:t>
                </a:r>
              </a:p>
              <a:p>
                <a:pPr marL="800100" lvl="1" indent="-342900"/>
                <a:r>
                  <a:rPr lang="en-US" dirty="0"/>
                  <a:t>Higher values put more emphasis on diversity for long-term gain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9712B18-9345-714E-A9CD-427B67677E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FCF0B3D-368C-A945-824E-45BF8BD11787}"/>
                  </a:ext>
                </a:extLst>
              </p:cNvPr>
              <p:cNvSpPr/>
              <p:nvPr/>
            </p:nvSpPr>
            <p:spPr>
              <a:xfrm>
                <a:off x="3382040" y="3429000"/>
                <a:ext cx="4625177" cy="972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,…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FCF0B3D-368C-A945-824E-45BF8BD117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040" y="3429000"/>
                <a:ext cx="4625177" cy="972702"/>
              </a:xfrm>
              <a:prstGeom prst="rect">
                <a:avLst/>
              </a:prstGeom>
              <a:blipFill>
                <a:blip r:embed="rId3"/>
                <a:stretch>
                  <a:fillRect t="-81818" b="-1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516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C8E987-993B-2344-A1E8-011833A92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51" y="1292018"/>
            <a:ext cx="4423772" cy="4465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412155D-9F4E-FC42-B4C7-949AE9190C80}"/>
                  </a:ext>
                </a:extLst>
              </p:cNvPr>
              <p:cNvSpPr/>
              <p:nvPr/>
            </p:nvSpPr>
            <p:spPr>
              <a:xfrm>
                <a:off x="693965" y="901913"/>
                <a:ext cx="8106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412155D-9F4E-FC42-B4C7-949AE9190C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65" y="901913"/>
                <a:ext cx="81060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AC10B0D-7FC0-9947-9600-436F523F0C60}"/>
                  </a:ext>
                </a:extLst>
              </p:cNvPr>
              <p:cNvSpPr/>
              <p:nvPr/>
            </p:nvSpPr>
            <p:spPr>
              <a:xfrm>
                <a:off x="4654051" y="4957475"/>
                <a:ext cx="8106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AC10B0D-7FC0-9947-9600-436F523F0C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051" y="4957475"/>
                <a:ext cx="81060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56D5413-D70A-844A-8B48-6CC7B2E60B27}"/>
              </a:ext>
            </a:extLst>
          </p:cNvPr>
          <p:cNvSpPr txBox="1"/>
          <p:nvPr/>
        </p:nvSpPr>
        <p:spPr>
          <a:xfrm>
            <a:off x="5164032" y="3326232"/>
            <a:ext cx="5971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Equivalently, can specify tradeoff based on angle of the “optimal frontier” = penalty degrees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A350F0-ECB9-0D4A-8860-2A7651A9D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3396" y="497801"/>
            <a:ext cx="4755105" cy="262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82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B5AAAB-9B9C-6B4A-94E7-B4A5153550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36" y="1933357"/>
            <a:ext cx="2362306" cy="3473980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9B8AF25-9C3B-4049-800B-05831B9AA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54268"/>
              </p:ext>
            </p:extLst>
          </p:nvPr>
        </p:nvGraphicFramePr>
        <p:xfrm>
          <a:off x="3765235" y="942003"/>
          <a:ext cx="3927672" cy="5456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729">
                  <a:extLst>
                    <a:ext uri="{9D8B030D-6E8A-4147-A177-3AD203B41FA5}">
                      <a16:colId xmlns:a16="http://schemas.microsoft.com/office/drawing/2014/main" val="3551498486"/>
                    </a:ext>
                  </a:extLst>
                </a:gridCol>
                <a:gridCol w="1724883">
                  <a:extLst>
                    <a:ext uri="{9D8B030D-6E8A-4147-A177-3AD203B41FA5}">
                      <a16:colId xmlns:a16="http://schemas.microsoft.com/office/drawing/2014/main" val="1765556555"/>
                    </a:ext>
                  </a:extLst>
                </a:gridCol>
                <a:gridCol w="1164060">
                  <a:extLst>
                    <a:ext uri="{9D8B030D-6E8A-4147-A177-3AD203B41FA5}">
                      <a16:colId xmlns:a16="http://schemas.microsoft.com/office/drawing/2014/main" val="819919971"/>
                    </a:ext>
                  </a:extLst>
                </a:gridCol>
              </a:tblGrid>
              <a:tr h="61757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Varieties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304438"/>
                  </a:ext>
                </a:extLst>
              </a:tr>
              <a:tr h="718495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Crossing + Seedlings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169380"/>
                  </a:ext>
                </a:extLst>
              </a:tr>
              <a:tr h="61757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Single Plant 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361426"/>
                  </a:ext>
                </a:extLst>
              </a:tr>
              <a:tr h="469488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Clone 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320029"/>
                  </a:ext>
                </a:extLst>
              </a:tr>
              <a:tr h="61757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Preliminary Yield 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90187"/>
                  </a:ext>
                </a:extLst>
              </a:tr>
              <a:tr h="61757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Regional</a:t>
                      </a:r>
                    </a:p>
                    <a:p>
                      <a:r>
                        <a:rPr lang="en-US" dirty="0"/>
                        <a:t>Yield 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308343"/>
                  </a:ext>
                </a:extLst>
              </a:tr>
              <a:tr h="617570">
                <a:tc>
                  <a:txBody>
                    <a:bodyPr/>
                    <a:lstStyle/>
                    <a:p>
                      <a:r>
                        <a:rPr lang="en-US" dirty="0"/>
                        <a:t>5–6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National Yield 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5–10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59538"/>
                  </a:ext>
                </a:extLst>
              </a:tr>
              <a:tr h="617570">
                <a:tc>
                  <a:txBody>
                    <a:bodyPr/>
                    <a:lstStyle/>
                    <a:p>
                      <a:r>
                        <a:rPr lang="en-US" dirty="0"/>
                        <a:t>7–9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Foundation Seed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1–2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180422"/>
                  </a:ext>
                </a:extLst>
              </a:tr>
              <a:tr h="42822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Variety Release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0–1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084753"/>
                  </a:ext>
                </a:extLst>
              </a:tr>
            </a:tbl>
          </a:graphicData>
        </a:graphic>
      </p:graphicFrame>
      <p:pic>
        <p:nvPicPr>
          <p:cNvPr id="14" name="Picture 13" descr="A group of rocks&#10;&#10;Description automatically generated with low confidence">
            <a:extLst>
              <a:ext uri="{FF2B5EF4-FFF2-40B4-BE49-F238E27FC236}">
                <a16:creationId xmlns:a16="http://schemas.microsoft.com/office/drawing/2014/main" id="{2A83E93E-9B6C-9547-BB88-78E67CE759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930829" y="2456225"/>
            <a:ext cx="3473982" cy="242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32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881A5A4-F622-A148-A1E9-742B9BAF7145}"/>
              </a:ext>
            </a:extLst>
          </p:cNvPr>
          <p:cNvSpPr txBox="1"/>
          <p:nvPr/>
        </p:nvSpPr>
        <p:spPr>
          <a:xfrm>
            <a:off x="2662602" y="146234"/>
            <a:ext cx="19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Clone Contribution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44C436-09C3-F74C-9BBC-8D298AE73856}"/>
              </a:ext>
            </a:extLst>
          </p:cNvPr>
          <p:cNvGrpSpPr/>
          <p:nvPr/>
        </p:nvGrpSpPr>
        <p:grpSpPr>
          <a:xfrm>
            <a:off x="1877440" y="515566"/>
            <a:ext cx="4530310" cy="6342434"/>
            <a:chOff x="4620640" y="515566"/>
            <a:chExt cx="4530310" cy="634243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6F9BAF9-ED0A-2F48-AA40-4F8B8FCBF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20640" y="515566"/>
              <a:ext cx="4530310" cy="6342434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D3E1F58-47F9-1C4E-B099-71F93ACB8936}"/>
                </a:ext>
              </a:extLst>
            </p:cNvPr>
            <p:cNvSpPr/>
            <p:nvPr/>
          </p:nvSpPr>
          <p:spPr>
            <a:xfrm>
              <a:off x="7850221" y="1741251"/>
              <a:ext cx="476656" cy="321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4EB058E-52B9-CA45-A64A-AA376661B103}"/>
                </a:ext>
              </a:extLst>
            </p:cNvPr>
            <p:cNvSpPr/>
            <p:nvPr/>
          </p:nvSpPr>
          <p:spPr>
            <a:xfrm>
              <a:off x="7963710" y="4928682"/>
              <a:ext cx="732818" cy="321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5F246A3-242C-AB44-B171-93762E7E53C5}"/>
              </a:ext>
            </a:extLst>
          </p:cNvPr>
          <p:cNvSpPr txBox="1"/>
          <p:nvPr/>
        </p:nvSpPr>
        <p:spPr>
          <a:xfrm>
            <a:off x="6910343" y="1741251"/>
            <a:ext cx="30806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At 0</a:t>
            </a:r>
            <a:r>
              <a:rPr lang="en-US" sz="2400" baseline="30000" dirty="0"/>
              <a:t>o</a:t>
            </a:r>
            <a:r>
              <a:rPr lang="en-US" sz="2400" dirty="0"/>
              <a:t>, only one cross is selected, with the highest average breeding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 penalty increases, more crosses are selected</a:t>
            </a:r>
          </a:p>
        </p:txBody>
      </p:sp>
    </p:spTree>
    <p:extLst>
      <p:ext uri="{BB962C8B-B14F-4D97-AF65-F5344CB8AC3E}">
        <p14:creationId xmlns:p14="http://schemas.microsoft.com/office/powerpoint/2010/main" val="6725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FEE9A-94DD-5C42-AE79-31E343F0D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BC06E-45D1-4D40-BFFC-5D5B87318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/>
              <a:t>Software development funded by USDA Hatch and NIFA Award 2020-51181-32156 (</a:t>
            </a:r>
            <a:r>
              <a:rPr lang="en-US" i="1" dirty="0"/>
              <a:t>Tools for Genomics-Assisted Breeding in Polyploids</a:t>
            </a:r>
            <a:r>
              <a:rPr lang="en-US" dirty="0"/>
              <a:t>)</a:t>
            </a:r>
          </a:p>
          <a:p>
            <a:r>
              <a:rPr lang="en-US" dirty="0"/>
              <a:t>Vignette data collected with support from the USDA and potato industry </a:t>
            </a:r>
          </a:p>
        </p:txBody>
      </p:sp>
      <p:pic>
        <p:nvPicPr>
          <p:cNvPr id="4" name="Picture 3" descr="logo.png">
            <a:extLst>
              <a:ext uri="{FF2B5EF4-FFF2-40B4-BE49-F238E27FC236}">
                <a16:creationId xmlns:a16="http://schemas.microsoft.com/office/drawing/2014/main" id="{603AFCDD-6C85-7747-9E55-FC799EAC7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911" y="4793781"/>
            <a:ext cx="2337389" cy="923759"/>
          </a:xfrm>
          <a:prstGeom prst="rect">
            <a:avLst/>
          </a:prstGeom>
        </p:spPr>
      </p:pic>
      <p:pic>
        <p:nvPicPr>
          <p:cNvPr id="5" name="Picture 4" descr="Word_Adobe_usda_nifa_centered_cmyk_300.jpg">
            <a:extLst>
              <a:ext uri="{FF2B5EF4-FFF2-40B4-BE49-F238E27FC236}">
                <a16:creationId xmlns:a16="http://schemas.microsoft.com/office/drawing/2014/main" id="{CA56E709-4AE9-3943-B1BE-2D9103927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446" y="4632604"/>
            <a:ext cx="3078309" cy="1265911"/>
          </a:xfrm>
          <a:prstGeom prst="rect">
            <a:avLst/>
          </a:prstGeom>
        </p:spPr>
      </p:pic>
      <p:pic>
        <p:nvPicPr>
          <p:cNvPr id="7" name="Picture 6" descr="wpvga_logo.png">
            <a:extLst>
              <a:ext uri="{FF2B5EF4-FFF2-40B4-BE49-F238E27FC236}">
                <a16:creationId xmlns:a16="http://schemas.microsoft.com/office/drawing/2014/main" id="{59DDE115-1E4B-694C-9167-26E6336090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007" y="4407805"/>
            <a:ext cx="1223147" cy="149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31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5CCB0-3A54-B54D-B902-B278FFC3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Training Pop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36F53-DAD9-4646-88EA-049D75FCB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021"/>
            <a:ext cx="6120740" cy="4486275"/>
          </a:xfrm>
        </p:spPr>
        <p:txBody>
          <a:bodyPr/>
          <a:lstStyle/>
          <a:p>
            <a:r>
              <a:rPr lang="en-US" dirty="0"/>
              <a:t>In 2015 we began genotyping all clones in preliminary yield trial (PYT) with 10K potato SNP array</a:t>
            </a:r>
          </a:p>
          <a:p>
            <a:r>
              <a:rPr lang="en-US" dirty="0"/>
              <a:t>Also genotyped clones from other programs entered in the national trial, for which WI is one location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932631-A2C6-A449-90A5-963725729B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21"/>
          <a:stretch/>
        </p:blipFill>
        <p:spPr>
          <a:xfrm>
            <a:off x="2188875" y="3970761"/>
            <a:ext cx="2692600" cy="2831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B65EBB-63F4-6746-8E93-71697CC2F7E3}"/>
              </a:ext>
            </a:extLst>
          </p:cNvPr>
          <p:cNvSpPr txBox="1"/>
          <p:nvPr/>
        </p:nvSpPr>
        <p:spPr>
          <a:xfrm>
            <a:off x="1198587" y="5017420"/>
            <a:ext cx="81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TP size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E8888AF-A2E9-224A-A321-8BA7AC596432}"/>
              </a:ext>
            </a:extLst>
          </p:cNvPr>
          <p:cNvGraphicFramePr>
            <a:graphicFrameLocks noGrp="1"/>
          </p:cNvGraphicFramePr>
          <p:nvPr/>
        </p:nvGraphicFramePr>
        <p:xfrm>
          <a:off x="8126858" y="1253447"/>
          <a:ext cx="3927671" cy="5456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729">
                  <a:extLst>
                    <a:ext uri="{9D8B030D-6E8A-4147-A177-3AD203B41FA5}">
                      <a16:colId xmlns:a16="http://schemas.microsoft.com/office/drawing/2014/main" val="3551498486"/>
                    </a:ext>
                  </a:extLst>
                </a:gridCol>
                <a:gridCol w="1724883">
                  <a:extLst>
                    <a:ext uri="{9D8B030D-6E8A-4147-A177-3AD203B41FA5}">
                      <a16:colId xmlns:a16="http://schemas.microsoft.com/office/drawing/2014/main" val="1765556555"/>
                    </a:ext>
                  </a:extLst>
                </a:gridCol>
                <a:gridCol w="1164059">
                  <a:extLst>
                    <a:ext uri="{9D8B030D-6E8A-4147-A177-3AD203B41FA5}">
                      <a16:colId xmlns:a16="http://schemas.microsoft.com/office/drawing/2014/main" val="819919971"/>
                    </a:ext>
                  </a:extLst>
                </a:gridCol>
              </a:tblGrid>
              <a:tr h="617570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Varieties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304438"/>
                  </a:ext>
                </a:extLst>
              </a:tr>
              <a:tr h="718495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Crossing + Seedlings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169380"/>
                  </a:ext>
                </a:extLst>
              </a:tr>
              <a:tr h="61757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Single Plant 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361426"/>
                  </a:ext>
                </a:extLst>
              </a:tr>
              <a:tr h="469488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Clone 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320029"/>
                  </a:ext>
                </a:extLst>
              </a:tr>
              <a:tr h="61757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Preliminary Yield 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90187"/>
                  </a:ext>
                </a:extLst>
              </a:tr>
              <a:tr h="61757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Regional</a:t>
                      </a:r>
                    </a:p>
                    <a:p>
                      <a:r>
                        <a:rPr lang="en-US" dirty="0"/>
                        <a:t>Yield 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308343"/>
                  </a:ext>
                </a:extLst>
              </a:tr>
              <a:tr h="617570">
                <a:tc>
                  <a:txBody>
                    <a:bodyPr/>
                    <a:lstStyle/>
                    <a:p>
                      <a:r>
                        <a:rPr lang="en-US" dirty="0"/>
                        <a:t>5–6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National Yield 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5–10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59538"/>
                  </a:ext>
                </a:extLst>
              </a:tr>
              <a:tr h="617570">
                <a:tc>
                  <a:txBody>
                    <a:bodyPr/>
                    <a:lstStyle/>
                    <a:p>
                      <a:r>
                        <a:rPr lang="en-US" dirty="0"/>
                        <a:t>7–9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Foundation Seed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1–2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180422"/>
                  </a:ext>
                </a:extLst>
              </a:tr>
              <a:tr h="42822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Variety Release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0–1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084753"/>
                  </a:ext>
                </a:extLst>
              </a:tr>
            </a:tbl>
          </a:graphicData>
        </a:graphic>
      </p:graphicFrame>
      <p:sp>
        <p:nvSpPr>
          <p:cNvPr id="11" name="Right Arrow 10">
            <a:extLst>
              <a:ext uri="{FF2B5EF4-FFF2-40B4-BE49-F238E27FC236}">
                <a16:creationId xmlns:a16="http://schemas.microsoft.com/office/drawing/2014/main" id="{F1AF6E80-9E6E-224E-B9B0-A05FBFE1E11C}"/>
              </a:ext>
            </a:extLst>
          </p:cNvPr>
          <p:cNvSpPr/>
          <p:nvPr/>
        </p:nvSpPr>
        <p:spPr>
          <a:xfrm>
            <a:off x="7318432" y="3758035"/>
            <a:ext cx="609600" cy="4423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23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4189B-19A4-6A4A-B500-49E3D00CD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A71CF-E273-4D4B-ADB0-3CB6003F0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152"/>
            <a:ext cx="5574792" cy="4579811"/>
          </a:xfrm>
        </p:spPr>
        <p:txBody>
          <a:bodyPr/>
          <a:lstStyle/>
          <a:p>
            <a:r>
              <a:rPr lang="en-US" dirty="0"/>
              <a:t>Total yield</a:t>
            </a:r>
          </a:p>
          <a:p>
            <a:r>
              <a:rPr lang="en-US" dirty="0"/>
              <a:t>Specific gravity (dry matter)</a:t>
            </a:r>
          </a:p>
          <a:p>
            <a:r>
              <a:rPr lang="en-US" dirty="0"/>
              <a:t>Fry color</a:t>
            </a:r>
          </a:p>
          <a:p>
            <a:r>
              <a:rPr lang="en-US" dirty="0"/>
              <a:t>Vine maturity</a:t>
            </a:r>
          </a:p>
          <a:p>
            <a:endParaRPr lang="en-US" dirty="0"/>
          </a:p>
          <a:p>
            <a:r>
              <a:rPr lang="en-US" dirty="0"/>
              <a:t>Other traits are recorded (e.g., tuber appearance, hollow heart, scab) but not yet used for GS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5EE213-8836-E942-8467-FEEB6B42EE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9128" y="4099407"/>
            <a:ext cx="2884968" cy="2531894"/>
          </a:xfrm>
          <a:prstGeom prst="rect">
            <a:avLst/>
          </a:prstGeom>
        </p:spPr>
      </p:pic>
      <p:pic>
        <p:nvPicPr>
          <p:cNvPr id="6" name="Picture 5" descr="A picture containing lined, several, arranged, grill&#10;&#10;Description automatically generated">
            <a:extLst>
              <a:ext uri="{FF2B5EF4-FFF2-40B4-BE49-F238E27FC236}">
                <a16:creationId xmlns:a16="http://schemas.microsoft.com/office/drawing/2014/main" id="{D68BF75B-E60A-4145-AF17-37A837590E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9128" y="1236352"/>
            <a:ext cx="2884967" cy="2531893"/>
          </a:xfrm>
          <a:prstGeom prst="rect">
            <a:avLst/>
          </a:prstGeom>
        </p:spPr>
      </p:pic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F4B4AEB7-3F0B-7740-B7C1-45D62DAF83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92655" y="2776176"/>
            <a:ext cx="3009587" cy="22571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967803-3860-F54C-A20A-330B8D67C8B5}"/>
              </a:ext>
            </a:extLst>
          </p:cNvPr>
          <p:cNvSpPr txBox="1"/>
          <p:nvPr/>
        </p:nvSpPr>
        <p:spPr>
          <a:xfrm>
            <a:off x="5532628" y="5711635"/>
            <a:ext cx="120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 = 67.5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2AA648-FD08-3B46-AF32-7DB3410A2F36}"/>
              </a:ext>
            </a:extLst>
          </p:cNvPr>
          <p:cNvSpPr txBox="1"/>
          <p:nvPr/>
        </p:nvSpPr>
        <p:spPr>
          <a:xfrm>
            <a:off x="5487870" y="3067820"/>
            <a:ext cx="120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 = 45.0</a:t>
            </a:r>
          </a:p>
        </p:txBody>
      </p:sp>
    </p:spTree>
    <p:extLst>
      <p:ext uri="{BB962C8B-B14F-4D97-AF65-F5344CB8AC3E}">
        <p14:creationId xmlns:p14="http://schemas.microsoft.com/office/powerpoint/2010/main" val="2364286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E5D1104-D1D2-CA43-AF81-0F5AD1854AA3}"/>
              </a:ext>
            </a:extLst>
          </p:cNvPr>
          <p:cNvGrpSpPr/>
          <p:nvPr/>
        </p:nvGrpSpPr>
        <p:grpSpPr>
          <a:xfrm flipH="1">
            <a:off x="4687896" y="1398467"/>
            <a:ext cx="1034840" cy="3364481"/>
            <a:chOff x="2818141" y="1737016"/>
            <a:chExt cx="1034840" cy="2447575"/>
          </a:xfrm>
          <a:solidFill>
            <a:srgbClr val="3366FF"/>
          </a:solidFill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093FC21-26BF-B04E-88DF-4D21E5743FF8}"/>
                </a:ext>
              </a:extLst>
            </p:cNvPr>
            <p:cNvCxnSpPr/>
            <p:nvPr/>
          </p:nvCxnSpPr>
          <p:spPr>
            <a:xfrm>
              <a:off x="2818141" y="1809490"/>
              <a:ext cx="757935" cy="0"/>
            </a:xfrm>
            <a:prstGeom prst="straightConnector1">
              <a:avLst/>
            </a:prstGeom>
            <a:grpFill/>
            <a:ln w="38100" cmpd="sng">
              <a:solidFill>
                <a:srgbClr val="3366FF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9D939EA-1B9F-D947-8541-00F06B130A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18141" y="4184591"/>
              <a:ext cx="1034840" cy="0"/>
            </a:xfrm>
            <a:prstGeom prst="line">
              <a:avLst/>
            </a:prstGeom>
            <a:grpFill/>
            <a:ln w="38100" cmpd="sng">
              <a:solidFill>
                <a:srgbClr val="3366F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E80C21F-200E-1747-97A8-757572AB33FB}"/>
                </a:ext>
              </a:extLst>
            </p:cNvPr>
            <p:cNvCxnSpPr/>
            <p:nvPr/>
          </p:nvCxnSpPr>
          <p:spPr>
            <a:xfrm>
              <a:off x="2818141" y="1809490"/>
              <a:ext cx="0" cy="2375101"/>
            </a:xfrm>
            <a:prstGeom prst="line">
              <a:avLst/>
            </a:prstGeom>
            <a:grpFill/>
            <a:ln w="38100" cmpd="sng">
              <a:solidFill>
                <a:srgbClr val="3366F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Isosceles Triangle 18">
              <a:extLst>
                <a:ext uri="{FF2B5EF4-FFF2-40B4-BE49-F238E27FC236}">
                  <a16:creationId xmlns:a16="http://schemas.microsoft.com/office/drawing/2014/main" id="{CDD0618E-CB96-604E-BF96-B93CBD5EB23A}"/>
                </a:ext>
              </a:extLst>
            </p:cNvPr>
            <p:cNvSpPr/>
            <p:nvPr/>
          </p:nvSpPr>
          <p:spPr>
            <a:xfrm rot="5400000">
              <a:off x="3410310" y="1553204"/>
              <a:ext cx="170012" cy="537635"/>
            </a:xfrm>
            <a:prstGeom prst="triangle">
              <a:avLst/>
            </a:prstGeom>
            <a:grpFill/>
            <a:ln w="38100" cmpd="sng">
              <a:solidFill>
                <a:srgbClr val="3366FF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7483563-2AF2-FD48-A16D-222800E891A0}"/>
              </a:ext>
            </a:extLst>
          </p:cNvPr>
          <p:cNvSpPr txBox="1"/>
          <p:nvPr/>
        </p:nvSpPr>
        <p:spPr>
          <a:xfrm>
            <a:off x="4838865" y="4998085"/>
            <a:ext cx="2928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Traditionally: 6-10 years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16DAEE-6FF7-1F4A-BF72-6BFB47D18FA3}"/>
              </a:ext>
            </a:extLst>
          </p:cNvPr>
          <p:cNvGrpSpPr/>
          <p:nvPr/>
        </p:nvGrpSpPr>
        <p:grpSpPr>
          <a:xfrm>
            <a:off x="4687896" y="1412796"/>
            <a:ext cx="2069680" cy="2016204"/>
            <a:chOff x="4599852" y="954366"/>
            <a:chExt cx="2069680" cy="2210892"/>
          </a:xfrm>
          <a:solidFill>
            <a:srgbClr val="00B050"/>
          </a:solidFill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2E9E587-8C6B-424A-A55B-6F903F7BA5C9}"/>
                </a:ext>
              </a:extLst>
            </p:cNvPr>
            <p:cNvGrpSpPr/>
            <p:nvPr/>
          </p:nvGrpSpPr>
          <p:grpSpPr>
            <a:xfrm flipH="1">
              <a:off x="5698925" y="954366"/>
              <a:ext cx="970607" cy="2210892"/>
              <a:chOff x="2818141" y="1643001"/>
              <a:chExt cx="970607" cy="2872704"/>
            </a:xfrm>
            <a:grpFill/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11ED5BE3-221D-F64D-B693-EEDB281C1AF7}"/>
                  </a:ext>
                </a:extLst>
              </p:cNvPr>
              <p:cNvCxnSpPr/>
              <p:nvPr/>
            </p:nvCxnSpPr>
            <p:spPr>
              <a:xfrm>
                <a:off x="2818141" y="1809490"/>
                <a:ext cx="757935" cy="0"/>
              </a:xfrm>
              <a:prstGeom prst="straightConnector1">
                <a:avLst/>
              </a:prstGeom>
              <a:grpFill/>
              <a:ln w="38100" cmpd="sng">
                <a:solidFill>
                  <a:srgbClr val="00B050"/>
                </a:solidFill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5AD340F-59E9-BF4D-8EE4-2CA2EF15C5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18141" y="1809490"/>
                <a:ext cx="0" cy="2706215"/>
              </a:xfrm>
              <a:prstGeom prst="line">
                <a:avLst/>
              </a:prstGeom>
              <a:grpFill/>
              <a:ln w="38100" cmpd="sng">
                <a:solidFill>
                  <a:srgbClr val="00B05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8" name="Isosceles Triangle 18">
                <a:extLst>
                  <a:ext uri="{FF2B5EF4-FFF2-40B4-BE49-F238E27FC236}">
                    <a16:creationId xmlns:a16="http://schemas.microsoft.com/office/drawing/2014/main" id="{8B35B5A1-B4AC-2C4F-B49F-E3802A0A2034}"/>
                  </a:ext>
                </a:extLst>
              </p:cNvPr>
              <p:cNvSpPr/>
              <p:nvPr/>
            </p:nvSpPr>
            <p:spPr>
              <a:xfrm rot="5400000">
                <a:off x="3353442" y="1540672"/>
                <a:ext cx="332978" cy="537635"/>
              </a:xfrm>
              <a:prstGeom prst="triangle">
                <a:avLst/>
              </a:prstGeom>
              <a:grpFill/>
              <a:ln w="38100" cmpd="sng">
                <a:solidFill>
                  <a:srgbClr val="00B050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7664524-A65E-9E4F-8C82-3D26FBC18AA3}"/>
                </a:ext>
              </a:extLst>
            </p:cNvPr>
            <p:cNvCxnSpPr>
              <a:cxnSpLocks/>
            </p:cNvCxnSpPr>
            <p:nvPr/>
          </p:nvCxnSpPr>
          <p:spPr>
            <a:xfrm>
              <a:off x="4599852" y="3165258"/>
              <a:ext cx="2069680" cy="0"/>
            </a:xfrm>
            <a:prstGeom prst="line">
              <a:avLst/>
            </a:prstGeom>
            <a:grpFill/>
            <a:ln w="38100" cmpd="sng">
              <a:solidFill>
                <a:srgbClr val="00B05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4BC6321-AF24-CC4E-B9AF-62006A6E23F6}"/>
              </a:ext>
            </a:extLst>
          </p:cNvPr>
          <p:cNvSpPr txBox="1"/>
          <p:nvPr/>
        </p:nvSpPr>
        <p:spPr>
          <a:xfrm>
            <a:off x="6958159" y="2786873"/>
            <a:ext cx="2069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Genomic Selection: 4 years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A00BDFF-A660-BB46-96EB-E477BE871C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563734"/>
              </p:ext>
            </p:extLst>
          </p:nvPr>
        </p:nvGraphicFramePr>
        <p:xfrm>
          <a:off x="717259" y="635757"/>
          <a:ext cx="3970637" cy="5527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092">
                  <a:extLst>
                    <a:ext uri="{9D8B030D-6E8A-4147-A177-3AD203B41FA5}">
                      <a16:colId xmlns:a16="http://schemas.microsoft.com/office/drawing/2014/main" val="3551498486"/>
                    </a:ext>
                  </a:extLst>
                </a:gridCol>
                <a:gridCol w="1743752">
                  <a:extLst>
                    <a:ext uri="{9D8B030D-6E8A-4147-A177-3AD203B41FA5}">
                      <a16:colId xmlns:a16="http://schemas.microsoft.com/office/drawing/2014/main" val="1765556555"/>
                    </a:ext>
                  </a:extLst>
                </a:gridCol>
                <a:gridCol w="1176793">
                  <a:extLst>
                    <a:ext uri="{9D8B030D-6E8A-4147-A177-3AD203B41FA5}">
                      <a16:colId xmlns:a16="http://schemas.microsoft.com/office/drawing/2014/main" val="819919971"/>
                    </a:ext>
                  </a:extLst>
                </a:gridCol>
              </a:tblGrid>
              <a:tr h="641454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Varieties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304438"/>
                  </a:ext>
                </a:extLst>
              </a:tr>
              <a:tr h="746282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Crossing + Seedlings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169380"/>
                  </a:ext>
                </a:extLst>
              </a:tr>
              <a:tr h="641454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Single Plant 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361426"/>
                  </a:ext>
                </a:extLst>
              </a:tr>
              <a:tr h="487645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Clone 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320029"/>
                  </a:ext>
                </a:extLst>
              </a:tr>
              <a:tr h="641454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Preliminary Yield 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90187"/>
                  </a:ext>
                </a:extLst>
              </a:tr>
              <a:tr h="641454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Regional</a:t>
                      </a:r>
                    </a:p>
                    <a:p>
                      <a:r>
                        <a:rPr lang="en-US" dirty="0"/>
                        <a:t>Yield 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308343"/>
                  </a:ext>
                </a:extLst>
              </a:tr>
              <a:tr h="641454">
                <a:tc>
                  <a:txBody>
                    <a:bodyPr/>
                    <a:lstStyle/>
                    <a:p>
                      <a:r>
                        <a:rPr lang="en-US" dirty="0"/>
                        <a:t>5–6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National Yield 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5–10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59538"/>
                  </a:ext>
                </a:extLst>
              </a:tr>
              <a:tr h="641454">
                <a:tc>
                  <a:txBody>
                    <a:bodyPr/>
                    <a:lstStyle/>
                    <a:p>
                      <a:r>
                        <a:rPr lang="en-US" dirty="0"/>
                        <a:t>7–9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Foundation Seed Production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1–2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180422"/>
                  </a:ext>
                </a:extLst>
              </a:tr>
              <a:tr h="444781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Variety Release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0–1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08475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2837F6A-B474-C542-A8A4-37F199903D36}"/>
              </a:ext>
            </a:extLst>
          </p:cNvPr>
          <p:cNvSpPr txBox="1"/>
          <p:nvPr/>
        </p:nvSpPr>
        <p:spPr>
          <a:xfrm>
            <a:off x="6958158" y="1683656"/>
            <a:ext cx="4221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Starting in 2018, PYT clones were also considered as parental candidates (genome-wide MAS)</a:t>
            </a:r>
          </a:p>
        </p:txBody>
      </p:sp>
    </p:spTree>
    <p:extLst>
      <p:ext uri="{BB962C8B-B14F-4D97-AF65-F5344CB8AC3E}">
        <p14:creationId xmlns:p14="http://schemas.microsoft.com/office/powerpoint/2010/main" val="203386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FA6F-6C12-AB46-A3F6-BC2C70FB8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Accuracy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6058C6-DE68-FA4E-8BA0-861766F9DA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</p:spPr>
            <p:txBody>
              <a:bodyPr/>
              <a:lstStyle/>
              <a:p>
                <a:r>
                  <a:rPr lang="en-US" dirty="0"/>
                  <a:t>For all four traits, the reliability of genome-wide MAS exceeded phenotypic selection </a:t>
                </a:r>
                <a:r>
                  <a:rPr lang="en-US" i="1" dirty="0"/>
                  <a:t>h</a:t>
                </a:r>
                <a:r>
                  <a:rPr lang="en-US" baseline="30000" dirty="0"/>
                  <a:t>2</a:t>
                </a:r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0.3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6058C6-DE68-FA4E-8BA0-861766F9DA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  <a:blipFill>
                <a:blip r:embed="rId2"/>
                <a:stretch>
                  <a:fillRect l="-1086" t="-2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082A865D-94B7-0C44-80A0-8ABA7F3B7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31937"/>
              </p:ext>
            </p:extLst>
          </p:nvPr>
        </p:nvGraphicFramePr>
        <p:xfrm>
          <a:off x="1398016" y="3429000"/>
          <a:ext cx="716076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472">
                  <a:extLst>
                    <a:ext uri="{9D8B030D-6E8A-4147-A177-3AD203B41FA5}">
                      <a16:colId xmlns:a16="http://schemas.microsoft.com/office/drawing/2014/main" val="3913890848"/>
                    </a:ext>
                  </a:extLst>
                </a:gridCol>
                <a:gridCol w="1609344">
                  <a:extLst>
                    <a:ext uri="{9D8B030D-6E8A-4147-A177-3AD203B41FA5}">
                      <a16:colId xmlns:a16="http://schemas.microsoft.com/office/drawing/2014/main" val="2873897031"/>
                    </a:ext>
                  </a:extLst>
                </a:gridCol>
                <a:gridCol w="1635759">
                  <a:extLst>
                    <a:ext uri="{9D8B030D-6E8A-4147-A177-3AD203B41FA5}">
                      <a16:colId xmlns:a16="http://schemas.microsoft.com/office/drawing/2014/main" val="4073699377"/>
                    </a:ext>
                  </a:extLst>
                </a:gridCol>
                <a:gridCol w="1790192">
                  <a:extLst>
                    <a:ext uri="{9D8B030D-6E8A-4147-A177-3AD203B41FA5}">
                      <a16:colId xmlns:a16="http://schemas.microsoft.com/office/drawing/2014/main" val="851219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</a:t>
                      </a:r>
                      <a:r>
                        <a:rPr lang="en-US" sz="2400" baseline="30000" dirty="0"/>
                        <a:t>2 </a:t>
                      </a:r>
                      <a:r>
                        <a:rPr lang="en-US" sz="2400" baseline="0" dirty="0"/>
                        <a:t>(PS)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</a:t>
                      </a:r>
                      <a:r>
                        <a:rPr lang="en-US" sz="2400" baseline="30000" dirty="0"/>
                        <a:t>2</a:t>
                      </a:r>
                      <a:r>
                        <a:rPr lang="en-US" sz="2400" dirty="0"/>
                        <a:t> (MAS)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</a:t>
                      </a:r>
                      <a:r>
                        <a:rPr lang="en-US" sz="2400" baseline="30000" dirty="0"/>
                        <a:t>2</a:t>
                      </a:r>
                      <a:r>
                        <a:rPr lang="en-US" sz="2400" dirty="0"/>
                        <a:t> (MBS)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930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108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Dry Matter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750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Fry 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321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Vine Maturity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12068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22EB1C2-5D41-FB40-BB40-4F42E07CA0C2}"/>
              </a:ext>
            </a:extLst>
          </p:cNvPr>
          <p:cNvSpPr/>
          <p:nvPr/>
        </p:nvSpPr>
        <p:spPr>
          <a:xfrm>
            <a:off x="6742176" y="2938272"/>
            <a:ext cx="2255520" cy="3011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62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F5694-3579-C14C-9967-FB5361389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Multi-Trait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87433-4948-664E-8A44-0A1E8402E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For clone selection, the use of independent culling is appropriate because all criteria are needed for commercial adoption</a:t>
            </a:r>
          </a:p>
          <a:p>
            <a:r>
              <a:rPr lang="en-US" dirty="0"/>
              <a:t>But for parent selection, a multi-trait index is recommended</a:t>
            </a:r>
          </a:p>
          <a:p>
            <a:endParaRPr lang="en-US" dirty="0"/>
          </a:p>
          <a:p>
            <a:r>
              <a:rPr lang="en-US" dirty="0"/>
              <a:t>For uncorrelated traits, independent predictions can be combined without issue</a:t>
            </a:r>
          </a:p>
          <a:p>
            <a:r>
              <a:rPr lang="en-US" dirty="0"/>
              <a:t>But for correlated traits, a multi-trait BLUP analysis is recommended</a:t>
            </a:r>
          </a:p>
        </p:txBody>
      </p:sp>
    </p:spTree>
    <p:extLst>
      <p:ext uri="{BB962C8B-B14F-4D97-AF65-F5344CB8AC3E}">
        <p14:creationId xmlns:p14="http://schemas.microsoft.com/office/powerpoint/2010/main" val="355315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B333-1FC8-AE40-A6AE-E7986B56A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Vignette 3. Multiple traits, homogeneous </a:t>
            </a:r>
            <a:r>
              <a:rPr lang="en-US" sz="3600" dirty="0" err="1"/>
              <a:t>GxE</a:t>
            </a:r>
            <a:endParaRPr lang="en-US" sz="3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06ABE1-DF0D-F44A-84E7-C4BF2CCA7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traits listed in </a:t>
            </a:r>
            <a:r>
              <a:rPr lang="en-US" b="1" dirty="0"/>
              <a:t>Stage1</a:t>
            </a:r>
          </a:p>
          <a:p>
            <a:r>
              <a:rPr lang="en-US" dirty="0"/>
              <a:t>Syntax for </a:t>
            </a:r>
            <a:r>
              <a:rPr lang="en-US" b="1" dirty="0"/>
              <a:t>Stage2</a:t>
            </a:r>
            <a:r>
              <a:rPr lang="en-US" dirty="0"/>
              <a:t> is unchanged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EB08FB5-6C21-E447-BAB3-73099F19C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35892"/>
            <a:ext cx="9680448" cy="134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40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FAB04-0FF7-0744-84E5-5E1A321DA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28" y="492013"/>
            <a:ext cx="10515600" cy="450924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Stage2 output includes partitioning of covariance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CFB2B9DA-03A3-8843-A433-CFB2A9C97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28" y="1304544"/>
            <a:ext cx="9235402" cy="487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53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3854</TotalTime>
  <Words>989</Words>
  <Application>Microsoft Macintosh PowerPoint</Application>
  <PresentationFormat>Widescreen</PresentationFormat>
  <Paragraphs>235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Helvetica Neue</vt:lpstr>
      <vt:lpstr>Office Theme</vt:lpstr>
      <vt:lpstr>Genomic Selection in Potato</vt:lpstr>
      <vt:lpstr>PowerPoint Presentation</vt:lpstr>
      <vt:lpstr>Building a Training Pop</vt:lpstr>
      <vt:lpstr>Traits</vt:lpstr>
      <vt:lpstr>PowerPoint Presentation</vt:lpstr>
      <vt:lpstr>Selection Accuracy</vt:lpstr>
      <vt:lpstr>Multi-Trait Index</vt:lpstr>
      <vt:lpstr>Vignette 3. Multiple traits, homogeneous GxE</vt:lpstr>
      <vt:lpstr>PowerPoint Presentation</vt:lpstr>
      <vt:lpstr>PowerPoint Presentation</vt:lpstr>
      <vt:lpstr>Going Faster</vt:lpstr>
      <vt:lpstr>Accuracy vs. Cycle Time</vt:lpstr>
      <vt:lpstr>Going Faster</vt:lpstr>
      <vt:lpstr>Combining Low &amp; High-Density Markers</vt:lpstr>
      <vt:lpstr>Year 2 Specific Gravity (Dry Matter)</vt:lpstr>
      <vt:lpstr>Year 2 Specific Gravity (Dry Matter)</vt:lpstr>
      <vt:lpstr>Selection for Long-Term Gain</vt:lpstr>
      <vt:lpstr>Optimum Contribution Selection (OCS)</vt:lpstr>
      <vt:lpstr>PowerPoint Presentation</vt:lpstr>
      <vt:lpstr>PowerPoint Presentation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Endelman</dc:creator>
  <cp:lastModifiedBy>Jeffrey Endelman</cp:lastModifiedBy>
  <cp:revision>130</cp:revision>
  <dcterms:created xsi:type="dcterms:W3CDTF">2020-12-01T17:43:52Z</dcterms:created>
  <dcterms:modified xsi:type="dcterms:W3CDTF">2022-01-13T01:24:17Z</dcterms:modified>
</cp:coreProperties>
</file>