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80" r:id="rId3"/>
    <p:sldId id="281" r:id="rId4"/>
    <p:sldId id="282" r:id="rId5"/>
    <p:sldId id="295" r:id="rId6"/>
    <p:sldId id="283" r:id="rId7"/>
    <p:sldId id="284" r:id="rId8"/>
    <p:sldId id="285" r:id="rId9"/>
    <p:sldId id="334" r:id="rId10"/>
    <p:sldId id="287" r:id="rId11"/>
    <p:sldId id="290" r:id="rId12"/>
    <p:sldId id="309" r:id="rId13"/>
    <p:sldId id="308" r:id="rId14"/>
    <p:sldId id="291" r:id="rId15"/>
    <p:sldId id="293" r:id="rId16"/>
    <p:sldId id="306" r:id="rId17"/>
    <p:sldId id="267" r:id="rId18"/>
    <p:sldId id="310" r:id="rId19"/>
    <p:sldId id="311" r:id="rId20"/>
    <p:sldId id="271" r:id="rId21"/>
    <p:sldId id="323" r:id="rId22"/>
    <p:sldId id="324" r:id="rId23"/>
    <p:sldId id="325" r:id="rId24"/>
    <p:sldId id="312" r:id="rId25"/>
    <p:sldId id="302" r:id="rId26"/>
    <p:sldId id="315" r:id="rId27"/>
    <p:sldId id="300" r:id="rId28"/>
    <p:sldId id="326" r:id="rId29"/>
    <p:sldId id="327" r:id="rId30"/>
    <p:sldId id="330" r:id="rId31"/>
    <p:sldId id="296" r:id="rId32"/>
    <p:sldId id="328" r:id="rId33"/>
    <p:sldId id="321" r:id="rId34"/>
    <p:sldId id="297" r:id="rId35"/>
    <p:sldId id="33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0002"/>
    <a:srgbClr val="DD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77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423F-7FAD-2D4C-8193-A7114AE47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EC9FF4-9680-474F-861D-8A1D529A5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D3110-3C7C-2341-A44B-3AF6AC676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9C11-4851-9C4E-92BC-003BAE47D3A4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0D19E-C3A2-1F44-A2B1-C6BAA7D1C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58E6D-E729-8C41-9161-972231BD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80AC-EFBA-1143-9169-0E20AFEC0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43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EAF18-CDEC-DA45-90A3-5FDEF8F7F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C0E492-AE9C-B04C-A5B6-BEB16CDE5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A0686-C03F-A44C-A336-40D9B2DD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9C11-4851-9C4E-92BC-003BAE47D3A4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49EA3-0579-CF45-9788-E6B922A0B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FF0C2-EDC2-2643-93DB-7F20141FC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80AC-EFBA-1143-9169-0E20AFEC0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96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5C9B7-F1D8-D44E-8160-E937B73A3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9DF01-D871-1544-ABFC-0B2630D26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563DE-06E7-0F45-8741-FB6E7986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9C11-4851-9C4E-92BC-003BAE47D3A4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A531E-2B8A-6E42-9A2F-FD7DD2897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F3D5F-E277-CE49-B95C-659337094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80AC-EFBA-1143-9169-0E20AFEC0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35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B240D-9BB7-9840-BCA3-3E01ECDFB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34A93-88FD-374A-B2F7-CA96FDAFB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3F6FA-1AD5-7147-871D-C87A2827E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9C11-4851-9C4E-92BC-003BAE47D3A4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C6C74-2DA4-CB46-BDCE-DDA3F70C1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2EEEE-8EBF-D449-B4D3-BE13BF1CD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80AC-EFBA-1143-9169-0E20AFEC0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60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4375-7B2A-4945-B814-30B129C45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67A92-411E-C44D-9A8B-BE0A0D5B6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48575-A3BC-1B40-BF2A-FCDC70C1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9C11-4851-9C4E-92BC-003BAE47D3A4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A1FAC-1533-6D46-8624-6CB3835D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7B016-2D08-F045-BCAE-BB9C13BF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80AC-EFBA-1143-9169-0E20AFEC0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1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6AE04-0F99-A041-A004-DE0777B2A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8DFDF-9D61-3E44-AB75-31410DB68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0D5961-D725-3246-84A7-418D66695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60169-E14A-4948-B54E-BE8195519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9C11-4851-9C4E-92BC-003BAE47D3A4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A336C-A9FF-FA4B-9C4B-7F6534DC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CE1F2-A1D5-384F-B786-46FE5D2A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80AC-EFBA-1143-9169-0E20AFEC0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6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E63A0-D19E-F249-99BD-D1A91E81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0B577-D432-CE4F-A724-8EC326D87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C3E1C-CDE6-5F44-A3E4-902E705B1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587FD0-4AC9-FF42-8A0A-FB6B47639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07E5B-B1F6-4E4F-A709-F984C81BEA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AAE771-9384-5741-A6B6-E4922512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9C11-4851-9C4E-92BC-003BAE47D3A4}" type="datetimeFigureOut">
              <a:rPr lang="en-US" smtClean="0"/>
              <a:t>1/12/22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DFBE2E-B1EA-694B-B203-84BFA1AB1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B9A128-B359-D345-9653-9575A22C6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80AC-EFBA-1143-9169-0E20AFEC0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47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9B0E1-8D9C-9E49-929C-6BA8795E0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7000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5AFE34-5847-114A-9B65-F6B1E3A25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9C11-4851-9C4E-92BC-003BAE47D3A4}" type="datetimeFigureOut">
              <a:rPr lang="en-US" smtClean="0"/>
              <a:t>1/12/22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77C13-7ACD-A843-9C0B-418E4EE05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19DC5-1F18-5A42-A80E-111D81B7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80AC-EFBA-1143-9169-0E20AFEC0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9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D87316-A052-7343-96DF-7947F657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9C11-4851-9C4E-92BC-003BAE47D3A4}" type="datetimeFigureOut">
              <a:rPr lang="en-US" smtClean="0"/>
              <a:t>1/12/22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AA23C5-1043-1B4B-B29D-CC058E07F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37216-547F-B440-8ED6-B5406990E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80AC-EFBA-1143-9169-0E20AFEC0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12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B097F-E1E2-8749-A199-D4C9B68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E6BA2-5B88-2F44-8D2C-A923A0C5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19E70-4B67-DC47-B3DC-320881549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1CCA3-E1FC-9D4D-BD76-69C74AF24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9C11-4851-9C4E-92BC-003BAE47D3A4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1447B-C2B1-C142-81DC-B67AC7838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15D19-9F74-EE4F-A6B2-A4F97DEC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80AC-EFBA-1143-9169-0E20AFEC0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3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A96A8-0529-0243-B350-1F3B42E6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90043D-A508-EE40-93B8-4F5A087E40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32A3B-7DC9-9F4D-9828-40ACF0340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8F0E2-DDAF-D34C-9EE2-B742CC908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9C11-4851-9C4E-92BC-003BAE47D3A4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CD128-1755-C24B-B3DF-A5B2B446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E59D51-50A9-3D46-B225-9ED2D29EE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80AC-EFBA-1143-9169-0E20AFEC0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5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1B69CA-A33F-2E47-BE01-575BC993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63EB1-FEBD-6A40-A7C0-BA8C12150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E4854-431A-2B4F-8C43-4129D103D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89C11-4851-9C4E-92BC-003BAE47D3A4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BFB39-5AAE-BA45-92FD-380DAEBF0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099DB-32FA-A24C-892C-94F140F3D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280AC-EFBA-1143-9169-0E20AFEC0F8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631D5F-77D0-AA41-A5D3-95B5B238A45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69430" y="6033604"/>
            <a:ext cx="1650485" cy="5565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87CAE89-A0AF-DD43-A074-FF22A37F98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017" y="365125"/>
            <a:ext cx="1887310" cy="95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6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DD000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331AB-0388-FB47-9BD1-D8176DB646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Genomic Selection in Polyploids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9B7E9D-5293-E64A-8B35-362016D40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8608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/>
              <a:t>Jeffrey </a:t>
            </a:r>
            <a:r>
              <a:rPr lang="en-US" sz="2800" dirty="0" err="1"/>
              <a:t>Endelman</a:t>
            </a:r>
            <a:endParaRPr lang="en-US" sz="2800" dirty="0"/>
          </a:p>
          <a:p>
            <a:r>
              <a:rPr lang="en-US" sz="2800" dirty="0"/>
              <a:t>January 14,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2FD26-C9B2-DA4F-85B9-B994074E8C5B}"/>
              </a:ext>
            </a:extLst>
          </p:cNvPr>
          <p:cNvSpPr txBox="1">
            <a:spLocks/>
          </p:cNvSpPr>
          <p:nvPr/>
        </p:nvSpPr>
        <p:spPr>
          <a:xfrm>
            <a:off x="2560707" y="6170773"/>
            <a:ext cx="7070583" cy="475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Helvetica Neue"/>
              </a:rPr>
              <a:t>Funding from USDA NIFA Award #2020-51181-32156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9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38D1-095C-0549-B003-FDF153FA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RR-BLUP = G-BLUP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102EA-A3A8-9F44-839F-26ABA923D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92205"/>
            <a:ext cx="10515599" cy="4351338"/>
          </a:xfrm>
        </p:spPr>
        <p:txBody>
          <a:bodyPr>
            <a:normAutofit/>
          </a:bodyPr>
          <a:lstStyle/>
          <a:p>
            <a:r>
              <a:rPr lang="en-US" dirty="0"/>
              <a:t>G-BLUP framework more accurately reflects the “real” nature of genomic prediction</a:t>
            </a:r>
          </a:p>
          <a:p>
            <a:pPr lvl="1"/>
            <a:r>
              <a:rPr lang="en-US" dirty="0"/>
              <a:t>Marker effects from BLUP include relationship information</a:t>
            </a:r>
          </a:p>
          <a:p>
            <a:endParaRPr lang="en-US" dirty="0"/>
          </a:p>
          <a:p>
            <a:r>
              <a:rPr lang="en-US" dirty="0"/>
              <a:t>Genomic prediction relies on two kinds of genetic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Marker-QTL LD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Marker-Estimated Relationship</a:t>
            </a:r>
          </a:p>
          <a:p>
            <a:r>
              <a:rPr lang="en-US" dirty="0"/>
              <a:t>Simulation experiments by </a:t>
            </a:r>
            <a:r>
              <a:rPr lang="en-US" dirty="0" err="1"/>
              <a:t>Habier</a:t>
            </a:r>
            <a:r>
              <a:rPr lang="en-US" dirty="0"/>
              <a:t> et al. (2007, 2013) illuminated important differences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30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470F-E854-C744-AC1F-F2D570C4C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EF15D-E198-A341-9A03-FFDC62035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37544"/>
          </a:xfrm>
        </p:spPr>
        <p:txBody>
          <a:bodyPr>
            <a:normAutofit/>
          </a:bodyPr>
          <a:lstStyle/>
          <a:p>
            <a:r>
              <a:rPr lang="en-US" b="1" dirty="0"/>
              <a:t>Training population</a:t>
            </a:r>
            <a:r>
              <a:rPr lang="en-US" dirty="0"/>
              <a:t> (TP): the genotypes (clones) and environments used to make predictions</a:t>
            </a:r>
          </a:p>
          <a:p>
            <a:pPr lvl="1"/>
            <a:r>
              <a:rPr lang="en-US" dirty="0"/>
              <a:t>Does not require “extra” phenotyping – use breeding program data</a:t>
            </a:r>
          </a:p>
          <a:p>
            <a:r>
              <a:rPr lang="en-US" b="1" dirty="0"/>
              <a:t>Validation population </a:t>
            </a:r>
            <a:r>
              <a:rPr lang="en-US" dirty="0"/>
              <a:t>(VP): the group being predicted, aka selection candidates</a:t>
            </a:r>
          </a:p>
          <a:p>
            <a:r>
              <a:rPr lang="en-US" b="1" dirty="0"/>
              <a:t>Prediction accuracy </a:t>
            </a:r>
            <a:r>
              <a:rPr lang="en-US" dirty="0"/>
              <a:t>(</a:t>
            </a:r>
            <a:r>
              <a:rPr lang="en-US" i="1" dirty="0"/>
              <a:t>r</a:t>
            </a:r>
            <a:r>
              <a:rPr lang="en-US" dirty="0"/>
              <a:t>)</a:t>
            </a:r>
            <a:r>
              <a:rPr lang="en-US" b="1" dirty="0"/>
              <a:t>: </a:t>
            </a:r>
            <a:r>
              <a:rPr lang="en-US" dirty="0"/>
              <a:t>correlation between predicted and true value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Common misconception is that TP and VP need to be different</a:t>
            </a:r>
          </a:p>
          <a:p>
            <a:pPr lvl="1"/>
            <a:r>
              <a:rPr lang="en-US" dirty="0"/>
              <a:t>When VP is within the TP = genome-wide marker-</a:t>
            </a:r>
            <a:r>
              <a:rPr lang="en-US" i="1" dirty="0"/>
              <a:t>assisted</a:t>
            </a:r>
            <a:r>
              <a:rPr lang="en-US" dirty="0"/>
              <a:t> selection</a:t>
            </a:r>
          </a:p>
          <a:p>
            <a:pPr lvl="1"/>
            <a:r>
              <a:rPr lang="en-US" dirty="0"/>
              <a:t>Including phenotype data for sel. candidates improves prediction accuracy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2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08C2B-8F51-B549-8208-608C2D796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Accuracy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75186-7667-4F41-82D4-10FDCB5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Theoretical estimate from BLUP, more commonly reported as </a:t>
            </a:r>
            <a:r>
              <a:rPr lang="en-US" i="1" dirty="0"/>
              <a:t>r</a:t>
            </a:r>
            <a:r>
              <a:rPr lang="en-US" baseline="30000" dirty="0"/>
              <a:t>2</a:t>
            </a:r>
            <a:r>
              <a:rPr lang="en-US" dirty="0"/>
              <a:t> and called </a:t>
            </a:r>
            <a:r>
              <a:rPr lang="en-US" i="1" dirty="0"/>
              <a:t>reliability</a:t>
            </a:r>
            <a:r>
              <a:rPr lang="en-US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Cross-validation: sample correlation between predicted and observed values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Both methods have strengths and weaknesses:</a:t>
            </a:r>
          </a:p>
          <a:p>
            <a:r>
              <a:rPr lang="en-US" dirty="0"/>
              <a:t>#1 assumes the model is correct, #2 does not</a:t>
            </a:r>
          </a:p>
          <a:p>
            <a:r>
              <a:rPr lang="en-US" dirty="0"/>
              <a:t>#2 requires good estimates of the true value, #1 does not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142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6D37157-3E8C-BD49-AFCF-B918A866E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863379"/>
              </p:ext>
            </p:extLst>
          </p:nvPr>
        </p:nvGraphicFramePr>
        <p:xfrm>
          <a:off x="402736" y="1563174"/>
          <a:ext cx="9773586" cy="4372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623">
                  <a:extLst>
                    <a:ext uri="{9D8B030D-6E8A-4147-A177-3AD203B41FA5}">
                      <a16:colId xmlns:a16="http://schemas.microsoft.com/office/drawing/2014/main" val="3299558950"/>
                    </a:ext>
                  </a:extLst>
                </a:gridCol>
                <a:gridCol w="2218544">
                  <a:extLst>
                    <a:ext uri="{9D8B030D-6E8A-4147-A177-3AD203B41FA5}">
                      <a16:colId xmlns:a16="http://schemas.microsoft.com/office/drawing/2014/main" val="598764982"/>
                    </a:ext>
                  </a:extLst>
                </a:gridCol>
                <a:gridCol w="2728210">
                  <a:extLst>
                    <a:ext uri="{9D8B030D-6E8A-4147-A177-3AD203B41FA5}">
                      <a16:colId xmlns:a16="http://schemas.microsoft.com/office/drawing/2014/main" val="3467740474"/>
                    </a:ext>
                  </a:extLst>
                </a:gridCol>
                <a:gridCol w="2728209">
                  <a:extLst>
                    <a:ext uri="{9D8B030D-6E8A-4147-A177-3AD203B41FA5}">
                      <a16:colId xmlns:a16="http://schemas.microsoft.com/office/drawing/2014/main" val="3640874574"/>
                    </a:ext>
                  </a:extLst>
                </a:gridCol>
              </a:tblGrid>
              <a:tr h="12631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Accuracy due to 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Accuracy due to Relationship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137851"/>
                  </a:ext>
                </a:extLst>
              </a:tr>
              <a:tr h="1263175">
                <a:tc>
                  <a:txBody>
                    <a:bodyPr/>
                    <a:lstStyle/>
                    <a:p>
                      <a:r>
                        <a:rPr lang="en-US" sz="2400" dirty="0"/>
                        <a:t>Population </a:t>
                      </a:r>
                    </a:p>
                    <a:p>
                      <a:r>
                        <a:rPr lang="en-US" sz="2400" dirty="0"/>
                        <a:t>Size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Relationship generates more accuracy than LD at small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384029"/>
                  </a:ext>
                </a:extLst>
              </a:tr>
              <a:tr h="1263175">
                <a:tc>
                  <a:txBody>
                    <a:bodyPr/>
                    <a:lstStyle/>
                    <a:p>
                      <a:r>
                        <a:rPr lang="en-US" sz="2400" dirty="0"/>
                        <a:t>Number of generations between TP </a:t>
                      </a:r>
                    </a:p>
                    <a:p>
                      <a:r>
                        <a:rPr lang="en-US" sz="2400" dirty="0"/>
                        <a:t>and VP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192712"/>
                  </a:ext>
                </a:extLst>
              </a:tr>
            </a:tbl>
          </a:graphicData>
        </a:graphic>
      </p:graphicFrame>
      <p:sp>
        <p:nvSpPr>
          <p:cNvPr id="13" name="Up Arrow 12">
            <a:extLst>
              <a:ext uri="{FF2B5EF4-FFF2-40B4-BE49-F238E27FC236}">
                <a16:creationId xmlns:a16="http://schemas.microsoft.com/office/drawing/2014/main" id="{559122C4-8560-E847-B345-B9A265050693}"/>
              </a:ext>
            </a:extLst>
          </p:cNvPr>
          <p:cNvSpPr/>
          <p:nvPr/>
        </p:nvSpPr>
        <p:spPr>
          <a:xfrm>
            <a:off x="1929036" y="3068974"/>
            <a:ext cx="411480" cy="7589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81610D66-805F-C54C-975E-9BEAFCD93E2C}"/>
              </a:ext>
            </a:extLst>
          </p:cNvPr>
          <p:cNvSpPr/>
          <p:nvPr/>
        </p:nvSpPr>
        <p:spPr>
          <a:xfrm>
            <a:off x="3403542" y="3030524"/>
            <a:ext cx="411480" cy="7589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16F55CFE-424F-E84D-9315-F33B3C962216}"/>
              </a:ext>
            </a:extLst>
          </p:cNvPr>
          <p:cNvSpPr/>
          <p:nvPr/>
        </p:nvSpPr>
        <p:spPr>
          <a:xfrm>
            <a:off x="5561851" y="3255938"/>
            <a:ext cx="794478" cy="37947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CCF26DB7-2E6C-504C-B1E9-B4A7068BBEE6}"/>
              </a:ext>
            </a:extLst>
          </p:cNvPr>
          <p:cNvSpPr/>
          <p:nvPr/>
        </p:nvSpPr>
        <p:spPr>
          <a:xfrm>
            <a:off x="1999793" y="4615457"/>
            <a:ext cx="411480" cy="7589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D4AF0FE9-4A68-E144-811F-3AB1D9793203}"/>
              </a:ext>
            </a:extLst>
          </p:cNvPr>
          <p:cNvSpPr/>
          <p:nvPr/>
        </p:nvSpPr>
        <p:spPr>
          <a:xfrm rot="6419805">
            <a:off x="3438160" y="4687252"/>
            <a:ext cx="411480" cy="7589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9C4EF960-998B-224D-8ABF-01D84BECD284}"/>
              </a:ext>
            </a:extLst>
          </p:cNvPr>
          <p:cNvSpPr/>
          <p:nvPr/>
        </p:nvSpPr>
        <p:spPr>
          <a:xfrm rot="8943769">
            <a:off x="5884591" y="4727303"/>
            <a:ext cx="411480" cy="7589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44681B-395B-7843-9F10-F22CB003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kinds of genetic information</a:t>
            </a:r>
          </a:p>
        </p:txBody>
      </p:sp>
    </p:spTree>
    <p:extLst>
      <p:ext uri="{BB962C8B-B14F-4D97-AF65-F5344CB8AC3E}">
        <p14:creationId xmlns:p14="http://schemas.microsoft.com/office/powerpoint/2010/main" val="847943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0C9C-B3B3-594E-98AA-009306C25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Two-way Classification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9B987E7-46D9-C242-AB9A-3938EB755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215795"/>
              </p:ext>
            </p:extLst>
          </p:nvPr>
        </p:nvGraphicFramePr>
        <p:xfrm>
          <a:off x="2331720" y="2347996"/>
          <a:ext cx="5413246" cy="348891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913754">
                  <a:extLst>
                    <a:ext uri="{9D8B030D-6E8A-4147-A177-3AD203B41FA5}">
                      <a16:colId xmlns:a16="http://schemas.microsoft.com/office/drawing/2014/main" val="1713754468"/>
                    </a:ext>
                  </a:extLst>
                </a:gridCol>
                <a:gridCol w="1695076">
                  <a:extLst>
                    <a:ext uri="{9D8B030D-6E8A-4147-A177-3AD203B41FA5}">
                      <a16:colId xmlns:a16="http://schemas.microsoft.com/office/drawing/2014/main" val="1202786037"/>
                    </a:ext>
                  </a:extLst>
                </a:gridCol>
                <a:gridCol w="1804416">
                  <a:extLst>
                    <a:ext uri="{9D8B030D-6E8A-4147-A177-3AD203B41FA5}">
                      <a16:colId xmlns:a16="http://schemas.microsoft.com/office/drawing/2014/main" val="3632975307"/>
                    </a:ext>
                  </a:extLst>
                </a:gridCol>
              </a:tblGrid>
              <a:tr h="116297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 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Not in TP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415099"/>
                  </a:ext>
                </a:extLst>
              </a:tr>
              <a:tr h="1162971">
                <a:tc>
                  <a:txBody>
                    <a:bodyPr/>
                    <a:lstStyle/>
                    <a:p>
                      <a:r>
                        <a:rPr lang="en-US" sz="2400" dirty="0"/>
                        <a:t>In 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Harder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228371"/>
                  </a:ext>
                </a:extLst>
              </a:tr>
              <a:tr h="1162971">
                <a:tc>
                  <a:txBody>
                    <a:bodyPr/>
                    <a:lstStyle/>
                    <a:p>
                      <a:r>
                        <a:rPr lang="en-US" sz="2400" dirty="0"/>
                        <a:t>Not in 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Harder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Hardest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35890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AD94E5C-AE34-8940-BCFB-C2C3CB72930D}"/>
              </a:ext>
            </a:extLst>
          </p:cNvPr>
          <p:cNvSpPr txBox="1"/>
          <p:nvPr/>
        </p:nvSpPr>
        <p:spPr>
          <a:xfrm>
            <a:off x="4778756" y="1757732"/>
            <a:ext cx="2195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Environments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A8565-2A25-1944-A159-2330DB9ECE51}"/>
              </a:ext>
            </a:extLst>
          </p:cNvPr>
          <p:cNvSpPr txBox="1"/>
          <p:nvPr/>
        </p:nvSpPr>
        <p:spPr>
          <a:xfrm>
            <a:off x="463296" y="4379542"/>
            <a:ext cx="17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Genotypes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491E9-7AA2-D34F-B2D7-39F0AB818C71}"/>
              </a:ext>
            </a:extLst>
          </p:cNvPr>
          <p:cNvSpPr txBox="1"/>
          <p:nvPr/>
        </p:nvSpPr>
        <p:spPr>
          <a:xfrm>
            <a:off x="8199120" y="2594438"/>
            <a:ext cx="3788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Key principle:</a:t>
            </a:r>
          </a:p>
          <a:p>
            <a:r>
              <a:rPr lang="en-US" sz="2400" dirty="0"/>
              <a:t>Predictions for more distantly related individuals and/or environments are less accurate</a:t>
            </a:r>
          </a:p>
        </p:txBody>
      </p:sp>
    </p:spTree>
    <p:extLst>
      <p:ext uri="{BB962C8B-B14F-4D97-AF65-F5344CB8AC3E}">
        <p14:creationId xmlns:p14="http://schemas.microsoft.com/office/powerpoint/2010/main" val="129567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C7E5089C-465D-4F4E-80A4-1C73E662A80B}"/>
              </a:ext>
            </a:extLst>
          </p:cNvPr>
          <p:cNvSpPr txBox="1">
            <a:spLocks/>
          </p:cNvSpPr>
          <p:nvPr/>
        </p:nvSpPr>
        <p:spPr>
          <a:xfrm>
            <a:off x="204817" y="503352"/>
            <a:ext cx="7516540" cy="6463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Predicting progeny of A x B with different TPs</a:t>
            </a: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C3251-35C5-804B-B2C8-7CAB66C83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86"/>
          <a:stretch/>
        </p:blipFill>
        <p:spPr>
          <a:xfrm>
            <a:off x="204817" y="1735665"/>
            <a:ext cx="5713611" cy="4910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4248E2-D501-314D-91BB-CF4B2DDA4138}"/>
              </a:ext>
            </a:extLst>
          </p:cNvPr>
          <p:cNvSpPr txBox="1"/>
          <p:nvPr/>
        </p:nvSpPr>
        <p:spPr>
          <a:xfrm>
            <a:off x="7018403" y="2004487"/>
            <a:ext cx="89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2AEBB3-AC87-EE40-936C-FEC60961E3A6}"/>
              </a:ext>
            </a:extLst>
          </p:cNvPr>
          <p:cNvSpPr txBox="1"/>
          <p:nvPr/>
        </p:nvSpPr>
        <p:spPr>
          <a:xfrm>
            <a:off x="6915802" y="2353587"/>
            <a:ext cx="200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AxB</a:t>
            </a:r>
            <a:r>
              <a:rPr lang="en-US" dirty="0"/>
              <a:t> (full-sibs)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2AD799-E5D2-D248-87F0-9F0FED47BAF2}"/>
              </a:ext>
            </a:extLst>
          </p:cNvPr>
          <p:cNvCxnSpPr/>
          <p:nvPr/>
        </p:nvCxnSpPr>
        <p:spPr>
          <a:xfrm flipH="1">
            <a:off x="3563003" y="2554019"/>
            <a:ext cx="324244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218393C-D67F-6643-B8EF-92DD613A2352}"/>
              </a:ext>
            </a:extLst>
          </p:cNvPr>
          <p:cNvSpPr txBox="1"/>
          <p:nvPr/>
        </p:nvSpPr>
        <p:spPr>
          <a:xfrm>
            <a:off x="6915802" y="2781457"/>
            <a:ext cx="454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AxC</a:t>
            </a:r>
            <a:r>
              <a:rPr lang="en-US" dirty="0"/>
              <a:t>  and  </a:t>
            </a:r>
            <a:r>
              <a:rPr lang="en-US" dirty="0" err="1"/>
              <a:t>BxD</a:t>
            </a:r>
            <a:r>
              <a:rPr lang="en-US" dirty="0"/>
              <a:t> (half-sibs through both parents)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503AAF-DB5A-4940-BBBE-C4E4B108E248}"/>
              </a:ext>
            </a:extLst>
          </p:cNvPr>
          <p:cNvCxnSpPr/>
          <p:nvPr/>
        </p:nvCxnSpPr>
        <p:spPr>
          <a:xfrm flipH="1">
            <a:off x="5691352" y="2986415"/>
            <a:ext cx="1114098" cy="0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81494CB-986F-8E49-A284-FFDEB500D195}"/>
              </a:ext>
            </a:extLst>
          </p:cNvPr>
          <p:cNvSpPr txBox="1"/>
          <p:nvPr/>
        </p:nvSpPr>
        <p:spPr>
          <a:xfrm>
            <a:off x="1702701" y="5864772"/>
            <a:ext cx="33895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Training population size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44188-ABDC-F842-836D-9CFB543E2C0A}"/>
              </a:ext>
            </a:extLst>
          </p:cNvPr>
          <p:cNvSpPr txBox="1"/>
          <p:nvPr/>
        </p:nvSpPr>
        <p:spPr>
          <a:xfrm rot="16200000">
            <a:off x="-1237573" y="3480801"/>
            <a:ext cx="33895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Prediction accuracy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426BE9-2B8D-A140-BED6-835213FC4E68}"/>
              </a:ext>
            </a:extLst>
          </p:cNvPr>
          <p:cNvSpPr txBox="1"/>
          <p:nvPr/>
        </p:nvSpPr>
        <p:spPr>
          <a:xfrm>
            <a:off x="6915803" y="3493217"/>
            <a:ext cx="4331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AxC</a:t>
            </a:r>
            <a:r>
              <a:rPr lang="en-US" dirty="0"/>
              <a:t>  or  </a:t>
            </a:r>
            <a:r>
              <a:rPr lang="en-US" dirty="0" err="1"/>
              <a:t>BxD</a:t>
            </a:r>
            <a:r>
              <a:rPr lang="en-US" dirty="0"/>
              <a:t> (half-sibs through one parent)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BA9938-A139-124A-A902-A5EC5278F47F}"/>
              </a:ext>
            </a:extLst>
          </p:cNvPr>
          <p:cNvCxnSpPr/>
          <p:nvPr/>
        </p:nvCxnSpPr>
        <p:spPr>
          <a:xfrm flipH="1">
            <a:off x="4172603" y="3698175"/>
            <a:ext cx="263284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4E6C0A-4ADB-CF48-883E-A1664C15D5C2}"/>
              </a:ext>
            </a:extLst>
          </p:cNvPr>
          <p:cNvCxnSpPr/>
          <p:nvPr/>
        </p:nvCxnSpPr>
        <p:spPr>
          <a:xfrm flipH="1">
            <a:off x="5439096" y="4146332"/>
            <a:ext cx="1366352" cy="0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C123409-3B11-104F-816C-2878C5FFABB7}"/>
              </a:ext>
            </a:extLst>
          </p:cNvPr>
          <p:cNvSpPr txBox="1"/>
          <p:nvPr/>
        </p:nvSpPr>
        <p:spPr>
          <a:xfrm>
            <a:off x="6915803" y="3961666"/>
            <a:ext cx="238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CxD</a:t>
            </a:r>
            <a:r>
              <a:rPr lang="en-US" dirty="0"/>
              <a:t> (no close relatives)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B47DC-A81B-5E42-8EF2-BA56A95326A1}"/>
              </a:ext>
            </a:extLst>
          </p:cNvPr>
          <p:cNvSpPr txBox="1"/>
          <p:nvPr/>
        </p:nvSpPr>
        <p:spPr>
          <a:xfrm>
            <a:off x="3963087" y="1012445"/>
            <a:ext cx="329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Maize DH families</a:t>
            </a:r>
          </a:p>
          <a:p>
            <a:r>
              <a:rPr lang="en-US" dirty="0" err="1"/>
              <a:t>Riedelsheimer</a:t>
            </a:r>
            <a:r>
              <a:rPr lang="en-US" dirty="0"/>
              <a:t> et al. (2013)</a:t>
            </a:r>
          </a:p>
        </p:txBody>
      </p:sp>
    </p:spTree>
    <p:extLst>
      <p:ext uri="{BB962C8B-B14F-4D97-AF65-F5344CB8AC3E}">
        <p14:creationId xmlns:p14="http://schemas.microsoft.com/office/powerpoint/2010/main" val="2521040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5F5D06-E935-AD4E-947B-5DDFCD1E2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91" y="983938"/>
            <a:ext cx="9075661" cy="4112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59691E-A8E3-844F-856B-059B3B6694EB}"/>
              </a:ext>
            </a:extLst>
          </p:cNvPr>
          <p:cNvSpPr txBox="1"/>
          <p:nvPr/>
        </p:nvSpPr>
        <p:spPr>
          <a:xfrm>
            <a:off x="8974594" y="3237875"/>
            <a:ext cx="3967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Clark et al. 2012</a:t>
            </a:r>
          </a:p>
          <a:p>
            <a:r>
              <a:rPr lang="en-US" sz="2400" dirty="0"/>
              <a:t>Animal breeding dataset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9FC14B-12BA-5846-A671-057D84DED0DE}"/>
              </a:ext>
            </a:extLst>
          </p:cNvPr>
          <p:cNvSpPr txBox="1"/>
          <p:nvPr/>
        </p:nvSpPr>
        <p:spPr>
          <a:xfrm>
            <a:off x="1394085" y="5096656"/>
            <a:ext cx="308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Average G with all individuals in the TP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A42F11-6174-B94C-9BEA-446936B55E72}"/>
              </a:ext>
            </a:extLst>
          </p:cNvPr>
          <p:cNvSpPr txBox="1"/>
          <p:nvPr/>
        </p:nvSpPr>
        <p:spPr>
          <a:xfrm>
            <a:off x="5781929" y="5096656"/>
            <a:ext cx="377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Average G for top 10 closest relatives in the TP</a:t>
            </a:r>
          </a:p>
        </p:txBody>
      </p:sp>
    </p:spTree>
    <p:extLst>
      <p:ext uri="{BB962C8B-B14F-4D97-AF65-F5344CB8AC3E}">
        <p14:creationId xmlns:p14="http://schemas.microsoft.com/office/powerpoint/2010/main" val="40923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DD17-3E2B-BA42-B8AD-C4A16D4A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Two-Stage Analysis of</a:t>
            </a:r>
            <a:br>
              <a:rPr lang="en-US" dirty="0"/>
            </a:br>
            <a:r>
              <a:rPr lang="en-US" dirty="0"/>
              <a:t>Multi-Environment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B0226-EC98-2548-BA53-79D09BAEA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951"/>
            <a:ext cx="10166874" cy="50330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More flexibility for environment-specific models (spatial variation, experimental designs) than single-stage analysis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Stage 1: </a:t>
            </a:r>
            <a:r>
              <a:rPr lang="en-US" dirty="0"/>
              <a:t>Compute BLUE for genotypes </a:t>
            </a:r>
            <a:r>
              <a:rPr lang="en-US" b="1" dirty="0"/>
              <a:t>within environment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	</a:t>
            </a:r>
            <a:r>
              <a:rPr lang="en-US" dirty="0"/>
              <a:t> response variable in Stage 2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Stage 2: </a:t>
            </a:r>
            <a:r>
              <a:rPr lang="en-US" dirty="0"/>
              <a:t>Compute BLUP for breeding values or marker effects </a:t>
            </a:r>
            <a:r>
              <a:rPr lang="en-US" b="1" dirty="0"/>
              <a:t>across environments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Including var-</a:t>
            </a:r>
            <a:r>
              <a:rPr lang="en-US" dirty="0" err="1"/>
              <a:t>cov</a:t>
            </a:r>
            <a:r>
              <a:rPr lang="en-US" dirty="0"/>
              <a:t> matrix for Stage 1 BLUEs in Stage 2 makes the analysis </a:t>
            </a:r>
            <a:r>
              <a:rPr lang="en-US" b="1" dirty="0">
                <a:sym typeface="Wingdings" pitchFamily="2" charset="2"/>
              </a:rPr>
              <a:t>fully efficient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(</a:t>
            </a:r>
            <a:r>
              <a:rPr lang="en-US" dirty="0" err="1"/>
              <a:t>Damesa</a:t>
            </a:r>
            <a:r>
              <a:rPr lang="en-US" dirty="0"/>
              <a:t> et al. 2017)</a:t>
            </a:r>
          </a:p>
          <a:p>
            <a:r>
              <a:rPr lang="en-US" dirty="0"/>
              <a:t>Developed R package </a:t>
            </a:r>
            <a:r>
              <a:rPr lang="en-US" b="1" dirty="0" err="1"/>
              <a:t>StageWise</a:t>
            </a:r>
            <a:r>
              <a:rPr lang="en-US" dirty="0"/>
              <a:t> to facilitate adoption by plant breeders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661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774EB6-51AB-1049-BB75-96E6AD06E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StageWise</a:t>
            </a:r>
            <a:br>
              <a:rPr lang="en-US" dirty="0"/>
            </a:br>
            <a:r>
              <a:rPr lang="en-US" sz="3600" dirty="0"/>
              <a:t>https://</a:t>
            </a:r>
            <a:r>
              <a:rPr lang="en-US" sz="3600" dirty="0" err="1"/>
              <a:t>github.com</a:t>
            </a:r>
            <a:r>
              <a:rPr lang="en-US" sz="3600" dirty="0"/>
              <a:t>/</a:t>
            </a:r>
            <a:r>
              <a:rPr lang="en-US" sz="3600" dirty="0" err="1"/>
              <a:t>jendelman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92FF33D-C2AD-3E4C-9CE4-CC955C346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Three vignettes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Single trait, homogeneous </a:t>
            </a:r>
            <a:r>
              <a:rPr lang="en-US" dirty="0" err="1"/>
              <a:t>GxE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Singe trait, </a:t>
            </a:r>
            <a:r>
              <a:rPr lang="en-US" b="1" dirty="0"/>
              <a:t>heterogeneous </a:t>
            </a:r>
            <a:r>
              <a:rPr lang="en-US" b="1" dirty="0" err="1"/>
              <a:t>GxE</a:t>
            </a:r>
            <a:r>
              <a:rPr lang="en-US" b="1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Multiple traits</a:t>
            </a:r>
            <a:r>
              <a:rPr lang="en-US" dirty="0"/>
              <a:t>, homogeneous </a:t>
            </a:r>
            <a:r>
              <a:rPr lang="en-US" dirty="0" err="1"/>
              <a:t>GxE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90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8716D8-5DCF-2045-ADA9-844332A27758}"/>
              </a:ext>
            </a:extLst>
          </p:cNvPr>
          <p:cNvSpPr/>
          <p:nvPr/>
        </p:nvSpPr>
        <p:spPr>
          <a:xfrm>
            <a:off x="558800" y="937733"/>
            <a:ext cx="2082801" cy="1204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Stage1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compute BLUEs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&amp; var-</a:t>
            </a:r>
            <a:r>
              <a:rPr lang="en-US" dirty="0" err="1">
                <a:solidFill>
                  <a:srgbClr val="0070C0"/>
                </a:solidFill>
              </a:rPr>
              <a:t>cov</a:t>
            </a:r>
            <a:r>
              <a:rPr lang="en-US" dirty="0">
                <a:solidFill>
                  <a:srgbClr val="0070C0"/>
                </a:solidFill>
              </a:rPr>
              <a:t> matrix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81F3A1-6730-9545-BEAC-15796ABDCDB3}"/>
              </a:ext>
            </a:extLst>
          </p:cNvPr>
          <p:cNvSpPr/>
          <p:nvPr/>
        </p:nvSpPr>
        <p:spPr>
          <a:xfrm>
            <a:off x="558800" y="5257800"/>
            <a:ext cx="2082800" cy="8627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read_geno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rgbClr val="0070C0"/>
                </a:solidFill>
              </a:rPr>
              <a:t>compute G matrix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05BCD2-D749-D74C-AA88-A669E0C3B0DD}"/>
              </a:ext>
            </a:extLst>
          </p:cNvPr>
          <p:cNvSpPr/>
          <p:nvPr/>
        </p:nvSpPr>
        <p:spPr>
          <a:xfrm>
            <a:off x="4252882" y="3008680"/>
            <a:ext cx="2683966" cy="1325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blup_prep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rgbClr val="0070C0"/>
                </a:solidFill>
              </a:rPr>
              <a:t>mask BLUEs (optional) &amp;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invert var-</a:t>
            </a:r>
            <a:r>
              <a:rPr lang="en-US" dirty="0" err="1">
                <a:solidFill>
                  <a:srgbClr val="0070C0"/>
                </a:solidFill>
              </a:rPr>
              <a:t>cov</a:t>
            </a:r>
            <a:r>
              <a:rPr lang="en-US" dirty="0">
                <a:solidFill>
                  <a:srgbClr val="0070C0"/>
                </a:solidFill>
              </a:rPr>
              <a:t> mat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AEE498-8945-E444-B9A6-B2B5595EC98A}"/>
              </a:ext>
            </a:extLst>
          </p:cNvPr>
          <p:cNvSpPr/>
          <p:nvPr/>
        </p:nvSpPr>
        <p:spPr>
          <a:xfrm>
            <a:off x="7643780" y="3366274"/>
            <a:ext cx="1074766" cy="64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blup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4D0FABC4-638C-164A-8049-7E09553459F8}"/>
              </a:ext>
            </a:extLst>
          </p:cNvPr>
          <p:cNvSpPr/>
          <p:nvPr/>
        </p:nvSpPr>
        <p:spPr>
          <a:xfrm rot="1070365" flipV="1">
            <a:off x="1504950" y="4461298"/>
            <a:ext cx="190500" cy="635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7F2ED2CC-C2DB-164A-8421-EDAB8154B577}"/>
              </a:ext>
            </a:extLst>
          </p:cNvPr>
          <p:cNvSpPr/>
          <p:nvPr/>
        </p:nvSpPr>
        <p:spPr>
          <a:xfrm rot="16200000" flipH="1">
            <a:off x="3890642" y="3465855"/>
            <a:ext cx="228600" cy="425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22DC85B7-DF1C-9547-A87E-713F2C8A70E3}"/>
              </a:ext>
            </a:extLst>
          </p:cNvPr>
          <p:cNvSpPr/>
          <p:nvPr/>
        </p:nvSpPr>
        <p:spPr>
          <a:xfrm rot="16200000" flipH="1">
            <a:off x="7216717" y="3477399"/>
            <a:ext cx="228600" cy="425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651C0F4D-DD63-244D-A95C-9ACF71C9AD79}"/>
              </a:ext>
            </a:extLst>
          </p:cNvPr>
          <p:cNvSpPr/>
          <p:nvPr/>
        </p:nvSpPr>
        <p:spPr>
          <a:xfrm rot="20529635">
            <a:off x="1504950" y="2321665"/>
            <a:ext cx="190500" cy="635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40F46735-5F05-1944-B2BF-045A50EEE267}"/>
              </a:ext>
            </a:extLst>
          </p:cNvPr>
          <p:cNvSpPr/>
          <p:nvPr/>
        </p:nvSpPr>
        <p:spPr>
          <a:xfrm rot="13461931" flipH="1">
            <a:off x="8828299" y="2905443"/>
            <a:ext cx="228600" cy="425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5D0BE739-B2D4-2C47-97BE-05142F5AA02E}"/>
              </a:ext>
            </a:extLst>
          </p:cNvPr>
          <p:cNvSpPr/>
          <p:nvPr/>
        </p:nvSpPr>
        <p:spPr>
          <a:xfrm rot="8138069" flipH="1" flipV="1">
            <a:off x="8834703" y="4049355"/>
            <a:ext cx="228600" cy="425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89AB0F-C87C-3240-A530-2F8FAF08BA5B}"/>
              </a:ext>
            </a:extLst>
          </p:cNvPr>
          <p:cNvSpPr txBox="1"/>
          <p:nvPr/>
        </p:nvSpPr>
        <p:spPr>
          <a:xfrm>
            <a:off x="8121548" y="2601248"/>
            <a:ext cx="1156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“marker”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482ED6-6ABF-FE40-97DA-CABA80729B4A}"/>
              </a:ext>
            </a:extLst>
          </p:cNvPr>
          <p:cNvSpPr txBox="1"/>
          <p:nvPr/>
        </p:nvSpPr>
        <p:spPr>
          <a:xfrm>
            <a:off x="8474365" y="4447383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“id”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BB4678-38FF-784C-B2E6-2A8733232E9E}"/>
              </a:ext>
            </a:extLst>
          </p:cNvPr>
          <p:cNvSpPr txBox="1"/>
          <p:nvPr/>
        </p:nvSpPr>
        <p:spPr>
          <a:xfrm>
            <a:off x="9291857" y="2223666"/>
            <a:ext cx="2034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Marker Effects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GWAS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1F833F-F461-4A49-8385-30110926ECE4}"/>
              </a:ext>
            </a:extLst>
          </p:cNvPr>
          <p:cNvSpPr txBox="1"/>
          <p:nvPr/>
        </p:nvSpPr>
        <p:spPr>
          <a:xfrm>
            <a:off x="9291857" y="4334243"/>
            <a:ext cx="2394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Breeding Values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Genotypic Values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Reliability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2D4461-59B7-8640-93DC-58B71DEEE0B1}"/>
              </a:ext>
            </a:extLst>
          </p:cNvPr>
          <p:cNvSpPr/>
          <p:nvPr/>
        </p:nvSpPr>
        <p:spPr>
          <a:xfrm>
            <a:off x="1187355" y="3118167"/>
            <a:ext cx="2542434" cy="10969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Stage2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estimate variance components (</a:t>
            </a:r>
            <a:r>
              <a:rPr lang="en-US" b="1" dirty="0" err="1">
                <a:solidFill>
                  <a:srgbClr val="0070C0"/>
                </a:solidFill>
              </a:rPr>
              <a:t>ASReml</a:t>
            </a:r>
            <a:r>
              <a:rPr lang="en-US" b="1" dirty="0">
                <a:solidFill>
                  <a:srgbClr val="0070C0"/>
                </a:solidFill>
              </a:rPr>
              <a:t>-R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01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C002C-55BF-934E-8333-19D488C2B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Prediction vs.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B81B0-C34C-254E-A538-321880776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b="1" dirty="0"/>
              <a:t>Prediction: </a:t>
            </a:r>
            <a:r>
              <a:rPr lang="en-US" dirty="0"/>
              <a:t>statistical analysis and computation</a:t>
            </a:r>
          </a:p>
          <a:p>
            <a:pPr lvl="1"/>
            <a:r>
              <a:rPr lang="en-US" dirty="0"/>
              <a:t>Similar across plants, animals, and humans</a:t>
            </a:r>
          </a:p>
          <a:p>
            <a:pPr lvl="1"/>
            <a:r>
              <a:rPr lang="en-US" dirty="0"/>
              <a:t>Additive, Genotypic, and Hybrid predictions are possible</a:t>
            </a:r>
          </a:p>
          <a:p>
            <a:endParaRPr lang="en-US" b="1" dirty="0"/>
          </a:p>
          <a:p>
            <a:r>
              <a:rPr lang="en-US" b="1" dirty="0"/>
              <a:t>Selection: </a:t>
            </a:r>
            <a:r>
              <a:rPr lang="en-US" dirty="0"/>
              <a:t>effective use of predictions in breeding</a:t>
            </a:r>
          </a:p>
          <a:p>
            <a:pPr lvl="1"/>
            <a:r>
              <a:rPr lang="en-US" dirty="0"/>
              <a:t>Varies between species</a:t>
            </a:r>
          </a:p>
          <a:p>
            <a:pPr lvl="1"/>
            <a:r>
              <a:rPr lang="en-US" dirty="0"/>
              <a:t>Involves complex, resource allocation problems</a:t>
            </a:r>
          </a:p>
        </p:txBody>
      </p:sp>
    </p:spTree>
    <p:extLst>
      <p:ext uri="{BB962C8B-B14F-4D97-AF65-F5344CB8AC3E}">
        <p14:creationId xmlns:p14="http://schemas.microsoft.com/office/powerpoint/2010/main" val="1750197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2F400-EB1F-9B4A-A541-6918DA4C7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Vignette 1. Potato Breeding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337CC-ADE9-FA4E-9BF2-85E05EFEF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/>
          <a:lstStyle/>
          <a:p>
            <a:r>
              <a:rPr lang="en-US" dirty="0"/>
              <a:t>6 years at one location</a:t>
            </a:r>
          </a:p>
          <a:p>
            <a:r>
              <a:rPr lang="en-US" dirty="0"/>
              <a:t>950 clones</a:t>
            </a:r>
          </a:p>
          <a:p>
            <a:r>
              <a:rPr lang="en-US" dirty="0"/>
              <a:t>12K markers (SNP array)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15C7E44-DF48-9C43-A3D2-9AC99AE7A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05200"/>
            <a:ext cx="8717280" cy="210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85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ACACFA4-D0B1-9E40-85FF-171C47B9C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49" y="572100"/>
            <a:ext cx="6868306" cy="587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53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52559C1-6258-2D4F-9713-1C567247D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68" y="390446"/>
            <a:ext cx="3566221" cy="4761089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7BF4EC1-8F48-A346-A922-571CE2A66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655" y="390446"/>
            <a:ext cx="5433469" cy="58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99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, histogram&#10;&#10;Description automatically generated">
            <a:extLst>
              <a:ext uri="{FF2B5EF4-FFF2-40B4-BE49-F238E27FC236}">
                <a16:creationId xmlns:a16="http://schemas.microsoft.com/office/drawing/2014/main" id="{E642E944-CDB4-A542-A650-6247E334C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87" y="667369"/>
            <a:ext cx="5866700" cy="5778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96E45-3FBE-DE44-A8C3-60B40A844E56}"/>
              </a:ext>
            </a:extLst>
          </p:cNvPr>
          <p:cNvSpPr txBox="1"/>
          <p:nvPr/>
        </p:nvSpPr>
        <p:spPr>
          <a:xfrm>
            <a:off x="6924907" y="1639229"/>
            <a:ext cx="4014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StageWise</a:t>
            </a:r>
            <a:r>
              <a:rPr lang="en-US" sz="2400" dirty="0"/>
              <a:t> can also use the R/</a:t>
            </a:r>
            <a:r>
              <a:rPr lang="en-US" sz="2400" dirty="0" err="1"/>
              <a:t>SpATS</a:t>
            </a:r>
            <a:r>
              <a:rPr lang="en-US" sz="2400" dirty="0"/>
              <a:t> package in Stage1, to model spatial variation with 2D splines</a:t>
            </a:r>
          </a:p>
        </p:txBody>
      </p:sp>
    </p:spTree>
    <p:extLst>
      <p:ext uri="{BB962C8B-B14F-4D97-AF65-F5344CB8AC3E}">
        <p14:creationId xmlns:p14="http://schemas.microsoft.com/office/powerpoint/2010/main" val="1086446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5CDB84-ED03-0A49-9D02-84A8E0A17EDD}"/>
                  </a:ext>
                </a:extLst>
              </p:cNvPr>
              <p:cNvSpPr txBox="1"/>
              <p:nvPr/>
            </p:nvSpPr>
            <p:spPr>
              <a:xfrm>
                <a:off x="2997020" y="3594277"/>
                <a:ext cx="5630387" cy="4964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LUE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5CDB84-ED03-0A49-9D02-84A8E0A17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020" y="3594277"/>
                <a:ext cx="5630387" cy="496418"/>
              </a:xfrm>
              <a:prstGeom prst="rect">
                <a:avLst/>
              </a:prstGeom>
              <a:blipFill>
                <a:blip r:embed="rId2"/>
                <a:stretch>
                  <a:fillRect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873EC3-25EA-654D-A865-F360EA7AA32B}"/>
              </a:ext>
            </a:extLst>
          </p:cNvPr>
          <p:cNvSpPr txBox="1"/>
          <p:nvPr/>
        </p:nvSpPr>
        <p:spPr>
          <a:xfrm>
            <a:off x="485023" y="3488543"/>
            <a:ext cx="2108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" pitchFamily="2" charset="0"/>
              </a:rPr>
              <a:t>Stage 1 BLUE for </a:t>
            </a:r>
          </a:p>
          <a:p>
            <a:r>
              <a:rPr lang="en-US" sz="2000" dirty="0">
                <a:solidFill>
                  <a:srgbClr val="0070C0"/>
                </a:solidFill>
                <a:latin typeface="Times" pitchFamily="2" charset="0"/>
              </a:rPr>
              <a:t>genotype </a:t>
            </a:r>
            <a:r>
              <a:rPr lang="en-US" sz="2000" i="1" dirty="0" err="1">
                <a:solidFill>
                  <a:srgbClr val="0070C0"/>
                </a:solidFill>
                <a:latin typeface="Times" pitchFamily="2" charset="0"/>
              </a:rPr>
              <a:t>i</a:t>
            </a:r>
            <a:r>
              <a:rPr lang="en-US" sz="2000" dirty="0">
                <a:solidFill>
                  <a:srgbClr val="0070C0"/>
                </a:solidFill>
                <a:latin typeface="Times" pitchFamily="2" charset="0"/>
              </a:rPr>
              <a:t> in env </a:t>
            </a:r>
            <a:r>
              <a:rPr lang="en-US" sz="2000" i="1" dirty="0">
                <a:solidFill>
                  <a:srgbClr val="0070C0"/>
                </a:solidFill>
                <a:latin typeface="Times" pitchFamily="2" charset="0"/>
              </a:rPr>
              <a:t>j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7958F-89DB-DD40-87AD-3157EE6FFBA2}"/>
              </a:ext>
            </a:extLst>
          </p:cNvPr>
          <p:cNvSpPr txBox="1"/>
          <p:nvPr/>
        </p:nvSpPr>
        <p:spPr>
          <a:xfrm>
            <a:off x="4144392" y="1690688"/>
            <a:ext cx="1775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" pitchFamily="2" charset="0"/>
              </a:rPr>
              <a:t>Additive value </a:t>
            </a:r>
          </a:p>
          <a:p>
            <a:r>
              <a:rPr lang="en-US" sz="2000" dirty="0">
                <a:solidFill>
                  <a:srgbClr val="0070C0"/>
                </a:solidFill>
                <a:latin typeface="Times" pitchFamily="2" charset="0"/>
              </a:rPr>
              <a:t>for genotype </a:t>
            </a:r>
            <a:r>
              <a:rPr lang="en-US" sz="2000" i="1" dirty="0" err="1">
                <a:solidFill>
                  <a:srgbClr val="0070C0"/>
                </a:solidFill>
                <a:latin typeface="Times" pitchFamily="2" charset="0"/>
              </a:rPr>
              <a:t>i</a:t>
            </a:r>
            <a:endParaRPr lang="en-US" sz="2000" i="1" dirty="0">
              <a:solidFill>
                <a:srgbClr val="0070C0"/>
              </a:solidFill>
              <a:latin typeface="Time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EF8E8E-1C35-1840-A86F-3E9FD217BC5A}"/>
              </a:ext>
            </a:extLst>
          </p:cNvPr>
          <p:cNvSpPr txBox="1"/>
          <p:nvPr/>
        </p:nvSpPr>
        <p:spPr>
          <a:xfrm>
            <a:off x="6912017" y="1690688"/>
            <a:ext cx="28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" pitchFamily="2" charset="0"/>
              </a:rPr>
              <a:t>Residual genetic value</a:t>
            </a:r>
          </a:p>
          <a:p>
            <a:r>
              <a:rPr lang="en-US" sz="2000" dirty="0">
                <a:solidFill>
                  <a:srgbClr val="0070C0"/>
                </a:solidFill>
                <a:latin typeface="Times" pitchFamily="2" charset="0"/>
              </a:rPr>
              <a:t>for genotype </a:t>
            </a:r>
            <a:r>
              <a:rPr lang="en-US" sz="2000" i="1" dirty="0" err="1">
                <a:solidFill>
                  <a:srgbClr val="0070C0"/>
                </a:solidFill>
                <a:latin typeface="Times" pitchFamily="2" charset="0"/>
              </a:rPr>
              <a:t>i</a:t>
            </a:r>
            <a:endParaRPr lang="en-US" sz="2000" i="1" dirty="0">
              <a:solidFill>
                <a:srgbClr val="0070C0"/>
              </a:solidFill>
              <a:latin typeface="Time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E1BD0-B67F-334A-94A8-9113E54341DA}"/>
              </a:ext>
            </a:extLst>
          </p:cNvPr>
          <p:cNvSpPr txBox="1"/>
          <p:nvPr/>
        </p:nvSpPr>
        <p:spPr>
          <a:xfrm>
            <a:off x="6912017" y="5167312"/>
            <a:ext cx="2770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" pitchFamily="2" charset="0"/>
              </a:rPr>
              <a:t>Stage 1 error</a:t>
            </a:r>
          </a:p>
          <a:p>
            <a:r>
              <a:rPr lang="en-US" sz="2000" dirty="0">
                <a:solidFill>
                  <a:srgbClr val="0070C0"/>
                </a:solidFill>
                <a:latin typeface="Times" pitchFamily="2" charset="0"/>
              </a:rPr>
              <a:t>(var parameters fixed)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2ADB8-E5C5-6D4D-8A8B-9D76E1D8B2D3}"/>
              </a:ext>
            </a:extLst>
          </p:cNvPr>
          <p:cNvSpPr txBox="1"/>
          <p:nvPr/>
        </p:nvSpPr>
        <p:spPr>
          <a:xfrm>
            <a:off x="3829875" y="5129562"/>
            <a:ext cx="1515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" pitchFamily="2" charset="0"/>
              </a:rPr>
              <a:t>Main effect for env </a:t>
            </a:r>
            <a:r>
              <a:rPr lang="en-US" sz="2000" i="1" dirty="0">
                <a:solidFill>
                  <a:srgbClr val="0070C0"/>
                </a:solidFill>
                <a:latin typeface="Times" pitchFamily="2" charset="0"/>
              </a:rPr>
              <a:t>j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2442C4-789D-EE4D-BECE-5A062543BECB}"/>
              </a:ext>
            </a:extLst>
          </p:cNvPr>
          <p:cNvSpPr txBox="1"/>
          <p:nvPr/>
        </p:nvSpPr>
        <p:spPr>
          <a:xfrm>
            <a:off x="9074635" y="4483381"/>
            <a:ext cx="2540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Times" pitchFamily="2" charset="0"/>
              </a:rPr>
              <a:t>GxE</a:t>
            </a:r>
            <a:r>
              <a:rPr lang="en-US" sz="2000" dirty="0">
                <a:solidFill>
                  <a:srgbClr val="0070C0"/>
                </a:solidFill>
                <a:latin typeface="Times" pitchFamily="2" charset="0"/>
              </a:rPr>
              <a:t> (model residual)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3F8B44-22D5-F94A-97E5-7AC5B888D0EA}"/>
              </a:ext>
            </a:extLst>
          </p:cNvPr>
          <p:cNvCxnSpPr>
            <a:cxnSpLocks/>
          </p:cNvCxnSpPr>
          <p:nvPr/>
        </p:nvCxnSpPr>
        <p:spPr>
          <a:xfrm flipH="1" flipV="1">
            <a:off x="8476431" y="4090695"/>
            <a:ext cx="598204" cy="538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9B5645-63E8-E147-A3E7-CA910AE33ACD}"/>
              </a:ext>
            </a:extLst>
          </p:cNvPr>
          <p:cNvCxnSpPr>
            <a:cxnSpLocks/>
          </p:cNvCxnSpPr>
          <p:nvPr/>
        </p:nvCxnSpPr>
        <p:spPr>
          <a:xfrm flipV="1">
            <a:off x="7458058" y="4151257"/>
            <a:ext cx="0" cy="956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5E4BF9-B510-1A4E-B777-3664AE2F9956}"/>
              </a:ext>
            </a:extLst>
          </p:cNvPr>
          <p:cNvCxnSpPr>
            <a:cxnSpLocks/>
          </p:cNvCxnSpPr>
          <p:nvPr/>
        </p:nvCxnSpPr>
        <p:spPr>
          <a:xfrm flipV="1">
            <a:off x="4760007" y="4173468"/>
            <a:ext cx="384749" cy="860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9F0BF4A-57E8-7D45-9EA2-2DC40DFBE6C9}"/>
              </a:ext>
            </a:extLst>
          </p:cNvPr>
          <p:cNvCxnSpPr>
            <a:cxnSpLocks/>
          </p:cNvCxnSpPr>
          <p:nvPr/>
        </p:nvCxnSpPr>
        <p:spPr>
          <a:xfrm>
            <a:off x="5647019" y="2423797"/>
            <a:ext cx="330387" cy="1209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1D6C5B-4D06-CD40-AEBB-B0F6B1E7B6CA}"/>
              </a:ext>
            </a:extLst>
          </p:cNvPr>
          <p:cNvCxnSpPr>
            <a:cxnSpLocks/>
          </p:cNvCxnSpPr>
          <p:nvPr/>
        </p:nvCxnSpPr>
        <p:spPr>
          <a:xfrm flipH="1">
            <a:off x="6785362" y="2423797"/>
            <a:ext cx="259007" cy="1209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5084EF-5235-8F42-9341-FF5ECDF88060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2651712" y="3842486"/>
            <a:ext cx="3453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6CD7291-9602-3042-B68A-22B548628CAA}"/>
                  </a:ext>
                </a:extLst>
              </p:cNvPr>
              <p:cNvSpPr/>
              <p:nvPr/>
            </p:nvSpPr>
            <p:spPr>
              <a:xfrm>
                <a:off x="3829875" y="2363124"/>
                <a:ext cx="169713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𝑵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𝐆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6CD7291-9602-3042-B68A-22B548628C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9875" y="2363124"/>
                <a:ext cx="1697131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96C3C79-6E3B-784C-9104-417F58CF3DCA}"/>
                  </a:ext>
                </a:extLst>
              </p:cNvPr>
              <p:cNvSpPr/>
              <p:nvPr/>
            </p:nvSpPr>
            <p:spPr>
              <a:xfrm>
                <a:off x="7237137" y="2363124"/>
                <a:ext cx="159934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𝑵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𝐈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96C3C79-6E3B-784C-9104-417F58CF3D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137" y="2363124"/>
                <a:ext cx="1599349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A8F0222-FE70-184B-9F4B-2A46991E9E71}"/>
                  </a:ext>
                </a:extLst>
              </p:cNvPr>
              <p:cNvSpPr/>
              <p:nvPr/>
            </p:nvSpPr>
            <p:spPr>
              <a:xfrm>
                <a:off x="9336255" y="4948919"/>
                <a:ext cx="1746825" cy="4367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𝐺𝐸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A8F0222-FE70-184B-9F4B-2A46991E9E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255" y="4948919"/>
                <a:ext cx="1746825" cy="436786"/>
              </a:xfrm>
              <a:prstGeom prst="rect">
                <a:avLst/>
              </a:prstGeom>
              <a:blipFill>
                <a:blip r:embed="rId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749BAF6-807D-D640-BCE2-F97BC83ECBAF}"/>
              </a:ext>
            </a:extLst>
          </p:cNvPr>
          <p:cNvSpPr txBox="1"/>
          <p:nvPr/>
        </p:nvSpPr>
        <p:spPr>
          <a:xfrm>
            <a:off x="650541" y="701732"/>
            <a:ext cx="6134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Stage 2 Model (homogeneous </a:t>
            </a:r>
            <a:r>
              <a:rPr lang="en-US" sz="3200" dirty="0" err="1"/>
              <a:t>GxE</a:t>
            </a:r>
            <a:r>
              <a:rPr lang="en-US" sz="3200" dirty="0"/>
              <a:t>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2F94987-5224-DC48-94F9-BFD7D9785B79}"/>
              </a:ext>
            </a:extLst>
          </p:cNvPr>
          <p:cNvGrpSpPr/>
          <p:nvPr/>
        </p:nvGrpSpPr>
        <p:grpSpPr>
          <a:xfrm>
            <a:off x="7004818" y="5881724"/>
            <a:ext cx="1799595" cy="622581"/>
            <a:chOff x="7071572" y="5629769"/>
            <a:chExt cx="1799595" cy="622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794DD6E-2B88-BD4D-9579-5A3FE06FA718}"/>
                    </a:ext>
                  </a:extLst>
                </p:cNvPr>
                <p:cNvSpPr/>
                <p:nvPr/>
              </p:nvSpPr>
              <p:spPr>
                <a:xfrm>
                  <a:off x="7071572" y="5629769"/>
                  <a:ext cx="179959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d>
                          <m:d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⊕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2000" b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𝛀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794DD6E-2B88-BD4D-9579-5A3FE06FA7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1572" y="5629769"/>
                  <a:ext cx="1799595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38B4EE-4141-AA4B-AF22-EDFF9592B967}"/>
                </a:ext>
              </a:extLst>
            </p:cNvPr>
            <p:cNvSpPr txBox="1"/>
            <p:nvPr/>
          </p:nvSpPr>
          <p:spPr>
            <a:xfrm>
              <a:off x="8011172" y="5944573"/>
              <a:ext cx="309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Times" pitchFamily="2" charset="0"/>
                </a:rPr>
                <a:t>k</a:t>
              </a:r>
              <a:endParaRPr lang="en-US" sz="1400" dirty="0">
                <a:latin typeface="Time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637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829A327-B695-2240-9684-625868BD3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85" y="722971"/>
            <a:ext cx="7670800" cy="4343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AC112-D274-0F49-B05D-234D89C4BE2E}"/>
              </a:ext>
            </a:extLst>
          </p:cNvPr>
          <p:cNvSpPr txBox="1"/>
          <p:nvPr/>
        </p:nvSpPr>
        <p:spPr>
          <a:xfrm>
            <a:off x="7067589" y="2894671"/>
            <a:ext cx="5124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BV</a:t>
            </a:r>
            <a:r>
              <a:rPr lang="en-US" sz="2400" dirty="0"/>
              <a:t> = Breeding (additive) value</a:t>
            </a:r>
          </a:p>
          <a:p>
            <a:r>
              <a:rPr lang="en-US" sz="2400" b="1" dirty="0"/>
              <a:t>GV</a:t>
            </a:r>
            <a:r>
              <a:rPr lang="en-US" sz="2400" dirty="0"/>
              <a:t> = Genotypic value</a:t>
            </a:r>
          </a:p>
          <a:p>
            <a:r>
              <a:rPr lang="en-US" sz="2400" b="1" dirty="0"/>
              <a:t>r</a:t>
            </a:r>
            <a:r>
              <a:rPr lang="en-US" sz="2400" b="1" baseline="30000" dirty="0"/>
              <a:t>2</a:t>
            </a:r>
            <a:r>
              <a:rPr lang="en-US" sz="2400" dirty="0"/>
              <a:t> = Reliability (squared correlation)</a:t>
            </a:r>
          </a:p>
        </p:txBody>
      </p:sp>
    </p:spTree>
    <p:extLst>
      <p:ext uri="{BB962C8B-B14F-4D97-AF65-F5344CB8AC3E}">
        <p14:creationId xmlns:p14="http://schemas.microsoft.com/office/powerpoint/2010/main" val="2452780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0C391-2BB0-DD49-ABDD-62CE0BE1B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Effect Markers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CB82A-7D82-4641-BBD6-60B5232EE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1123763"/>
          </a:xfrm>
        </p:spPr>
        <p:txBody>
          <a:bodyPr/>
          <a:lstStyle/>
          <a:p>
            <a:r>
              <a:rPr lang="en-US" dirty="0"/>
              <a:t>Markers linked to major QTL can be included in Stage2 as fixed effects</a:t>
            </a:r>
          </a:p>
        </p:txBody>
      </p:sp>
      <p:pic>
        <p:nvPicPr>
          <p:cNvPr id="9" name="Picture 8" descr="Table&#10;&#10;Description automatically generated with medium confidence">
            <a:extLst>
              <a:ext uri="{FF2B5EF4-FFF2-40B4-BE49-F238E27FC236}">
                <a16:creationId xmlns:a16="http://schemas.microsoft.com/office/drawing/2014/main" id="{C5A4039A-41FB-E74A-AFC3-9AC23C6EE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89" y="2363190"/>
            <a:ext cx="9630157" cy="40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15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9A2BC-6119-794C-B5A6-DA3C450ED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DFADC-EE57-814F-8312-9388AFE60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/>
          <a:lstStyle/>
          <a:p>
            <a:r>
              <a:rPr lang="en-US" dirty="0"/>
              <a:t>Genomic selection also creates new possibilities for experimental design</a:t>
            </a:r>
          </a:p>
          <a:p>
            <a:r>
              <a:rPr lang="en-US" b="1" dirty="0"/>
              <a:t>Sparse Testing: </a:t>
            </a:r>
            <a:r>
              <a:rPr lang="en-US" dirty="0"/>
              <a:t>Highly unbalanced design with respect to genotype </a:t>
            </a:r>
          </a:p>
          <a:p>
            <a:pPr lvl="1"/>
            <a:r>
              <a:rPr lang="en-US" dirty="0"/>
              <a:t>Alleles are replicated even when genotypes (clones) are not</a:t>
            </a:r>
          </a:p>
          <a:p>
            <a:r>
              <a:rPr lang="en-US" dirty="0"/>
              <a:t>Multi-location phenotyping is possible at an earlier stage of variety development, even before enough seed is available to test in all locations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989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A2687-6F51-4546-9530-8E9CE9D8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Vignette 2. Single trait, heterogeneous </a:t>
            </a:r>
            <a:r>
              <a:rPr lang="en-US" sz="4000" dirty="0" err="1"/>
              <a:t>GxE</a:t>
            </a:r>
            <a:endParaRPr lang="en-US" sz="4000" dirty="0"/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AB2AB524-9ACC-A94E-B36C-B9FF25FE6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58247"/>
            <a:ext cx="7482180" cy="4934628"/>
          </a:xfrm>
        </p:spPr>
      </p:pic>
    </p:spTree>
    <p:extLst>
      <p:ext uri="{BB962C8B-B14F-4D97-AF65-F5344CB8AC3E}">
        <p14:creationId xmlns:p14="http://schemas.microsoft.com/office/powerpoint/2010/main" val="3786744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68D7F470-E1EC-0B44-A0D2-9415120A4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39" y="621834"/>
            <a:ext cx="7746104" cy="580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32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8482F-D441-F245-A2A7-E82FF178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Genotypic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D2B87-55D8-F744-907C-0A10431F3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2952"/>
            <a:ext cx="10515600" cy="4504011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genotypic value</a:t>
            </a:r>
            <a:r>
              <a:rPr lang="en-US" dirty="0"/>
              <a:t> of a plant variety is the </a:t>
            </a:r>
            <a:r>
              <a:rPr lang="en-US" b="1" dirty="0"/>
              <a:t>average phenotypic value</a:t>
            </a:r>
            <a:r>
              <a:rPr lang="en-US" dirty="0"/>
              <a:t> over some </a:t>
            </a:r>
            <a:r>
              <a:rPr lang="en-US" b="1" dirty="0"/>
              <a:t>population of environments</a:t>
            </a:r>
          </a:p>
          <a:p>
            <a:pPr lvl="1"/>
            <a:r>
              <a:rPr lang="en-US" dirty="0"/>
              <a:t>Environment = location x year x management</a:t>
            </a:r>
          </a:p>
          <a:p>
            <a:pPr lvl="1"/>
            <a:r>
              <a:rPr lang="en-US" dirty="0"/>
              <a:t>aka </a:t>
            </a:r>
            <a:r>
              <a:rPr lang="en-US" b="1" dirty="0"/>
              <a:t>clonal value </a:t>
            </a:r>
            <a:r>
              <a:rPr lang="en-US" dirty="0"/>
              <a:t>because measurement of clonal replicates (sexual or asexual) is implied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C26EEA-6E8A-BA4F-A4B7-908E4EB421DB}"/>
                  </a:ext>
                </a:extLst>
              </p:cNvPr>
              <p:cNvSpPr txBox="1"/>
              <p:nvPr/>
            </p:nvSpPr>
            <p:spPr>
              <a:xfrm>
                <a:off x="3576642" y="4142037"/>
                <a:ext cx="383577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𝑔𝐸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C26EEA-6E8A-BA4F-A4B7-908E4EB42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642" y="4142037"/>
                <a:ext cx="3835776" cy="430887"/>
              </a:xfrm>
              <a:prstGeom prst="rect">
                <a:avLst/>
              </a:prstGeom>
              <a:blipFill>
                <a:blip r:embed="rId2"/>
                <a:stretch>
                  <a:fillRect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5BB6CEA-5528-1D4B-B2DB-BF5ABA79DA98}"/>
              </a:ext>
            </a:extLst>
          </p:cNvPr>
          <p:cNvSpPr txBox="1"/>
          <p:nvPr/>
        </p:nvSpPr>
        <p:spPr>
          <a:xfrm>
            <a:off x="2051679" y="4805669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Phenotype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7304E9-C8E5-6241-9DF5-6317BD2AEDEF}"/>
              </a:ext>
            </a:extLst>
          </p:cNvPr>
          <p:cNvCxnSpPr/>
          <p:nvPr/>
        </p:nvCxnSpPr>
        <p:spPr>
          <a:xfrm flipV="1">
            <a:off x="3274758" y="4584354"/>
            <a:ext cx="582930" cy="3342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0EE12B-AD7D-5D46-B6EA-8C1ED95727FC}"/>
              </a:ext>
            </a:extLst>
          </p:cNvPr>
          <p:cNvSpPr txBox="1"/>
          <p:nvPr/>
        </p:nvSpPr>
        <p:spPr>
          <a:xfrm>
            <a:off x="3673881" y="5185048"/>
            <a:ext cx="1365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Genotypic Value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E4E4072-1AD2-F04C-B87B-A48874DA74D8}"/>
              </a:ext>
            </a:extLst>
          </p:cNvPr>
          <p:cNvCxnSpPr>
            <a:cxnSpLocks/>
          </p:cNvCxnSpPr>
          <p:nvPr/>
        </p:nvCxnSpPr>
        <p:spPr>
          <a:xfrm flipV="1">
            <a:off x="4190163" y="4630075"/>
            <a:ext cx="547635" cy="5549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D63DC2C-A808-EC49-80A2-3FF517E2E1CD}"/>
              </a:ext>
            </a:extLst>
          </p:cNvPr>
          <p:cNvSpPr txBox="1"/>
          <p:nvPr/>
        </p:nvSpPr>
        <p:spPr>
          <a:xfrm>
            <a:off x="4996149" y="5882373"/>
            <a:ext cx="1700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Environment</a:t>
            </a:r>
          </a:p>
          <a:p>
            <a:r>
              <a:rPr lang="en-US" dirty="0"/>
              <a:t>Effect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21560F-3207-1848-A50A-F4ED50103E6D}"/>
              </a:ext>
            </a:extLst>
          </p:cNvPr>
          <p:cNvCxnSpPr>
            <a:cxnSpLocks/>
          </p:cNvCxnSpPr>
          <p:nvPr/>
        </p:nvCxnSpPr>
        <p:spPr>
          <a:xfrm flipV="1">
            <a:off x="5383998" y="4584354"/>
            <a:ext cx="0" cy="13094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83D053-75F2-FD4A-9EBC-A7DB3F3927CD}"/>
              </a:ext>
            </a:extLst>
          </p:cNvPr>
          <p:cNvCxnSpPr>
            <a:cxnSpLocks/>
          </p:cNvCxnSpPr>
          <p:nvPr/>
        </p:nvCxnSpPr>
        <p:spPr>
          <a:xfrm flipH="1" flipV="1">
            <a:off x="7016981" y="4612327"/>
            <a:ext cx="582930" cy="4308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A490CB-522B-5B43-BA4F-95C1CB2C4669}"/>
              </a:ext>
            </a:extLst>
          </p:cNvPr>
          <p:cNvSpPr txBox="1"/>
          <p:nvPr/>
        </p:nvSpPr>
        <p:spPr>
          <a:xfrm>
            <a:off x="7632258" y="4917803"/>
            <a:ext cx="151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Residual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9C07DF-CDCB-9B4D-A70D-1FE790729103}"/>
              </a:ext>
            </a:extLst>
          </p:cNvPr>
          <p:cNvCxnSpPr>
            <a:cxnSpLocks/>
          </p:cNvCxnSpPr>
          <p:nvPr/>
        </p:nvCxnSpPr>
        <p:spPr>
          <a:xfrm flipH="1" flipV="1">
            <a:off x="6249831" y="4630076"/>
            <a:ext cx="810609" cy="1037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08E77ED-72BB-604B-B1AB-144B7E2F7A28}"/>
              </a:ext>
            </a:extLst>
          </p:cNvPr>
          <p:cNvSpPr txBox="1"/>
          <p:nvPr/>
        </p:nvSpPr>
        <p:spPr>
          <a:xfrm>
            <a:off x="7084715" y="5774504"/>
            <a:ext cx="250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Genotype x Environment Interaction</a:t>
            </a:r>
          </a:p>
        </p:txBody>
      </p:sp>
    </p:spTree>
    <p:extLst>
      <p:ext uri="{BB962C8B-B14F-4D97-AF65-F5344CB8AC3E}">
        <p14:creationId xmlns:p14="http://schemas.microsoft.com/office/powerpoint/2010/main" val="827744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970C0-D830-3545-85BB-26F6ECCF9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Covariance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8CB7B-940C-7842-9F21-A44D0D11D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971585" cy="4486275"/>
          </a:xfrm>
        </p:spPr>
        <p:txBody>
          <a:bodyPr>
            <a:normAutofit/>
          </a:bodyPr>
          <a:lstStyle/>
          <a:p>
            <a:r>
              <a:rPr lang="en-US" dirty="0" err="1"/>
              <a:t>StageWise</a:t>
            </a:r>
            <a:r>
              <a:rPr lang="en-US" dirty="0"/>
              <a:t> uses two latent factors to model genetic covariance between locations</a:t>
            </a:r>
          </a:p>
          <a:p>
            <a:r>
              <a:rPr lang="en-US" dirty="0"/>
              <a:t>Enough complexity for a typical breeding program but may be insufficient for cross-program analysis (i.e., diverse locations)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590710CA-60B9-4942-B001-BD8AF380C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476" y="1690688"/>
            <a:ext cx="4888577" cy="503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18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AFB0A75-FE9F-E44D-9EB9-FFA186CE2925}"/>
              </a:ext>
            </a:extLst>
          </p:cNvPr>
          <p:cNvSpPr txBox="1"/>
          <p:nvPr/>
        </p:nvSpPr>
        <p:spPr>
          <a:xfrm>
            <a:off x="829109" y="427548"/>
            <a:ext cx="5266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Visualize results with a </a:t>
            </a:r>
            <a:r>
              <a:rPr lang="en-US" sz="2000" dirty="0" err="1"/>
              <a:t>uniplot</a:t>
            </a:r>
            <a:r>
              <a:rPr lang="en-US" sz="2000" dirty="0"/>
              <a:t> (</a:t>
            </a:r>
            <a:r>
              <a:rPr lang="en-US" sz="2000" dirty="0" err="1"/>
              <a:t>Cullis</a:t>
            </a:r>
            <a:r>
              <a:rPr lang="en-US" sz="2000" dirty="0"/>
              <a:t> et al. 2010)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34E8A0-5958-2049-A162-736BE829F2F8}"/>
              </a:ext>
            </a:extLst>
          </p:cNvPr>
          <p:cNvSpPr txBox="1"/>
          <p:nvPr/>
        </p:nvSpPr>
        <p:spPr>
          <a:xfrm>
            <a:off x="6298687" y="3228945"/>
            <a:ext cx="5095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(radius)</a:t>
            </a:r>
            <a:r>
              <a:rPr lang="en-US" sz="2000" baseline="30000" dirty="0"/>
              <a:t>2</a:t>
            </a:r>
            <a:r>
              <a:rPr lang="en-US" sz="2000" dirty="0"/>
              <a:t> = prop. var. explained by latent factors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EC6711-90B8-8447-8FD2-15902C60E8EC}"/>
              </a:ext>
            </a:extLst>
          </p:cNvPr>
          <p:cNvSpPr txBox="1"/>
          <p:nvPr/>
        </p:nvSpPr>
        <p:spPr>
          <a:xfrm>
            <a:off x="6272946" y="3678954"/>
            <a:ext cx="5625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cos(angle) = genetic correlation due to latent factors</a:t>
            </a:r>
          </a:p>
        </p:txBody>
      </p:sp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B492E1ED-961D-A74D-A61E-5661C721C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09" y="917974"/>
            <a:ext cx="5193202" cy="53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22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4A73E71-0200-0440-98CD-BCB8F126E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565" y="1156010"/>
            <a:ext cx="4508500" cy="4724400"/>
          </a:xfrm>
          <a:prstGeom prst="rect">
            <a:avLst/>
          </a:prstGeom>
        </p:spPr>
      </p:pic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1E50BDE0-6853-7B40-88DB-775E85EF6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70" y="433503"/>
            <a:ext cx="4599564" cy="56104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D34D45-3D23-BC47-AB0E-A1C0D38052F2}"/>
              </a:ext>
            </a:extLst>
          </p:cNvPr>
          <p:cNvSpPr/>
          <p:nvPr/>
        </p:nvSpPr>
        <p:spPr>
          <a:xfrm>
            <a:off x="4217369" y="4379960"/>
            <a:ext cx="495427" cy="25894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DD9C33-9105-834A-97DB-BD3EC9F98956}"/>
              </a:ext>
            </a:extLst>
          </p:cNvPr>
          <p:cNvSpPr txBox="1"/>
          <p:nvPr/>
        </p:nvSpPr>
        <p:spPr>
          <a:xfrm>
            <a:off x="4735099" y="4145066"/>
            <a:ext cx="1899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Additive correlation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71C157-2B1A-F147-B9F8-86DF75430671}"/>
              </a:ext>
            </a:extLst>
          </p:cNvPr>
          <p:cNvSpPr/>
          <p:nvPr/>
        </p:nvSpPr>
        <p:spPr>
          <a:xfrm>
            <a:off x="1517832" y="5570282"/>
            <a:ext cx="500539" cy="267381"/>
          </a:xfrm>
          <a:prstGeom prst="rect">
            <a:avLst/>
          </a:prstGeom>
          <a:noFill/>
          <a:ln w="28575">
            <a:solidFill>
              <a:srgbClr val="D50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E16EF5-9BDC-AE47-AD8C-9FA64915C956}"/>
              </a:ext>
            </a:extLst>
          </p:cNvPr>
          <p:cNvSpPr txBox="1"/>
          <p:nvPr/>
        </p:nvSpPr>
        <p:spPr>
          <a:xfrm>
            <a:off x="1118172" y="5877739"/>
            <a:ext cx="2025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D50002"/>
                </a:solidFill>
              </a:rPr>
              <a:t>Total genetic correlation</a:t>
            </a:r>
          </a:p>
        </p:txBody>
      </p:sp>
    </p:spTree>
    <p:extLst>
      <p:ext uri="{BB962C8B-B14F-4D97-AF65-F5344CB8AC3E}">
        <p14:creationId xmlns:p14="http://schemas.microsoft.com/office/powerpoint/2010/main" val="1130755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F5752-8C66-9A48-A19B-DE77FE2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Indices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BD8A3-DF4F-8A44-89DB-C8AEF7E4D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310"/>
            <a:ext cx="10515600" cy="4716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/>
              <a:t>StageWise</a:t>
            </a:r>
            <a:r>
              <a:rPr lang="en-US" sz="3200" dirty="0"/>
              <a:t> makes it easy to use the optimal index!</a:t>
            </a:r>
          </a:p>
          <a:p>
            <a:pPr marL="0" indent="0">
              <a:buNone/>
            </a:pPr>
            <a:r>
              <a:rPr lang="en-US" sz="2400" dirty="0"/>
              <a:t>Under multivariate analysis, coefficients for BLUPs = coefficients for true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C7C34D-9DEB-974D-B8A3-D95273E82C72}"/>
                  </a:ext>
                </a:extLst>
              </p:cNvPr>
              <p:cNvSpPr txBox="1"/>
              <p:nvPr/>
            </p:nvSpPr>
            <p:spPr>
              <a:xfrm>
                <a:off x="3584529" y="2785873"/>
                <a:ext cx="2584475" cy="9026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C7C34D-9DEB-974D-B8A3-D95273E82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529" y="2785873"/>
                <a:ext cx="2584475" cy="902683"/>
              </a:xfrm>
              <a:prstGeom prst="rect">
                <a:avLst/>
              </a:prstGeom>
              <a:blipFill>
                <a:blip r:embed="rId2"/>
                <a:stretch>
                  <a:fillRect l="-5392" t="-147222" b="-20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0ADB5F-D829-4647-A4BC-6A0D62FA2490}"/>
                  </a:ext>
                </a:extLst>
              </p:cNvPr>
              <p:cNvSpPr txBox="1"/>
              <p:nvPr/>
            </p:nvSpPr>
            <p:spPr>
              <a:xfrm>
                <a:off x="3813162" y="3690826"/>
                <a:ext cx="4565675" cy="8962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BLUP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BLUP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𝐵𝑉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0ADB5F-D829-4647-A4BC-6A0D62FA2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162" y="3690826"/>
                <a:ext cx="4565675" cy="896207"/>
              </a:xfrm>
              <a:prstGeom prst="rect">
                <a:avLst/>
              </a:prstGeom>
              <a:blipFill>
                <a:blip r:embed="rId3"/>
                <a:stretch>
                  <a:fillRect t="-149296" b="-20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B70F1A6-4F6D-D044-ADAB-A04B3322261C}"/>
              </a:ext>
            </a:extLst>
          </p:cNvPr>
          <p:cNvSpPr txBox="1"/>
          <p:nvPr/>
        </p:nvSpPr>
        <p:spPr>
          <a:xfrm>
            <a:off x="1709299" y="2928228"/>
            <a:ext cx="1997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Genetic Merit: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DDC1A-2B28-BE48-A162-0A487F7BBBF6}"/>
              </a:ext>
            </a:extLst>
          </p:cNvPr>
          <p:cNvSpPr txBox="1"/>
          <p:nvPr/>
        </p:nvSpPr>
        <p:spPr>
          <a:xfrm>
            <a:off x="1505818" y="3840265"/>
            <a:ext cx="216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Selection Index: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CE3913-DAFC-8A42-AAEA-D67F03D69A98}"/>
              </a:ext>
            </a:extLst>
          </p:cNvPr>
          <p:cNvSpPr txBox="1"/>
          <p:nvPr/>
        </p:nvSpPr>
        <p:spPr>
          <a:xfrm>
            <a:off x="838200" y="5252406"/>
            <a:ext cx="8071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Index weights (</a:t>
            </a:r>
            <a:r>
              <a:rPr lang="en-US" sz="2800" i="1" dirty="0" err="1">
                <a:latin typeface="Times" pitchFamily="2" charset="0"/>
              </a:rPr>
              <a:t>w</a:t>
            </a:r>
            <a:r>
              <a:rPr lang="en-US" sz="2800" i="1" baseline="-25000" dirty="0" err="1">
                <a:latin typeface="Times" pitchFamily="2" charset="0"/>
              </a:rPr>
              <a:t>i</a:t>
            </a:r>
            <a:r>
              <a:rPr lang="en-US" sz="2800" dirty="0"/>
              <a:t>) are interpreted for standardized traits and rescaled to get coefficients with unit norm: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D359FA-F0F4-2941-8BC1-72EDC15AD399}"/>
                  </a:ext>
                </a:extLst>
              </p:cNvPr>
              <p:cNvSpPr txBox="1"/>
              <p:nvPr/>
            </p:nvSpPr>
            <p:spPr>
              <a:xfrm>
                <a:off x="8909644" y="5221063"/>
                <a:ext cx="1866345" cy="977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D359FA-F0F4-2941-8BC1-72EDC15AD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644" y="5221063"/>
                <a:ext cx="1866345" cy="977832"/>
              </a:xfrm>
              <a:prstGeom prst="rect">
                <a:avLst/>
              </a:prstGeom>
              <a:blipFill>
                <a:blip r:embed="rId4"/>
                <a:stretch>
                  <a:fillRect l="-676" t="-51899" r="-6757" b="-88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901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918434A1-CA54-434C-8939-3B26A5D0D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578" y="2329578"/>
            <a:ext cx="4528422" cy="45284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6A8BE45-C310-D84F-8EB9-231930F0F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541" y="17838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Vignette 2. Single trait, heterogeneous </a:t>
            </a:r>
            <a:r>
              <a:rPr lang="en-US" sz="4000" dirty="0" err="1"/>
              <a:t>GxE</a:t>
            </a:r>
            <a:endParaRPr lang="en-US" sz="4000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44DF604-7371-C741-8D5C-1AC9903B3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41" y="4653887"/>
            <a:ext cx="6508340" cy="18162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0AEAE4-D7FC-1C4E-81D1-4B979EFF35B1}"/>
              </a:ext>
            </a:extLst>
          </p:cNvPr>
          <p:cNvSpPr txBox="1"/>
          <p:nvPr/>
        </p:nvSpPr>
        <p:spPr>
          <a:xfrm>
            <a:off x="3864399" y="1657767"/>
            <a:ext cx="472742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Compare reliability for WI vs NC: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WI is higher because higher correlation with other </a:t>
            </a:r>
            <a:r>
              <a:rPr lang="en-US" sz="2400" dirty="0" err="1"/>
              <a:t>locs</a:t>
            </a:r>
            <a:endParaRPr lang="en-US" sz="2400" dirty="0"/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91B4FF8-0F75-494D-8103-D1C6BE293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41" y="1227472"/>
            <a:ext cx="3007638" cy="297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0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FEE9A-94DD-5C42-AE79-31E343F0D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BC06E-45D1-4D40-BFFC-5D5B87318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/>
              <a:t>Software development funded by USDA Hatch and NIFA Award 2020-51181-32156 (</a:t>
            </a:r>
            <a:r>
              <a:rPr lang="en-US" i="1" dirty="0"/>
              <a:t>Tools for Genomics-Assisted Breeding in Polyploids</a:t>
            </a:r>
            <a:r>
              <a:rPr lang="en-US" dirty="0"/>
              <a:t>)</a:t>
            </a:r>
          </a:p>
          <a:p>
            <a:r>
              <a:rPr lang="en-US" dirty="0"/>
              <a:t>Vignette data collected with support from the USDA and potato industry </a:t>
            </a:r>
          </a:p>
        </p:txBody>
      </p:sp>
      <p:pic>
        <p:nvPicPr>
          <p:cNvPr id="4" name="Picture 3" descr="logo.png">
            <a:extLst>
              <a:ext uri="{FF2B5EF4-FFF2-40B4-BE49-F238E27FC236}">
                <a16:creationId xmlns:a16="http://schemas.microsoft.com/office/drawing/2014/main" id="{603AFCDD-6C85-7747-9E55-FC799EAC7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911" y="4793781"/>
            <a:ext cx="2337389" cy="923759"/>
          </a:xfrm>
          <a:prstGeom prst="rect">
            <a:avLst/>
          </a:prstGeom>
        </p:spPr>
      </p:pic>
      <p:pic>
        <p:nvPicPr>
          <p:cNvPr id="5" name="Picture 4" descr="Word_Adobe_usda_nifa_centered_cmyk_300.jpg">
            <a:extLst>
              <a:ext uri="{FF2B5EF4-FFF2-40B4-BE49-F238E27FC236}">
                <a16:creationId xmlns:a16="http://schemas.microsoft.com/office/drawing/2014/main" id="{CA56E709-4AE9-3943-B1BE-2D9103927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446" y="4632604"/>
            <a:ext cx="3078309" cy="1265911"/>
          </a:xfrm>
          <a:prstGeom prst="rect">
            <a:avLst/>
          </a:prstGeom>
        </p:spPr>
      </p:pic>
      <p:pic>
        <p:nvPicPr>
          <p:cNvPr id="7" name="Picture 6" descr="wpvga_logo.png">
            <a:extLst>
              <a:ext uri="{FF2B5EF4-FFF2-40B4-BE49-F238E27FC236}">
                <a16:creationId xmlns:a16="http://schemas.microsoft.com/office/drawing/2014/main" id="{59DDE115-1E4B-694C-9167-26E633609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007" y="4407805"/>
            <a:ext cx="1223147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31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28D68-9D39-C34B-A55F-8AB9A5274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Breeding 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2A5BA4-A4ED-8546-99D4-7C4C21A467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17785"/>
                <a:ext cx="10515600" cy="4559178"/>
              </a:xfrm>
            </p:spPr>
            <p:txBody>
              <a:bodyPr/>
              <a:lstStyle/>
              <a:p>
                <a:r>
                  <a:rPr lang="en-US" dirty="0"/>
                  <a:t>Genotypic value is best predictor of clone performance BUT not  progeny performance, aka </a:t>
                </a:r>
                <a:r>
                  <a:rPr lang="en-US" b="1" dirty="0"/>
                  <a:t>breeding value</a:t>
                </a:r>
              </a:p>
              <a:p>
                <a:r>
                  <a:rPr lang="en-US" dirty="0"/>
                  <a:t>Under random mating, </a:t>
                </a:r>
                <a:r>
                  <a:rPr lang="en-US" b="1" dirty="0"/>
                  <a:t>breeding value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b="1" dirty="0"/>
                  <a:t> additive value</a:t>
                </a:r>
                <a:r>
                  <a:rPr lang="en-US" dirty="0"/>
                  <a:t>, defined by regression of genotypic value on allele dosage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2A5BA4-A4ED-8546-99D4-7C4C21A467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17785"/>
                <a:ext cx="10515600" cy="4559178"/>
              </a:xfrm>
              <a:blipFill>
                <a:blip r:embed="rId2"/>
                <a:stretch>
                  <a:fillRect l="-1086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290092-812B-3C4B-AD81-73662EA9B4CC}"/>
                  </a:ext>
                </a:extLst>
              </p:cNvPr>
              <p:cNvSpPr txBox="1"/>
              <p:nvPr/>
            </p:nvSpPr>
            <p:spPr>
              <a:xfrm>
                <a:off x="482410" y="4099144"/>
                <a:ext cx="383577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290092-812B-3C4B-AD81-73662EA9B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10" y="4099144"/>
                <a:ext cx="3835776" cy="430887"/>
              </a:xfrm>
              <a:prstGeom prst="rect">
                <a:avLst/>
              </a:prstGeom>
              <a:blipFill>
                <a:blip r:embed="rId3"/>
                <a:stretch>
                  <a:fillRect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237CD89-B439-6E4D-B06B-45F1DA9E1136}"/>
              </a:ext>
            </a:extLst>
          </p:cNvPr>
          <p:cNvSpPr txBox="1"/>
          <p:nvPr/>
        </p:nvSpPr>
        <p:spPr>
          <a:xfrm>
            <a:off x="573603" y="5156361"/>
            <a:ext cx="117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Genotypic Value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7A2C46-7A3A-D14A-A0B0-E9AE9568526A}"/>
              </a:ext>
            </a:extLst>
          </p:cNvPr>
          <p:cNvCxnSpPr>
            <a:cxnSpLocks/>
          </p:cNvCxnSpPr>
          <p:nvPr/>
        </p:nvCxnSpPr>
        <p:spPr>
          <a:xfrm flipV="1">
            <a:off x="1527439" y="4588302"/>
            <a:ext cx="140107" cy="522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76D18A7-7B76-E749-B09D-D17A26A69A76}"/>
              </a:ext>
            </a:extLst>
          </p:cNvPr>
          <p:cNvSpPr txBox="1"/>
          <p:nvPr/>
        </p:nvSpPr>
        <p:spPr>
          <a:xfrm>
            <a:off x="3425218" y="5156361"/>
            <a:ext cx="165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Non-Additive</a:t>
            </a:r>
          </a:p>
          <a:p>
            <a:r>
              <a:rPr lang="en-US" dirty="0"/>
              <a:t>Value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BC4538-9628-1F42-8109-9C2977DDD8F1}"/>
              </a:ext>
            </a:extLst>
          </p:cNvPr>
          <p:cNvCxnSpPr>
            <a:cxnSpLocks/>
          </p:cNvCxnSpPr>
          <p:nvPr/>
        </p:nvCxnSpPr>
        <p:spPr>
          <a:xfrm flipH="1" flipV="1">
            <a:off x="3200186" y="4501943"/>
            <a:ext cx="441456" cy="6088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E86630-F649-5F4E-973C-38C6117F2621}"/>
              </a:ext>
            </a:extLst>
          </p:cNvPr>
          <p:cNvCxnSpPr>
            <a:cxnSpLocks/>
          </p:cNvCxnSpPr>
          <p:nvPr/>
        </p:nvCxnSpPr>
        <p:spPr>
          <a:xfrm flipV="1">
            <a:off x="2400298" y="4588302"/>
            <a:ext cx="0" cy="522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19106CE-CA92-8844-AA91-EC0E6712DE3E}"/>
              </a:ext>
            </a:extLst>
          </p:cNvPr>
          <p:cNvSpPr txBox="1"/>
          <p:nvPr/>
        </p:nvSpPr>
        <p:spPr>
          <a:xfrm>
            <a:off x="2071438" y="5169109"/>
            <a:ext cx="1365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Additive 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7D8B593-B768-2C40-A143-D43B7CC7B62E}"/>
                  </a:ext>
                </a:extLst>
              </p:cNvPr>
              <p:cNvSpPr/>
              <p:nvPr/>
            </p:nvSpPr>
            <p:spPr>
              <a:xfrm>
                <a:off x="6292282" y="4099144"/>
                <a:ext cx="5584927" cy="1268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7D8B593-B768-2C40-A143-D43B7CC7B6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2282" y="4099144"/>
                <a:ext cx="5584927" cy="1268552"/>
              </a:xfrm>
              <a:prstGeom prst="rect">
                <a:avLst/>
              </a:prstGeom>
              <a:blipFill>
                <a:blip r:embed="rId4"/>
                <a:stretch>
                  <a:fillRect t="-105941" b="-162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3396C9B-630A-1F48-836D-83CD89838AC1}"/>
              </a:ext>
            </a:extLst>
          </p:cNvPr>
          <p:cNvSpPr txBox="1"/>
          <p:nvPr/>
        </p:nvSpPr>
        <p:spPr>
          <a:xfrm>
            <a:off x="6127001" y="5479526"/>
            <a:ext cx="1174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Allele dosage at QTL 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993017-50B9-3D44-94EA-99894E63A365}"/>
              </a:ext>
            </a:extLst>
          </p:cNvPr>
          <p:cNvCxnSpPr>
            <a:cxnSpLocks/>
          </p:cNvCxnSpPr>
          <p:nvPr/>
        </p:nvCxnSpPr>
        <p:spPr>
          <a:xfrm flipV="1">
            <a:off x="6864197" y="4941807"/>
            <a:ext cx="358142" cy="5504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32E237B-F1F9-6646-BD61-B832736446D1}"/>
              </a:ext>
            </a:extLst>
          </p:cNvPr>
          <p:cNvSpPr txBox="1"/>
          <p:nvPr/>
        </p:nvSpPr>
        <p:spPr>
          <a:xfrm>
            <a:off x="7565500" y="5479526"/>
            <a:ext cx="1174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Additive effect at QTL 1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6AFF7B3-2004-2043-86DA-4117698215E7}"/>
              </a:ext>
            </a:extLst>
          </p:cNvPr>
          <p:cNvCxnSpPr>
            <a:cxnSpLocks/>
          </p:cNvCxnSpPr>
          <p:nvPr/>
        </p:nvCxnSpPr>
        <p:spPr>
          <a:xfrm flipH="1" flipV="1">
            <a:off x="7664060" y="4996051"/>
            <a:ext cx="190761" cy="4651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E85568E-9C37-A440-8D7E-DCE0249E2F2D}"/>
              </a:ext>
            </a:extLst>
          </p:cNvPr>
          <p:cNvSpPr txBox="1"/>
          <p:nvPr/>
        </p:nvSpPr>
        <p:spPr>
          <a:xfrm>
            <a:off x="6144047" y="3858563"/>
            <a:ext cx="2042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For bi-allelic QTL:</a:t>
            </a:r>
          </a:p>
        </p:txBody>
      </p:sp>
    </p:spTree>
    <p:extLst>
      <p:ext uri="{BB962C8B-B14F-4D97-AF65-F5344CB8AC3E}">
        <p14:creationId xmlns:p14="http://schemas.microsoft.com/office/powerpoint/2010/main" val="3199247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2692D-A9B7-F04D-BDBD-5C0333529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Effect Example</a:t>
            </a:r>
          </a:p>
        </p:txBody>
      </p:sp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FB2A52C0-1762-B248-9378-137EE265F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455" y="1534600"/>
            <a:ext cx="4131896" cy="4958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3A0A12-6F09-BA4A-A968-AD3AF2A61B62}"/>
              </a:ext>
            </a:extLst>
          </p:cNvPr>
          <p:cNvSpPr txBox="1"/>
          <p:nvPr/>
        </p:nvSpPr>
        <p:spPr>
          <a:xfrm>
            <a:off x="2512800" y="1506022"/>
            <a:ext cx="71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53FBF8-0099-5A43-8E59-5AE7D94ACA1E}"/>
              </a:ext>
            </a:extLst>
          </p:cNvPr>
          <p:cNvSpPr txBox="1"/>
          <p:nvPr/>
        </p:nvSpPr>
        <p:spPr>
          <a:xfrm>
            <a:off x="2430085" y="5675787"/>
            <a:ext cx="802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Early</a:t>
            </a:r>
          </a:p>
        </p:txBody>
      </p:sp>
    </p:spTree>
    <p:extLst>
      <p:ext uri="{BB962C8B-B14F-4D97-AF65-F5344CB8AC3E}">
        <p14:creationId xmlns:p14="http://schemas.microsoft.com/office/powerpoint/2010/main" val="3678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38D1-095C-0549-B003-FDF153FA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RR-BLUP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102EA-A3A8-9F44-839F-26ABA923D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416"/>
            <a:ext cx="10515600" cy="4351338"/>
          </a:xfrm>
        </p:spPr>
        <p:txBody>
          <a:bodyPr/>
          <a:lstStyle/>
          <a:p>
            <a:r>
              <a:rPr lang="en-US" dirty="0"/>
              <a:t>Since we do not know all QTL, in practice, additive values estimated by regression on </a:t>
            </a:r>
            <a:r>
              <a:rPr lang="en-US" b="1" dirty="0"/>
              <a:t>genome-wide markers</a:t>
            </a:r>
          </a:p>
          <a:p>
            <a:r>
              <a:rPr lang="en-US" dirty="0"/>
              <a:t>With so many predictors, ordinary regression does not work</a:t>
            </a:r>
          </a:p>
          <a:p>
            <a:pPr lvl="1"/>
            <a:r>
              <a:rPr lang="en-US" dirty="0"/>
              <a:t>Treat additive marker effects as random, predict by </a:t>
            </a:r>
            <a:r>
              <a:rPr lang="en-US" b="1" dirty="0"/>
              <a:t>BLUP</a:t>
            </a:r>
          </a:p>
          <a:p>
            <a:pPr lvl="1"/>
            <a:endParaRPr lang="en-US" b="1" dirty="0"/>
          </a:p>
          <a:p>
            <a:pPr marL="457200" lvl="1" indent="0">
              <a:buNone/>
            </a:pPr>
            <a:endParaRPr lang="en-US" b="1" dirty="0"/>
          </a:p>
          <a:p>
            <a:endParaRPr lang="en-US" dirty="0"/>
          </a:p>
          <a:p>
            <a:r>
              <a:rPr lang="en-US" dirty="0"/>
              <a:t>BLUP is special case of method known as ridge regression (RR)</a:t>
            </a:r>
          </a:p>
          <a:p>
            <a:pPr lvl="1"/>
            <a:r>
              <a:rPr lang="en-US" dirty="0"/>
              <a:t>Hence, often called RR-BLUP in the literature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40EAA50-061B-F94B-A9D0-FD6E71F0E384}"/>
                  </a:ext>
                </a:extLst>
              </p:cNvPr>
              <p:cNvSpPr/>
              <p:nvPr/>
            </p:nvSpPr>
            <p:spPr>
              <a:xfrm>
                <a:off x="3878270" y="3406191"/>
                <a:ext cx="3968266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LUP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]=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BLUP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40EAA50-061B-F94B-A9D0-FD6E71F0E3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270" y="3406191"/>
                <a:ext cx="3968266" cy="1100558"/>
              </a:xfrm>
              <a:prstGeom prst="rect">
                <a:avLst/>
              </a:prstGeom>
              <a:blipFill>
                <a:blip r:embed="rId2"/>
                <a:stretch>
                  <a:fillRect t="-108046" b="-16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C360E47-06CE-D445-8C6D-90E782687124}"/>
              </a:ext>
            </a:extLst>
          </p:cNvPr>
          <p:cNvSpPr txBox="1"/>
          <p:nvPr/>
        </p:nvSpPr>
        <p:spPr>
          <a:xfrm>
            <a:off x="2192018" y="3633304"/>
            <a:ext cx="153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Predicted Additive Value</a:t>
            </a:r>
          </a:p>
        </p:txBody>
      </p:sp>
    </p:spTree>
    <p:extLst>
      <p:ext uri="{BB962C8B-B14F-4D97-AF65-F5344CB8AC3E}">
        <p14:creationId xmlns:p14="http://schemas.microsoft.com/office/powerpoint/2010/main" val="2654945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38D1-095C-0549-B003-FDF153FA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G-BLUP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102EA-A3A8-9F44-839F-26ABA923D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156"/>
            <a:ext cx="10515600" cy="4689807"/>
          </a:xfrm>
        </p:spPr>
        <p:txBody>
          <a:bodyPr/>
          <a:lstStyle/>
          <a:p>
            <a:r>
              <a:rPr lang="en-US" dirty="0"/>
              <a:t>Instead of treating markers as predictors, can predict additive values directly as multivariate normal effects, with covariance proportional to genomic relationship matrix </a:t>
            </a:r>
            <a:r>
              <a:rPr lang="en-US" b="1" dirty="0"/>
              <a:t>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8588C54-FD2E-F94B-A75D-B9AB92771531}"/>
                  </a:ext>
                </a:extLst>
              </p:cNvPr>
              <p:cNvSpPr/>
              <p:nvPr/>
            </p:nvSpPr>
            <p:spPr>
              <a:xfrm>
                <a:off x="1262021" y="3457693"/>
                <a:ext cx="2241639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8588C54-FD2E-F94B-A75D-B9AB927715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021" y="3457693"/>
                <a:ext cx="2241639" cy="1100558"/>
              </a:xfrm>
              <a:prstGeom prst="rect">
                <a:avLst/>
              </a:prstGeom>
              <a:blipFill>
                <a:blip r:embed="rId2"/>
                <a:stretch>
                  <a:fillRect l="-15819" t="-106818" b="-16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63621B4-1B34-F248-88DB-DC76DD36FB05}"/>
              </a:ext>
            </a:extLst>
          </p:cNvPr>
          <p:cNvCxnSpPr>
            <a:cxnSpLocks/>
          </p:cNvCxnSpPr>
          <p:nvPr/>
        </p:nvCxnSpPr>
        <p:spPr>
          <a:xfrm flipV="1">
            <a:off x="1021516" y="4207932"/>
            <a:ext cx="400677" cy="5190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ADE8300-6917-7A45-9B24-8DB972E1B673}"/>
              </a:ext>
            </a:extLst>
          </p:cNvPr>
          <p:cNvSpPr txBox="1"/>
          <p:nvPr/>
        </p:nvSpPr>
        <p:spPr>
          <a:xfrm>
            <a:off x="294615" y="4778488"/>
            <a:ext cx="160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Additive Value of clone </a:t>
            </a:r>
            <a:r>
              <a:rPr lang="en-US" i="1" dirty="0" err="1"/>
              <a:t>i</a:t>
            </a:r>
            <a:endParaRPr lang="en-US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29A262-7D0B-C747-B7F6-3D7A0EDFE941}"/>
              </a:ext>
            </a:extLst>
          </p:cNvPr>
          <p:cNvSpPr txBox="1"/>
          <p:nvPr/>
        </p:nvSpPr>
        <p:spPr>
          <a:xfrm>
            <a:off x="2196288" y="4993657"/>
            <a:ext cx="200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Allele dosage for clone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at marker </a:t>
            </a:r>
            <a:r>
              <a:rPr lang="en-US" i="1" dirty="0"/>
              <a:t>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CD5CEC-FF0C-B74C-AD80-375B56F5B744}"/>
              </a:ext>
            </a:extLst>
          </p:cNvPr>
          <p:cNvCxnSpPr>
            <a:cxnSpLocks/>
          </p:cNvCxnSpPr>
          <p:nvPr/>
        </p:nvCxnSpPr>
        <p:spPr>
          <a:xfrm flipV="1">
            <a:off x="2785676" y="4253319"/>
            <a:ext cx="0" cy="7968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A9219AC0-3842-4F48-A8FC-B7A53F8CE6F0}"/>
              </a:ext>
            </a:extLst>
          </p:cNvPr>
          <p:cNvSpPr/>
          <p:nvPr/>
        </p:nvSpPr>
        <p:spPr>
          <a:xfrm>
            <a:off x="3773411" y="3849500"/>
            <a:ext cx="1045029" cy="42059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CE506B-1C96-F842-8D41-9F9EBD1D0F29}"/>
                  </a:ext>
                </a:extLst>
              </p:cNvPr>
              <p:cNvSpPr txBox="1"/>
              <p:nvPr/>
            </p:nvSpPr>
            <p:spPr>
              <a:xfrm>
                <a:off x="9582163" y="3832721"/>
                <a:ext cx="11535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𝐖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𝛂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CE506B-1C96-F842-8D41-9F9EBD1D0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2163" y="3832721"/>
                <a:ext cx="1153585" cy="369332"/>
              </a:xfrm>
              <a:prstGeom prst="rect">
                <a:avLst/>
              </a:prstGeom>
              <a:blipFill>
                <a:blip r:embed="rId3"/>
                <a:stretch>
                  <a:fillRect l="-3261" r="-326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8BF9461-E978-BF48-8B06-C168F220585D}"/>
              </a:ext>
            </a:extLst>
          </p:cNvPr>
          <p:cNvSpPr txBox="1"/>
          <p:nvPr/>
        </p:nvSpPr>
        <p:spPr>
          <a:xfrm>
            <a:off x="4753100" y="5557366"/>
            <a:ext cx="160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Vector of additive values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8ECBDD9-4114-A040-83FC-BBB0BE9DD9A9}"/>
                  </a:ext>
                </a:extLst>
              </p:cNvPr>
              <p:cNvSpPr/>
              <p:nvPr/>
            </p:nvSpPr>
            <p:spPr>
              <a:xfrm>
                <a:off x="5015020" y="3619582"/>
                <a:ext cx="3371051" cy="880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8ECBDD9-4114-A040-83FC-BBB0BE9DD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020" y="3619582"/>
                <a:ext cx="3371051" cy="8804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62C30C-AE9C-7D40-876B-68351EBBEF78}"/>
              </a:ext>
            </a:extLst>
          </p:cNvPr>
          <p:cNvCxnSpPr>
            <a:cxnSpLocks/>
          </p:cNvCxnSpPr>
          <p:nvPr/>
        </p:nvCxnSpPr>
        <p:spPr>
          <a:xfrm flipV="1">
            <a:off x="5307829" y="4558251"/>
            <a:ext cx="88136" cy="9991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DF6DBEA-820F-8C40-8BD4-1846B64CF5AF}"/>
              </a:ext>
            </a:extLst>
          </p:cNvPr>
          <p:cNvSpPr txBox="1"/>
          <p:nvPr/>
        </p:nvSpPr>
        <p:spPr>
          <a:xfrm>
            <a:off x="6027723" y="4558251"/>
            <a:ext cx="178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Matrix of marker dosages</a:t>
            </a:r>
            <a:endParaRPr lang="en-US" i="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07366E-B0DC-BE4A-A921-DBA6709ADF04}"/>
              </a:ext>
            </a:extLst>
          </p:cNvPr>
          <p:cNvCxnSpPr>
            <a:cxnSpLocks/>
          </p:cNvCxnSpPr>
          <p:nvPr/>
        </p:nvCxnSpPr>
        <p:spPr>
          <a:xfrm flipH="1" flipV="1">
            <a:off x="7962185" y="4628328"/>
            <a:ext cx="151217" cy="10116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0ACB46D-E699-2541-AC81-EF18B07F771A}"/>
              </a:ext>
            </a:extLst>
          </p:cNvPr>
          <p:cNvSpPr txBox="1"/>
          <p:nvPr/>
        </p:nvSpPr>
        <p:spPr>
          <a:xfrm>
            <a:off x="7158695" y="5639988"/>
            <a:ext cx="160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Vector of marker effects</a:t>
            </a:r>
            <a:endParaRPr lang="en-US" i="1" dirty="0"/>
          </a:p>
        </p:txBody>
      </p:sp>
      <p:sp>
        <p:nvSpPr>
          <p:cNvPr id="23" name="Left-Right Arrow 22">
            <a:extLst>
              <a:ext uri="{FF2B5EF4-FFF2-40B4-BE49-F238E27FC236}">
                <a16:creationId xmlns:a16="http://schemas.microsoft.com/office/drawing/2014/main" id="{94C9EC59-311A-0142-B2C5-A5CFC8EB2AA4}"/>
              </a:ext>
            </a:extLst>
          </p:cNvPr>
          <p:cNvSpPr/>
          <p:nvPr/>
        </p:nvSpPr>
        <p:spPr>
          <a:xfrm>
            <a:off x="8386071" y="3832721"/>
            <a:ext cx="1045029" cy="42059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57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38D1-095C-0549-B003-FDF153FA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G-BLUP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102EA-A3A8-9F44-839F-26ABA923D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205"/>
            <a:ext cx="10515600" cy="4351338"/>
          </a:xfrm>
        </p:spPr>
        <p:txBody>
          <a:bodyPr/>
          <a:lstStyle/>
          <a:p>
            <a:r>
              <a:rPr lang="en-US" dirty="0"/>
              <a:t>Instead of treating markers as predictors, can predict additive values directly as multivariate normal effects, with covariance proportional to genomic relationship matrix </a:t>
            </a:r>
            <a:r>
              <a:rPr lang="en-US" b="1" dirty="0"/>
              <a:t>G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CE506B-1C96-F842-8D41-9F9EBD1D0F29}"/>
                  </a:ext>
                </a:extLst>
              </p:cNvPr>
              <p:cNvSpPr txBox="1"/>
              <p:nvPr/>
            </p:nvSpPr>
            <p:spPr>
              <a:xfrm>
                <a:off x="1362611" y="3418952"/>
                <a:ext cx="11535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𝐖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𝛂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CE506B-1C96-F842-8D41-9F9EBD1D0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611" y="3418952"/>
                <a:ext cx="1153585" cy="369332"/>
              </a:xfrm>
              <a:prstGeom prst="rect">
                <a:avLst/>
              </a:prstGeom>
              <a:blipFill>
                <a:blip r:embed="rId2"/>
                <a:stretch>
                  <a:fillRect l="-3261" r="-326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1C03A53-F93E-0844-9363-6CDC336E297B}"/>
                  </a:ext>
                </a:extLst>
              </p:cNvPr>
              <p:cNvSpPr txBox="1"/>
              <p:nvPr/>
            </p:nvSpPr>
            <p:spPr>
              <a:xfrm>
                <a:off x="920483" y="3923221"/>
                <a:ext cx="3378425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cov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𝐖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𝐓</m:t>
                          </m:r>
                        </m:sup>
                      </m:sSup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𝐆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1C03A53-F93E-0844-9363-6CDC336E2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83" y="3923221"/>
                <a:ext cx="3378425" cy="375872"/>
              </a:xfrm>
              <a:prstGeom prst="rect">
                <a:avLst/>
              </a:prstGeom>
              <a:blipFill>
                <a:blip r:embed="rId3"/>
                <a:stretch>
                  <a:fillRect l="-749" t="-6667" r="-37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E3BF251-39A8-234C-9F3C-8ED985B130BF}"/>
              </a:ext>
            </a:extLst>
          </p:cNvPr>
          <p:cNvSpPr txBox="1"/>
          <p:nvPr/>
        </p:nvSpPr>
        <p:spPr>
          <a:xfrm>
            <a:off x="1939403" y="5124610"/>
            <a:ext cx="172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Variance of marker effects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5E63A0-1E3E-4447-880A-0BE08B4336C1}"/>
              </a:ext>
            </a:extLst>
          </p:cNvPr>
          <p:cNvCxnSpPr>
            <a:cxnSpLocks/>
          </p:cNvCxnSpPr>
          <p:nvPr/>
        </p:nvCxnSpPr>
        <p:spPr>
          <a:xfrm flipV="1">
            <a:off x="2966561" y="4325657"/>
            <a:ext cx="88137" cy="7688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>
            <a:extLst>
              <a:ext uri="{FF2B5EF4-FFF2-40B4-BE49-F238E27FC236}">
                <a16:creationId xmlns:a16="http://schemas.microsoft.com/office/drawing/2014/main" id="{E1ABC157-D231-CE4F-BFF4-1E1CAF686AF0}"/>
              </a:ext>
            </a:extLst>
          </p:cNvPr>
          <p:cNvSpPr/>
          <p:nvPr/>
        </p:nvSpPr>
        <p:spPr>
          <a:xfrm>
            <a:off x="4883498" y="3846096"/>
            <a:ext cx="954594" cy="488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291564-B498-F14D-B072-F79CBA58CD7E}"/>
              </a:ext>
            </a:extLst>
          </p:cNvPr>
          <p:cNvSpPr txBox="1"/>
          <p:nvPr/>
        </p:nvSpPr>
        <p:spPr>
          <a:xfrm>
            <a:off x="4019339" y="5124610"/>
            <a:ext cx="172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Variance of additive values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8EB56CA-39F4-054C-B2A2-0616AD60366F}"/>
              </a:ext>
            </a:extLst>
          </p:cNvPr>
          <p:cNvCxnSpPr>
            <a:cxnSpLocks/>
          </p:cNvCxnSpPr>
          <p:nvPr/>
        </p:nvCxnSpPr>
        <p:spPr>
          <a:xfrm flipH="1" flipV="1">
            <a:off x="4063407" y="4355752"/>
            <a:ext cx="235501" cy="7688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3B44D29-0DCF-CD42-9B6D-75130B30DA94}"/>
                  </a:ext>
                </a:extLst>
              </p:cNvPr>
              <p:cNvSpPr txBox="1"/>
              <p:nvPr/>
            </p:nvSpPr>
            <p:spPr>
              <a:xfrm>
                <a:off x="6962996" y="3695177"/>
                <a:ext cx="2297296" cy="8319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𝐆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𝐖</m:t>
                          </m:r>
                          <m:sSup>
                            <m:sSup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p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𝐓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3B44D29-0DCF-CD42-9B6D-75130B30D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996" y="3695177"/>
                <a:ext cx="2297296" cy="831959"/>
              </a:xfrm>
              <a:prstGeom prst="rect">
                <a:avLst/>
              </a:prstGeom>
              <a:blipFill>
                <a:blip r:embed="rId4"/>
                <a:stretch>
                  <a:fillRect l="-2198" t="-20896" b="-1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8E08F0E-B1EC-1746-A4FF-3E54FA5EB239}"/>
              </a:ext>
            </a:extLst>
          </p:cNvPr>
          <p:cNvSpPr txBox="1"/>
          <p:nvPr/>
        </p:nvSpPr>
        <p:spPr>
          <a:xfrm>
            <a:off x="6300237" y="3238082"/>
            <a:ext cx="3849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Formula for computing </a:t>
            </a:r>
            <a:r>
              <a:rPr lang="en-US" b="1" dirty="0"/>
              <a:t>G</a:t>
            </a:r>
            <a:r>
              <a:rPr lang="en-US" dirty="0"/>
              <a:t> from markers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FFFF8D-FE0D-2F45-8554-59318B64F7BF}"/>
              </a:ext>
            </a:extLst>
          </p:cNvPr>
          <p:cNvCxnSpPr>
            <a:cxnSpLocks/>
          </p:cNvCxnSpPr>
          <p:nvPr/>
        </p:nvCxnSpPr>
        <p:spPr>
          <a:xfrm flipV="1">
            <a:off x="7697786" y="4560858"/>
            <a:ext cx="1" cy="5637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8D3909C-4B73-594E-BD5F-4749B1F8982F}"/>
              </a:ext>
            </a:extLst>
          </p:cNvPr>
          <p:cNvSpPr txBox="1"/>
          <p:nvPr/>
        </p:nvSpPr>
        <p:spPr>
          <a:xfrm>
            <a:off x="7360933" y="5124610"/>
            <a:ext cx="80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ploidy</a:t>
            </a:r>
          </a:p>
        </p:txBody>
      </p:sp>
    </p:spTree>
    <p:extLst>
      <p:ext uri="{BB962C8B-B14F-4D97-AF65-F5344CB8AC3E}">
        <p14:creationId xmlns:p14="http://schemas.microsoft.com/office/powerpoint/2010/main" val="3557891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3FA96-40D5-1B48-BF6F-3402F1887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 vs A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3654B-3CC7-E24A-B866-84589EE56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879592" cy="44862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Relationship matrix from pedigree (A) is based on probability IBD, so values are all non-negative</a:t>
            </a:r>
          </a:p>
          <a:p>
            <a:endParaRPr lang="en-US" dirty="0"/>
          </a:p>
          <a:p>
            <a:r>
              <a:rPr lang="en-US" dirty="0"/>
              <a:t>G matrix based on correlation as a measure of similarity, so values can be pos. or neg.</a:t>
            </a:r>
          </a:p>
          <a:p>
            <a:endParaRPr lang="en-US" dirty="0"/>
          </a:p>
          <a:p>
            <a:r>
              <a:rPr lang="en-US" dirty="0"/>
              <a:t>Unlike A, G accounts for Mendelian sampling and LD in founders</a:t>
            </a:r>
          </a:p>
          <a:p>
            <a:pPr lvl="1"/>
            <a:r>
              <a:rPr lang="en-US" dirty="0"/>
              <a:t>Can predict within biparental families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BE575-E40A-6C4E-A5D8-C3E153878F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77" r="11242" b="20838"/>
          <a:stretch/>
        </p:blipFill>
        <p:spPr>
          <a:xfrm>
            <a:off x="6981818" y="1620584"/>
            <a:ext cx="3560523" cy="4304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32CC73-C933-AE4A-A134-AE44BFA6B413}"/>
              </a:ext>
            </a:extLst>
          </p:cNvPr>
          <p:cNvSpPr txBox="1"/>
          <p:nvPr/>
        </p:nvSpPr>
        <p:spPr>
          <a:xfrm>
            <a:off x="8134606" y="1309164"/>
            <a:ext cx="223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570 potato clones</a:t>
            </a:r>
          </a:p>
        </p:txBody>
      </p:sp>
    </p:spTree>
    <p:extLst>
      <p:ext uri="{BB962C8B-B14F-4D97-AF65-F5344CB8AC3E}">
        <p14:creationId xmlns:p14="http://schemas.microsoft.com/office/powerpoint/2010/main" val="2344463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3663</TotalTime>
  <Words>1343</Words>
  <Application>Microsoft Macintosh PowerPoint</Application>
  <PresentationFormat>Widescreen</PresentationFormat>
  <Paragraphs>224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Helvetica Neue</vt:lpstr>
      <vt:lpstr>Times</vt:lpstr>
      <vt:lpstr>Office Theme</vt:lpstr>
      <vt:lpstr>Genomic Selection in Polyploids</vt:lpstr>
      <vt:lpstr>Genomic Prediction vs. Selection</vt:lpstr>
      <vt:lpstr>Genotypic Value</vt:lpstr>
      <vt:lpstr>Breeding Value</vt:lpstr>
      <vt:lpstr>Additive Effect Example</vt:lpstr>
      <vt:lpstr>RR-BLUP</vt:lpstr>
      <vt:lpstr>G-BLUP</vt:lpstr>
      <vt:lpstr>G-BLUP</vt:lpstr>
      <vt:lpstr>G vs A matrix</vt:lpstr>
      <vt:lpstr>RR-BLUP = G-BLUP</vt:lpstr>
      <vt:lpstr>Glossary</vt:lpstr>
      <vt:lpstr>Estimating Accuracy</vt:lpstr>
      <vt:lpstr>Two kinds of genetic information</vt:lpstr>
      <vt:lpstr>Two-way Classification</vt:lpstr>
      <vt:lpstr>PowerPoint Presentation</vt:lpstr>
      <vt:lpstr>PowerPoint Presentation</vt:lpstr>
      <vt:lpstr>Two-Stage Analysis of Multi-Environment Trials</vt:lpstr>
      <vt:lpstr>StageWise https://github.com/jendelman</vt:lpstr>
      <vt:lpstr>PowerPoint Presentation</vt:lpstr>
      <vt:lpstr>Vignette 1. Potato Breeding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Fixed Effect Markers</vt:lpstr>
      <vt:lpstr>Sparse Testing</vt:lpstr>
      <vt:lpstr>Vignette 2. Single trait, heterogeneous GxE</vt:lpstr>
      <vt:lpstr>PowerPoint Presentation</vt:lpstr>
      <vt:lpstr>Sparse Covariance Model</vt:lpstr>
      <vt:lpstr>PowerPoint Presentation</vt:lpstr>
      <vt:lpstr>PowerPoint Presentation</vt:lpstr>
      <vt:lpstr>Selection Indices</vt:lpstr>
      <vt:lpstr>Vignette 2. Single trait, heterogeneous GxE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Endelman</dc:creator>
  <cp:lastModifiedBy>Jeffrey Endelman</cp:lastModifiedBy>
  <cp:revision>117</cp:revision>
  <dcterms:created xsi:type="dcterms:W3CDTF">2020-12-01T17:43:52Z</dcterms:created>
  <dcterms:modified xsi:type="dcterms:W3CDTF">2022-01-13T01:24:01Z</dcterms:modified>
</cp:coreProperties>
</file>