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6" r:id="rId2"/>
    <p:sldId id="256" r:id="rId3"/>
    <p:sldId id="268" r:id="rId4"/>
    <p:sldId id="303" r:id="rId5"/>
    <p:sldId id="271" r:id="rId6"/>
    <p:sldId id="267" r:id="rId7"/>
    <p:sldId id="277" r:id="rId8"/>
    <p:sldId id="272" r:id="rId9"/>
    <p:sldId id="275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301" r:id="rId19"/>
    <p:sldId id="274" r:id="rId20"/>
    <p:sldId id="286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232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8E8C9-83AD-45A4-81E9-450787AA7822}" type="datetimeFigureOut">
              <a:rPr lang="en-US" smtClean="0"/>
              <a:t>1/10/22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068EA-2E62-4975-B74B-866ED30BB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1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9727-23C0-4475-A632-CDC3CE64D1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514104"/>
            <a:ext cx="9144000" cy="18388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Example Title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AD5692-87AE-4BF8-8526-167C7D0529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768293"/>
            <a:ext cx="9144000" cy="69089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7777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Example subheading</a:t>
            </a:r>
          </a:p>
        </p:txBody>
      </p:sp>
    </p:spTree>
    <p:extLst>
      <p:ext uri="{BB962C8B-B14F-4D97-AF65-F5344CB8AC3E}">
        <p14:creationId xmlns:p14="http://schemas.microsoft.com/office/powerpoint/2010/main" val="407287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17C8F-4D77-4952-AC01-7FD29B991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66916-F4C8-4E0E-AE02-C72724C1A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841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E3A7FE-C846-4103-9D94-F69FB0C56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C35A9-09D7-462A-AFCF-874DEC8C3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6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B502C-82CD-44CB-B0E7-5E97E47FC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522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240D-9BB7-9840-BCA3-3E01ECDF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34A93-88FD-374A-B2F7-CA96FDAFB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3F6FA-1AD5-7147-871D-C87A2827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C11-4851-9C4E-92BC-003BAE47D3A4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C6C74-2DA4-CB46-BDCE-DDA3F70C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2EEEE-8EBF-D449-B4D3-BE13BF1C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0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EA65-C063-4A9B-8B82-1D75DAA6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F6997-20F9-4CB3-BB90-9F5EE3FBF4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811338"/>
            <a:ext cx="10515600" cy="398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856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66CD5-43DA-458A-8192-758E2512E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AE73A-B63A-47A8-8620-DC1C4B577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59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222D2-22AE-4A9B-866E-A6270AAB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64280-F6CE-4366-874B-455F5D35E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AF851-02C2-44F6-BA7C-EC7B57E15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4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4510D-A90A-4DE2-BD70-A2A6C560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F0A3C-7629-426F-955D-9DEBA4252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1FFAF-17E3-4962-BD71-5F3C35B73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83F792-90E7-44CB-B618-DDB9D1732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3B9E64-4EE1-4EB6-81F0-26FF6BD4E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41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EA73-597C-4039-9044-2F3B47AE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871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05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EA33-BC8F-4256-A67E-3E74FC9F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8F16F-A04B-4207-AF17-C828E5D34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17547-DBF9-4F1E-89BF-35084A377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47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B527A-F381-4E55-B2D7-1995FDE3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EA5315-46AE-480C-BC53-222E885D2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AE5E3-931D-494B-B82C-92754115E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76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83841E-0394-48EC-96D2-7A8060DF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A3C3F-BC96-4C34-8DB3-C38F61190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7BE50C0-536C-43C5-BF81-ACC7DADA472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2605" y="504872"/>
            <a:ext cx="1887310" cy="9569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5CB726-F232-9B4B-8C9C-A1A615DACD1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017" y="6074832"/>
            <a:ext cx="1650485" cy="55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4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3294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329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329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29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29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F5B1-DCC0-1945-AA6A-93BAAAB54E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Software Features for GWAS in Polyploids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2DABE-C4BF-E947-A048-96088AE57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768292"/>
            <a:ext cx="9144000" cy="129686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Jeffrey </a:t>
            </a:r>
            <a:r>
              <a:rPr lang="en-US" sz="2800" dirty="0" err="1">
                <a:solidFill>
                  <a:schemeClr val="tx1"/>
                </a:solidFill>
              </a:rPr>
              <a:t>Endelman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January 13, 2022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9D84C-AE60-B547-B0FB-9C46B933E9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60707" y="6170773"/>
            <a:ext cx="7070583" cy="4750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000" dirty="0">
                <a:latin typeface="Helvetica Neue"/>
              </a:rPr>
              <a:t>Funding from USDA NIFA Award #2020-51181-32156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9679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A1B7757-A784-D54C-947B-927D25EAC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645" y="2180967"/>
            <a:ext cx="6411100" cy="1748482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EC8E90F-0E45-F840-97D2-CE1841712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5" y="759811"/>
            <a:ext cx="5487846" cy="45907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A5117A-B818-5847-B48B-E21A82251752}"/>
              </a:ext>
            </a:extLst>
          </p:cNvPr>
          <p:cNvSpPr/>
          <p:nvPr/>
        </p:nvSpPr>
        <p:spPr>
          <a:xfrm>
            <a:off x="10836877" y="2026507"/>
            <a:ext cx="654907" cy="20882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87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45883-40FC-2148-8821-7B2BB5AEC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VCF (Variant Call Format)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6FAAF-3CC8-FC4A-B882-57A98BC66E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556952"/>
            <a:ext cx="10515600" cy="5103340"/>
          </a:xfrm>
        </p:spPr>
        <p:txBody>
          <a:bodyPr>
            <a:normAutofit/>
          </a:bodyPr>
          <a:lstStyle/>
          <a:p>
            <a:r>
              <a:rPr lang="en-US" dirty="0"/>
              <a:t>Common format for genotyping-by-sequencing data</a:t>
            </a:r>
          </a:p>
          <a:p>
            <a:r>
              <a:rPr lang="en-US" dirty="0"/>
              <a:t>New function, </a:t>
            </a:r>
            <a:r>
              <a:rPr lang="en-US" b="1" dirty="0"/>
              <a:t>VCF2dosage</a:t>
            </a:r>
            <a:r>
              <a:rPr lang="en-US" dirty="0"/>
              <a:t>, will convert to </a:t>
            </a:r>
            <a:r>
              <a:rPr lang="en-US" dirty="0" err="1"/>
              <a:t>GWASpoly</a:t>
            </a:r>
            <a:r>
              <a:rPr lang="en-US" dirty="0"/>
              <a:t> input format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At present, two FORMAT fields available for extracting genotypes </a:t>
            </a:r>
          </a:p>
          <a:p>
            <a:pPr marL="0" indent="0">
              <a:buNone/>
            </a:pPr>
            <a:r>
              <a:rPr lang="en-US" b="1" dirty="0"/>
              <a:t>GT </a:t>
            </a:r>
            <a:r>
              <a:rPr lang="en-US" dirty="0"/>
              <a:t>= posterior maximum, e.g. 0/0/1/1</a:t>
            </a:r>
          </a:p>
          <a:p>
            <a:pPr marL="0" indent="0">
              <a:buNone/>
            </a:pPr>
            <a:r>
              <a:rPr lang="en-US" b="1" dirty="0"/>
              <a:t>DS</a:t>
            </a:r>
            <a:r>
              <a:rPr lang="en-US" dirty="0"/>
              <a:t> = posterior mean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76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361DF4-2AB5-3447-9026-66A3D39149AC}"/>
              </a:ext>
            </a:extLst>
          </p:cNvPr>
          <p:cNvSpPr txBox="1">
            <a:spLocks/>
          </p:cNvSpPr>
          <p:nvPr/>
        </p:nvSpPr>
        <p:spPr>
          <a:xfrm>
            <a:off x="838200" y="1977080"/>
            <a:ext cx="10515600" cy="292855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329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329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3294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3294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329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solidFill>
                  <a:schemeClr val="accent1"/>
                </a:solidFill>
              </a:rPr>
              <a:t>min.DP</a:t>
            </a:r>
            <a:r>
              <a:rPr lang="en-US" sz="3200" dirty="0"/>
              <a:t>: minimum sample depth</a:t>
            </a:r>
          </a:p>
          <a:p>
            <a:endParaRPr lang="en-US" sz="3200" b="1" dirty="0">
              <a:solidFill>
                <a:schemeClr val="accent1"/>
              </a:solidFill>
            </a:endParaRPr>
          </a:p>
          <a:p>
            <a:r>
              <a:rPr lang="en-US" sz="3200" b="1" dirty="0" err="1">
                <a:solidFill>
                  <a:schemeClr val="accent1"/>
                </a:solidFill>
              </a:rPr>
              <a:t>max.missing</a:t>
            </a:r>
            <a:r>
              <a:rPr lang="en-US" sz="3200" dirty="0">
                <a:solidFill>
                  <a:schemeClr val="accent1"/>
                </a:solidFill>
              </a:rPr>
              <a:t>: </a:t>
            </a:r>
            <a:r>
              <a:rPr lang="en-US" sz="3200" dirty="0"/>
              <a:t>maximum proportion of missing data per marker</a:t>
            </a:r>
          </a:p>
          <a:p>
            <a:endParaRPr lang="en-US" sz="3200" b="1" dirty="0">
              <a:solidFill>
                <a:schemeClr val="accent1"/>
              </a:solidFill>
            </a:endParaRPr>
          </a:p>
          <a:p>
            <a:r>
              <a:rPr lang="en-US" sz="3200" b="1" dirty="0" err="1">
                <a:solidFill>
                  <a:schemeClr val="accent1"/>
                </a:solidFill>
              </a:rPr>
              <a:t>min.minor</a:t>
            </a:r>
            <a:r>
              <a:rPr lang="en-US" sz="3200" dirty="0">
                <a:solidFill>
                  <a:schemeClr val="accent1"/>
                </a:solidFill>
              </a:rPr>
              <a:t>: </a:t>
            </a:r>
            <a:r>
              <a:rPr lang="en-US" sz="3200" dirty="0"/>
              <a:t>minimum number of samples with the minor allele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2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3200" b="1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9F05E93-8C18-E745-B785-A33DDC46C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77" y="253316"/>
            <a:ext cx="9452918" cy="139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48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9FC2-2DD6-104F-83E2-87D9D8292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3F2A2-E3AF-1548-8385-E17EBB1ACD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581666"/>
            <a:ext cx="10515600" cy="4212710"/>
          </a:xfrm>
        </p:spPr>
        <p:txBody>
          <a:bodyPr/>
          <a:lstStyle/>
          <a:p>
            <a:r>
              <a:rPr lang="en-US" dirty="0"/>
              <a:t>GBS of tetraploid rose F1 population (O. </a:t>
            </a:r>
            <a:r>
              <a:rPr lang="en-US" dirty="0" err="1"/>
              <a:t>Riera</a:t>
            </a:r>
            <a:r>
              <a:rPr lang="en-US" dirty="0"/>
              <a:t>-Lizarazu, TAMU)</a:t>
            </a:r>
          </a:p>
          <a:p>
            <a:r>
              <a:rPr lang="en-US" dirty="0"/>
              <a:t>Over 80K variants in VCF file </a:t>
            </a:r>
            <a:r>
              <a:rPr lang="en-US" dirty="0">
                <a:sym typeface="Wingdings" pitchFamily="2" charset="2"/>
              </a:rPr>
              <a:t> 45K exported for </a:t>
            </a:r>
            <a:r>
              <a:rPr lang="en-US" dirty="0" err="1">
                <a:sym typeface="Wingdings" pitchFamily="2" charset="2"/>
              </a:rPr>
              <a:t>GWASpoly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D134B-E40A-C849-9627-DC123A7142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1674" y="2962736"/>
            <a:ext cx="4135395" cy="35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1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3FCE5-7070-0046-8166-69B2601B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Multi-Environment GWAS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2BA9-5922-BA42-A8E6-A01D01C8B81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610139"/>
            <a:ext cx="10515600" cy="5098773"/>
          </a:xfrm>
        </p:spPr>
        <p:txBody>
          <a:bodyPr>
            <a:normAutofit/>
          </a:bodyPr>
          <a:lstStyle/>
          <a:p>
            <a:r>
              <a:rPr lang="en-US" dirty="0"/>
              <a:t>Ideally, GWAS dataset should span multiple environments to ensure QTL are robust</a:t>
            </a:r>
          </a:p>
          <a:p>
            <a:r>
              <a:rPr lang="en-US" dirty="0" err="1"/>
              <a:t>GWASpoly</a:t>
            </a:r>
            <a:r>
              <a:rPr lang="en-US" dirty="0"/>
              <a:t> can include cofactors to model environment or other fixed effects </a:t>
            </a:r>
          </a:p>
          <a:p>
            <a:pPr lvl="1"/>
            <a:r>
              <a:rPr lang="en-US" dirty="0"/>
              <a:t>But too limited for complex experimental designs or spatial variation specific to environments</a:t>
            </a:r>
          </a:p>
          <a:p>
            <a:r>
              <a:rPr lang="en-US" dirty="0"/>
              <a:t>More complex data commonly analyzed in two stages</a:t>
            </a:r>
          </a:p>
          <a:p>
            <a:pPr marL="0" indent="0">
              <a:buNone/>
            </a:pPr>
            <a:r>
              <a:rPr lang="en-US" b="1" dirty="0"/>
              <a:t>Stage 1</a:t>
            </a:r>
            <a:r>
              <a:rPr lang="en-US" dirty="0"/>
              <a:t>: Analyze each environment (i.e., location x year) separately, with genotype as fixed effect</a:t>
            </a:r>
          </a:p>
          <a:p>
            <a:pPr marL="0" indent="0">
              <a:buNone/>
            </a:pPr>
            <a:r>
              <a:rPr lang="en-US" b="1" dirty="0"/>
              <a:t>Stage 2</a:t>
            </a:r>
            <a:r>
              <a:rPr lang="en-US" dirty="0"/>
              <a:t>: GWAS with genotype BLUEs as the response variable</a:t>
            </a:r>
          </a:p>
        </p:txBody>
      </p:sp>
    </p:spTree>
    <p:extLst>
      <p:ext uri="{BB962C8B-B14F-4D97-AF65-F5344CB8AC3E}">
        <p14:creationId xmlns:p14="http://schemas.microsoft.com/office/powerpoint/2010/main" val="143199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52DC9-2564-9544-8BBF-2BB2B283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Two-Stage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30A0-002D-884F-A0EB-B3B43EEF904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610139"/>
            <a:ext cx="10515600" cy="4184236"/>
          </a:xfrm>
        </p:spPr>
        <p:txBody>
          <a:bodyPr/>
          <a:lstStyle/>
          <a:p>
            <a:r>
              <a:rPr lang="en-US" dirty="0"/>
              <a:t>BLUEs from Stage 1 can have different standard errors</a:t>
            </a:r>
          </a:p>
          <a:p>
            <a:pPr lvl="1"/>
            <a:r>
              <a:rPr lang="en-US" dirty="0"/>
              <a:t>Unbalanced experimental designs</a:t>
            </a:r>
          </a:p>
          <a:p>
            <a:pPr lvl="1"/>
            <a:r>
              <a:rPr lang="en-US"/>
              <a:t>Differences </a:t>
            </a:r>
            <a:r>
              <a:rPr lang="en-US" dirty="0"/>
              <a:t>in plot H</a:t>
            </a:r>
            <a:r>
              <a:rPr lang="en-US" baseline="30000" dirty="0"/>
              <a:t>2</a:t>
            </a:r>
          </a:p>
          <a:p>
            <a:r>
              <a:rPr lang="en-US" dirty="0"/>
              <a:t>Best analysis propagates the uncertainty from Stage 1 into Stage 2 (</a:t>
            </a:r>
            <a:r>
              <a:rPr lang="en-US" dirty="0" err="1"/>
              <a:t>Damesa</a:t>
            </a:r>
            <a:r>
              <a:rPr lang="en-US" dirty="0"/>
              <a:t> et al. 2017)</a:t>
            </a:r>
          </a:p>
          <a:p>
            <a:r>
              <a:rPr lang="en-US" dirty="0"/>
              <a:t>Now available for GWAS with </a:t>
            </a:r>
            <a:r>
              <a:rPr lang="en-US" b="1" dirty="0"/>
              <a:t>R package </a:t>
            </a:r>
            <a:r>
              <a:rPr lang="en-US" b="1" dirty="0" err="1"/>
              <a:t>StageWise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5739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38EF-D271-FB4A-BA38-64495C089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StageWise</a:t>
            </a:r>
            <a:r>
              <a:rPr lang="en-US" dirty="0"/>
              <a:t> R package</a:t>
            </a:r>
            <a:br>
              <a:rPr lang="en-US" dirty="0"/>
            </a:br>
            <a:r>
              <a:rPr lang="en-US" sz="3600" dirty="0"/>
              <a:t>https://</a:t>
            </a:r>
            <a:r>
              <a:rPr lang="en-US" sz="3600" dirty="0" err="1"/>
              <a:t>github.com</a:t>
            </a:r>
            <a:r>
              <a:rPr lang="en-US" sz="3600" dirty="0"/>
              <a:t>/</a:t>
            </a:r>
            <a:r>
              <a:rPr lang="en-US" sz="3600" dirty="0" err="1"/>
              <a:t>jendelman</a:t>
            </a:r>
            <a:r>
              <a:rPr lang="en-US" sz="3600" dirty="0"/>
              <a:t>/</a:t>
            </a:r>
            <a:r>
              <a:rPr lang="en-US" sz="3600" dirty="0" err="1"/>
              <a:t>StageWise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8F93C-CA84-2041-9BD3-12C6AD5481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Three vignettes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Single trait, homogeneous </a:t>
            </a:r>
            <a:r>
              <a:rPr lang="en-US" dirty="0" err="1"/>
              <a:t>GxE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Singe trait, </a:t>
            </a:r>
            <a:r>
              <a:rPr lang="en-US" b="1" dirty="0"/>
              <a:t>heterogeneous </a:t>
            </a:r>
            <a:r>
              <a:rPr lang="en-US" b="1" dirty="0" err="1"/>
              <a:t>GxE</a:t>
            </a:r>
            <a:r>
              <a:rPr lang="en-US" b="1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Multiple traits</a:t>
            </a:r>
            <a:r>
              <a:rPr lang="en-US" dirty="0"/>
              <a:t>, homogeneous </a:t>
            </a:r>
            <a:r>
              <a:rPr lang="en-US" dirty="0" err="1"/>
              <a:t>GxE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10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1C8E9C-1A44-9D4F-A9E0-42B3990C8F70}"/>
              </a:ext>
            </a:extLst>
          </p:cNvPr>
          <p:cNvSpPr/>
          <p:nvPr/>
        </p:nvSpPr>
        <p:spPr>
          <a:xfrm>
            <a:off x="558800" y="937733"/>
            <a:ext cx="2082801" cy="12041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Stage1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compute BLUEs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&amp; var-</a:t>
            </a:r>
            <a:r>
              <a:rPr lang="en-US" dirty="0" err="1">
                <a:solidFill>
                  <a:srgbClr val="0070C0"/>
                </a:solidFill>
              </a:rPr>
              <a:t>cov</a:t>
            </a:r>
            <a:r>
              <a:rPr lang="en-US" dirty="0">
                <a:solidFill>
                  <a:srgbClr val="0070C0"/>
                </a:solidFill>
              </a:rPr>
              <a:t> matrix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25EF7B-C9C2-FF4E-A1C8-505CE24CB987}"/>
              </a:ext>
            </a:extLst>
          </p:cNvPr>
          <p:cNvSpPr/>
          <p:nvPr/>
        </p:nvSpPr>
        <p:spPr>
          <a:xfrm>
            <a:off x="558800" y="5257800"/>
            <a:ext cx="2082800" cy="862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read_geno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compute G matrix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879FBC-9B1E-BB42-B0D9-02D27299E072}"/>
              </a:ext>
            </a:extLst>
          </p:cNvPr>
          <p:cNvSpPr/>
          <p:nvPr/>
        </p:nvSpPr>
        <p:spPr>
          <a:xfrm>
            <a:off x="4252882" y="3008680"/>
            <a:ext cx="2683966" cy="1325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blup_prep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rgbClr val="0070C0"/>
                </a:solidFill>
              </a:rPr>
              <a:t>mask BLUEs (optional) &amp;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invert var-</a:t>
            </a:r>
            <a:r>
              <a:rPr lang="en-US" dirty="0" err="1">
                <a:solidFill>
                  <a:srgbClr val="0070C0"/>
                </a:solidFill>
              </a:rPr>
              <a:t>cov</a:t>
            </a:r>
            <a:r>
              <a:rPr lang="en-US" dirty="0">
                <a:solidFill>
                  <a:srgbClr val="0070C0"/>
                </a:solidFill>
              </a:rPr>
              <a:t> mat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71702C-4530-5446-95EC-E7C9B1ECD2B9}"/>
              </a:ext>
            </a:extLst>
          </p:cNvPr>
          <p:cNvSpPr/>
          <p:nvPr/>
        </p:nvSpPr>
        <p:spPr>
          <a:xfrm>
            <a:off x="7643780" y="3366274"/>
            <a:ext cx="1074766" cy="647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blup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87071FEA-2C02-1A41-A540-EADDE6B14DA1}"/>
              </a:ext>
            </a:extLst>
          </p:cNvPr>
          <p:cNvSpPr/>
          <p:nvPr/>
        </p:nvSpPr>
        <p:spPr>
          <a:xfrm rot="1070365" flipV="1">
            <a:off x="1504950" y="4461298"/>
            <a:ext cx="190500" cy="63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0A779C74-4DC5-D04C-B489-EDA18C0A5467}"/>
              </a:ext>
            </a:extLst>
          </p:cNvPr>
          <p:cNvSpPr/>
          <p:nvPr/>
        </p:nvSpPr>
        <p:spPr>
          <a:xfrm rot="16200000" flipH="1">
            <a:off x="3890642" y="3465855"/>
            <a:ext cx="228600" cy="425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7E85732F-4D98-ED43-9032-82E98D9F3D6E}"/>
              </a:ext>
            </a:extLst>
          </p:cNvPr>
          <p:cNvSpPr/>
          <p:nvPr/>
        </p:nvSpPr>
        <p:spPr>
          <a:xfrm rot="16200000" flipH="1">
            <a:off x="7216717" y="3477399"/>
            <a:ext cx="228600" cy="425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8E7241D0-DDE0-684B-A526-FD3A6022CADD}"/>
              </a:ext>
            </a:extLst>
          </p:cNvPr>
          <p:cNvSpPr/>
          <p:nvPr/>
        </p:nvSpPr>
        <p:spPr>
          <a:xfrm rot="20529635">
            <a:off x="1504950" y="2321665"/>
            <a:ext cx="190500" cy="63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CB1A01B6-CF65-4149-8184-329FF36493F1}"/>
              </a:ext>
            </a:extLst>
          </p:cNvPr>
          <p:cNvSpPr/>
          <p:nvPr/>
        </p:nvSpPr>
        <p:spPr>
          <a:xfrm rot="13461931" flipH="1">
            <a:off x="8828299" y="2905443"/>
            <a:ext cx="228600" cy="425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27CAD081-5809-1A4A-B23E-B22CB04E9BBA}"/>
              </a:ext>
            </a:extLst>
          </p:cNvPr>
          <p:cNvSpPr/>
          <p:nvPr/>
        </p:nvSpPr>
        <p:spPr>
          <a:xfrm rot="8138069" flipH="1" flipV="1">
            <a:off x="8834703" y="4049355"/>
            <a:ext cx="228600" cy="425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DBF558-101F-D345-A742-55388733A0A4}"/>
              </a:ext>
            </a:extLst>
          </p:cNvPr>
          <p:cNvSpPr txBox="1"/>
          <p:nvPr/>
        </p:nvSpPr>
        <p:spPr>
          <a:xfrm>
            <a:off x="8121548" y="2601248"/>
            <a:ext cx="1156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“marker”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1CE07D-E170-3C48-A57F-B6E618035AFD}"/>
              </a:ext>
            </a:extLst>
          </p:cNvPr>
          <p:cNvSpPr txBox="1"/>
          <p:nvPr/>
        </p:nvSpPr>
        <p:spPr>
          <a:xfrm>
            <a:off x="8474365" y="4447383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“id”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9F03AA-529E-B645-8C9B-5D742AD15C9D}"/>
              </a:ext>
            </a:extLst>
          </p:cNvPr>
          <p:cNvSpPr txBox="1"/>
          <p:nvPr/>
        </p:nvSpPr>
        <p:spPr>
          <a:xfrm>
            <a:off x="9291857" y="2223666"/>
            <a:ext cx="2034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Marker Effects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GWAS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B884CF-5B09-CC45-8E4C-E63DF19CD5E8}"/>
              </a:ext>
            </a:extLst>
          </p:cNvPr>
          <p:cNvSpPr txBox="1"/>
          <p:nvPr/>
        </p:nvSpPr>
        <p:spPr>
          <a:xfrm>
            <a:off x="9291857" y="4334243"/>
            <a:ext cx="2394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Breeding Values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Genotypic Values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Reliability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0C0341-A237-5A40-A108-6897E0E1BDFB}"/>
              </a:ext>
            </a:extLst>
          </p:cNvPr>
          <p:cNvSpPr/>
          <p:nvPr/>
        </p:nvSpPr>
        <p:spPr>
          <a:xfrm>
            <a:off x="1187355" y="3118167"/>
            <a:ext cx="2542434" cy="10969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Stage2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estimate variance components (</a:t>
            </a:r>
            <a:r>
              <a:rPr lang="en-US" b="1" dirty="0" err="1">
                <a:solidFill>
                  <a:srgbClr val="0070C0"/>
                </a:solidFill>
              </a:rPr>
              <a:t>ASReml</a:t>
            </a:r>
            <a:r>
              <a:rPr lang="en-US" b="1" dirty="0">
                <a:solidFill>
                  <a:srgbClr val="0070C0"/>
                </a:solidFill>
              </a:rPr>
              <a:t>-R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8215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368E3DE-BEF0-E644-9DD6-9AA4E63A1AC6}"/>
              </a:ext>
            </a:extLst>
          </p:cNvPr>
          <p:cNvSpPr txBox="1"/>
          <p:nvPr/>
        </p:nvSpPr>
        <p:spPr>
          <a:xfrm>
            <a:off x="5929529" y="749507"/>
            <a:ext cx="2730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Fully Efficient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ECCDD-4249-644B-929C-C467C9AA8F6A}"/>
              </a:ext>
            </a:extLst>
          </p:cNvPr>
          <p:cNvSpPr txBox="1"/>
          <p:nvPr/>
        </p:nvSpPr>
        <p:spPr>
          <a:xfrm>
            <a:off x="1192077" y="749507"/>
            <a:ext cx="3010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Without Stage 1 Errors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1B7E8E-263E-BE4E-BEC4-9AA251AA3334}"/>
              </a:ext>
            </a:extLst>
          </p:cNvPr>
          <p:cNvSpPr txBox="1"/>
          <p:nvPr/>
        </p:nvSpPr>
        <p:spPr>
          <a:xfrm>
            <a:off x="1296960" y="5563600"/>
            <a:ext cx="9052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Including var-</a:t>
            </a:r>
            <a:r>
              <a:rPr lang="en-US" sz="2800" dirty="0" err="1"/>
              <a:t>cov</a:t>
            </a:r>
            <a:r>
              <a:rPr lang="en-US" sz="2800" dirty="0"/>
              <a:t> matrix of Stage 1 BLUEs lowers the AIC and </a:t>
            </a:r>
          </a:p>
          <a:p>
            <a:r>
              <a:rPr lang="en-US" sz="2800" dirty="0"/>
              <a:t>allows partitioning of </a:t>
            </a:r>
            <a:r>
              <a:rPr lang="en-US" sz="2800" dirty="0" err="1"/>
              <a:t>GxE</a:t>
            </a:r>
            <a:r>
              <a:rPr lang="en-US" sz="2800" dirty="0"/>
              <a:t> from plot error (“residual”)</a:t>
            </a:r>
          </a:p>
        </p:txBody>
      </p:sp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95BC547-9412-5449-9005-78587684D8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510" y="1330735"/>
            <a:ext cx="4130063" cy="3803529"/>
          </a:xfrm>
          <a:prstGeom prst="rect">
            <a:avLst/>
          </a:prstGeom>
        </p:spPr>
      </p:pic>
      <p:pic>
        <p:nvPicPr>
          <p:cNvPr id="15" name="Picture 1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4B8F127-2C44-D34A-81A4-16A0CE4A02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594" y="1354486"/>
            <a:ext cx="5759928" cy="399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63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70846-F5A6-744A-8EE8-308D96FD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GWAS by BLUP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3E249-9109-834F-89D6-70482C1B9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7201395" cy="1738312"/>
          </a:xfrm>
        </p:spPr>
        <p:txBody>
          <a:bodyPr/>
          <a:lstStyle/>
          <a:p>
            <a:r>
              <a:rPr lang="en-US" dirty="0"/>
              <a:t>Exploits discovery that standardized marker effect (</a:t>
            </a:r>
            <a:r>
              <a:rPr lang="en-US" i="1" dirty="0">
                <a:latin typeface="Times" pitchFamily="2" charset="0"/>
              </a:rPr>
              <a:t>u</a:t>
            </a:r>
            <a:r>
              <a:rPr lang="en-US" dirty="0"/>
              <a:t>) is invariant to modeling as fixed or random (Bernal Rubio et al. 2016)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ABB6B0-D006-AA49-9CA9-C2BBD1ABC25D}"/>
                  </a:ext>
                </a:extLst>
              </p:cNvPr>
              <p:cNvSpPr/>
              <p:nvPr/>
            </p:nvSpPr>
            <p:spPr>
              <a:xfrm>
                <a:off x="735782" y="3226501"/>
                <a:ext cx="5873723" cy="962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BLUE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BLUE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BLU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BLU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ABB6B0-D006-AA49-9CA9-C2BBD1ABC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2" y="3226501"/>
                <a:ext cx="5873723" cy="962058"/>
              </a:xfrm>
              <a:prstGeom prst="rect">
                <a:avLst/>
              </a:prstGeom>
              <a:blipFill>
                <a:blip r:embed="rId2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E2BC5869-D23D-1D48-AA13-3502D72D1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82" y="4502683"/>
            <a:ext cx="7012858" cy="1119700"/>
          </a:xfrm>
          <a:prstGeom prst="rect">
            <a:avLst/>
          </a:prstGeom>
        </p:spPr>
      </p:pic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1D116D65-8108-E149-B0EA-944022F8A1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9437" y="1625397"/>
            <a:ext cx="3531021" cy="5126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5CE484-CF11-9D4A-AEE1-5FA84980F358}"/>
              </a:ext>
            </a:extLst>
          </p:cNvPr>
          <p:cNvSpPr txBox="1"/>
          <p:nvPr/>
        </p:nvSpPr>
        <p:spPr>
          <a:xfrm rot="16200000">
            <a:off x="7917753" y="314433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-log</a:t>
            </a:r>
            <a:r>
              <a:rPr lang="en-US" baseline="-25000" dirty="0"/>
              <a:t>10</a:t>
            </a:r>
            <a:r>
              <a:rPr lang="en-US" dirty="0"/>
              <a:t>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D3D4AE-C42A-FB42-82B0-CA3D74D6C42E}"/>
              </a:ext>
            </a:extLst>
          </p:cNvPr>
          <p:cNvSpPr txBox="1"/>
          <p:nvPr/>
        </p:nvSpPr>
        <p:spPr>
          <a:xfrm>
            <a:off x="10637218" y="1690688"/>
            <a:ext cx="1592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Potato Vine Maturity</a:t>
            </a:r>
          </a:p>
        </p:txBody>
      </p:sp>
    </p:spTree>
    <p:extLst>
      <p:ext uri="{BB962C8B-B14F-4D97-AF65-F5344CB8AC3E}">
        <p14:creationId xmlns:p14="http://schemas.microsoft.com/office/powerpoint/2010/main" val="165696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AA5E-E8C6-4A8A-9B68-38DE3161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683177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dirty="0" err="1"/>
              <a:t>GWASpoly</a:t>
            </a:r>
            <a:r>
              <a:rPr lang="en-US" dirty="0"/>
              <a:t> R package</a:t>
            </a:r>
            <a:br>
              <a:rPr lang="en-US" dirty="0"/>
            </a:br>
            <a:r>
              <a:rPr lang="en-US" sz="3200" dirty="0"/>
              <a:t>https://</a:t>
            </a:r>
            <a:r>
              <a:rPr lang="en-US" sz="3200" dirty="0" err="1"/>
              <a:t>github.com</a:t>
            </a:r>
            <a:r>
              <a:rPr lang="en-US" sz="3200" dirty="0"/>
              <a:t>/</a:t>
            </a:r>
            <a:r>
              <a:rPr lang="en-US" sz="3200" dirty="0" err="1"/>
              <a:t>jendelman</a:t>
            </a:r>
            <a:r>
              <a:rPr lang="en-US" sz="3200" dirty="0"/>
              <a:t>/</a:t>
            </a:r>
            <a:r>
              <a:rPr lang="en-US" sz="3200" dirty="0" err="1"/>
              <a:t>GWASpoly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34664-4440-446C-A5B7-37E5C0B7EC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8383" y="2272552"/>
            <a:ext cx="10515600" cy="3839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Several software updates in the past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LOCO </a:t>
            </a:r>
            <a:r>
              <a:rPr lang="en-US" dirty="0"/>
              <a:t>method for kinship matrix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fit.QTL</a:t>
            </a:r>
            <a:r>
              <a:rPr lang="en-US" b="1" dirty="0"/>
              <a:t> </a:t>
            </a:r>
            <a:r>
              <a:rPr lang="en-US" dirty="0"/>
              <a:t>function to estimate partial R</a:t>
            </a:r>
            <a:r>
              <a:rPr lang="en-US" baseline="30000" dirty="0"/>
              <a:t>2</a:t>
            </a:r>
            <a:r>
              <a:rPr lang="en-US" dirty="0"/>
              <a:t> with multiple QTL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VCF2dosage </a:t>
            </a:r>
            <a:r>
              <a:rPr lang="en-US" dirty="0"/>
              <a:t>to generate </a:t>
            </a:r>
            <a:r>
              <a:rPr lang="en-US" dirty="0" err="1"/>
              <a:t>GWASpoly</a:t>
            </a:r>
            <a:r>
              <a:rPr lang="en-US" dirty="0"/>
              <a:t> input file from VCF file</a:t>
            </a:r>
          </a:p>
        </p:txBody>
      </p:sp>
    </p:spTree>
    <p:extLst>
      <p:ext uri="{BB962C8B-B14F-4D97-AF65-F5344CB8AC3E}">
        <p14:creationId xmlns:p14="http://schemas.microsoft.com/office/powerpoint/2010/main" val="648486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0C391-2BB0-DD49-ABDD-62CE0BE1B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Effect Markers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CB82A-7D82-4641-BBD6-60B5232EE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1123763"/>
          </a:xfrm>
        </p:spPr>
        <p:txBody>
          <a:bodyPr/>
          <a:lstStyle/>
          <a:p>
            <a:r>
              <a:rPr lang="en-US" dirty="0"/>
              <a:t>Markers linked to major QTL can be included in Stage2 as fixed effects</a:t>
            </a:r>
          </a:p>
        </p:txBody>
      </p:sp>
      <p:pic>
        <p:nvPicPr>
          <p:cNvPr id="9" name="Picture 8" descr="Table&#10;&#10;Description automatically generated with medium confidence">
            <a:extLst>
              <a:ext uri="{FF2B5EF4-FFF2-40B4-BE49-F238E27FC236}">
                <a16:creationId xmlns:a16="http://schemas.microsoft.com/office/drawing/2014/main" id="{C5A4039A-41FB-E74A-AFC3-9AC23C6EE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14452"/>
            <a:ext cx="8913435" cy="37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15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68E9-12C0-1248-B8D3-28C3C4D1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3121E7-77D9-BF40-8639-638EEF85921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690688"/>
            <a:ext cx="10515600" cy="4629430"/>
          </a:xfrm>
        </p:spPr>
        <p:txBody>
          <a:bodyPr>
            <a:normAutofit/>
          </a:bodyPr>
          <a:lstStyle/>
          <a:p>
            <a:r>
              <a:rPr lang="en-US" dirty="0" err="1"/>
              <a:t>StageWise</a:t>
            </a:r>
            <a:r>
              <a:rPr lang="en-US" dirty="0"/>
              <a:t> makes the most efficient use of data for two-stage analysis but was not designed to be a “full-service” GWAS package</a:t>
            </a:r>
          </a:p>
          <a:p>
            <a:pPr lvl="1"/>
            <a:r>
              <a:rPr lang="en-US" dirty="0"/>
              <a:t>Only additive QTL model</a:t>
            </a:r>
          </a:p>
          <a:p>
            <a:pPr lvl="1"/>
            <a:r>
              <a:rPr lang="en-US" dirty="0"/>
              <a:t>Only one method to calculate detection threshold</a:t>
            </a:r>
          </a:p>
          <a:p>
            <a:r>
              <a:rPr lang="en-US" dirty="0"/>
              <a:t>Both packages can estimate partial R</a:t>
            </a:r>
            <a:r>
              <a:rPr lang="en-US" baseline="30000" dirty="0"/>
              <a:t>2</a:t>
            </a:r>
          </a:p>
          <a:p>
            <a:pPr lvl="1"/>
            <a:r>
              <a:rPr lang="en-US" dirty="0" err="1"/>
              <a:t>GWASpoly</a:t>
            </a:r>
            <a:r>
              <a:rPr lang="en-US" dirty="0"/>
              <a:t> uses “exact” ML method </a:t>
            </a:r>
          </a:p>
          <a:p>
            <a:pPr lvl="1"/>
            <a:r>
              <a:rPr lang="en-US" dirty="0" err="1"/>
              <a:t>StageWise</a:t>
            </a:r>
            <a:r>
              <a:rPr lang="en-US" dirty="0"/>
              <a:t> uses approximate method to partition variance across multiple fixed and random effects</a:t>
            </a:r>
          </a:p>
          <a:p>
            <a:pPr lvl="1"/>
            <a:endParaRPr lang="en-US" dirty="0"/>
          </a:p>
          <a:p>
            <a:r>
              <a:rPr lang="en-US" b="1" dirty="0"/>
              <a:t>Plans for 2022:</a:t>
            </a:r>
            <a:r>
              <a:rPr lang="en-US" dirty="0"/>
              <a:t> multi-allelic markers, mixed ploidy panels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3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A219-B923-C447-92A2-6754A47E3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36" y="180996"/>
            <a:ext cx="10515600" cy="1325563"/>
          </a:xfrm>
        </p:spPr>
        <p:txBody>
          <a:bodyPr/>
          <a:lstStyle/>
          <a:p>
            <a:r>
              <a:rPr lang="en-US" dirty="0"/>
              <a:t>Vignette Example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C028D90-03A9-0447-BB0C-1775E79CA5C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38" y="1696540"/>
            <a:ext cx="9058661" cy="4280466"/>
          </a:xfrm>
        </p:spPr>
      </p:pic>
    </p:spTree>
    <p:extLst>
      <p:ext uri="{BB962C8B-B14F-4D97-AF65-F5344CB8AC3E}">
        <p14:creationId xmlns:p14="http://schemas.microsoft.com/office/powerpoint/2010/main" val="190397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ADB21-9C52-F946-A25E-0FEBF9FA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Marker Curation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EA6A7-3749-EE4F-BA93-CE36628B213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564106"/>
            <a:ext cx="9961880" cy="4230270"/>
          </a:xfrm>
        </p:spPr>
        <p:txBody>
          <a:bodyPr/>
          <a:lstStyle/>
          <a:p>
            <a:r>
              <a:rPr lang="en-US" dirty="0"/>
              <a:t>GWAS relies on LD between markers and QTL</a:t>
            </a:r>
          </a:p>
          <a:p>
            <a:pPr lvl="1"/>
            <a:r>
              <a:rPr lang="en-US" dirty="0"/>
              <a:t>Markers can only have high LD with QTL at similar allele frequency</a:t>
            </a:r>
          </a:p>
          <a:p>
            <a:r>
              <a:rPr lang="en-US" dirty="0"/>
              <a:t>But statistical power is low for rare alleles (i.e., low MAF)</a:t>
            </a:r>
          </a:p>
          <a:p>
            <a:r>
              <a:rPr lang="en-US" dirty="0"/>
              <a:t>Thus, removing markers with low MAF can reduce the computational burden and threshold due to multiple testing</a:t>
            </a:r>
          </a:p>
          <a:p>
            <a:pPr marL="0" indent="0">
              <a:buNone/>
            </a:pPr>
            <a:endParaRPr lang="en-US" b="1" dirty="0">
              <a:latin typeface="Franklin Gothic Book" panose="020B0503020102020204" pitchFamily="34" charset="0"/>
            </a:endParaRP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0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ADB21-9C52-F946-A25E-0FEBF9FA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Marker Curation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EA6A7-3749-EE4F-BA93-CE36628B213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564106"/>
            <a:ext cx="9059779" cy="4230270"/>
          </a:xfrm>
        </p:spPr>
        <p:txBody>
          <a:bodyPr/>
          <a:lstStyle/>
          <a:p>
            <a:r>
              <a:rPr lang="en-US" b="1" dirty="0" err="1">
                <a:latin typeface="Courier" pitchFamily="2" charset="0"/>
              </a:rPr>
              <a:t>set.params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dirty="0"/>
              <a:t>allows marker curation based on MAF or maximum genotype frequency</a:t>
            </a:r>
          </a:p>
          <a:p>
            <a:pPr lvl="1"/>
            <a:r>
              <a:rPr lang="en-US" dirty="0"/>
              <a:t>Latter is more general and appropriate for non-additive models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CA0796-8489-DF42-8710-F20E6D189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510" y="3093705"/>
            <a:ext cx="3858490" cy="3508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F20362-0071-8543-8169-C7475C50C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43" y="3093705"/>
            <a:ext cx="7735542" cy="80793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03AC1CE-2E35-5B43-975F-36062BCF5CE2}"/>
              </a:ext>
            </a:extLst>
          </p:cNvPr>
          <p:cNvSpPr/>
          <p:nvPr/>
        </p:nvSpPr>
        <p:spPr>
          <a:xfrm>
            <a:off x="566247" y="4473659"/>
            <a:ext cx="7174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If neither MAF or </a:t>
            </a:r>
            <a:r>
              <a:rPr lang="en-US" sz="2400" dirty="0" err="1"/>
              <a:t>geno.freq</a:t>
            </a:r>
            <a:r>
              <a:rPr lang="en-US" sz="2400" dirty="0"/>
              <a:t> is specified, the software now uses </a:t>
            </a:r>
            <a:r>
              <a:rPr lang="en-US" sz="2400" dirty="0" err="1"/>
              <a:t>geno.freq</a:t>
            </a:r>
            <a:r>
              <a:rPr lang="en-US" sz="2400" dirty="0"/>
              <a:t> = 1 – 5/N as default</a:t>
            </a:r>
          </a:p>
        </p:txBody>
      </p:sp>
    </p:spTree>
    <p:extLst>
      <p:ext uri="{BB962C8B-B14F-4D97-AF65-F5344CB8AC3E}">
        <p14:creationId xmlns:p14="http://schemas.microsoft.com/office/powerpoint/2010/main" val="365163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002C-B538-1E40-87AE-8AE11133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LOCO = Leave One Chromosome 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538B2-3A0E-F94A-824E-DEB34EEF746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690688"/>
            <a:ext cx="10515600" cy="4103687"/>
          </a:xfrm>
        </p:spPr>
        <p:txBody>
          <a:bodyPr/>
          <a:lstStyle/>
          <a:p>
            <a:r>
              <a:rPr lang="en-US" dirty="0"/>
              <a:t>In the traditional K model (Yu et al. 2006), the marker effect is present as both fixed and random effect</a:t>
            </a:r>
          </a:p>
          <a:p>
            <a:r>
              <a:rPr lang="en-US" dirty="0" err="1"/>
              <a:t>Listgarten</a:t>
            </a:r>
            <a:r>
              <a:rPr lang="en-US" dirty="0"/>
              <a:t> et al. (2012) showed this duplication leads to slight reduction in statistical power</a:t>
            </a:r>
          </a:p>
          <a:p>
            <a:r>
              <a:rPr lang="en-US" dirty="0"/>
              <a:t>One efficient fix is to compute a separate genomic relationship matrix for each chromosome, which excludes all markers from that chromosome (Yang et al. 2014)</a:t>
            </a:r>
          </a:p>
        </p:txBody>
      </p:sp>
      <p:pic>
        <p:nvPicPr>
          <p:cNvPr id="5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AEE78C7E-85F6-9C46-97C6-43E7B17F8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672" y="5301027"/>
            <a:ext cx="5688820" cy="93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7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C63915-2692-3C41-AB27-A2DDE4330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40" y="1244602"/>
            <a:ext cx="6402900" cy="5010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CA03A6-9F1E-914F-975A-89D95EFE335F}"/>
              </a:ext>
            </a:extLst>
          </p:cNvPr>
          <p:cNvSpPr txBox="1"/>
          <p:nvPr/>
        </p:nvSpPr>
        <p:spPr>
          <a:xfrm>
            <a:off x="4843849" y="716692"/>
            <a:ext cx="1013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49837-7F9B-FE4A-ABFB-FA5666778577}"/>
              </a:ext>
            </a:extLst>
          </p:cNvPr>
          <p:cNvSpPr txBox="1"/>
          <p:nvPr/>
        </p:nvSpPr>
        <p:spPr>
          <a:xfrm>
            <a:off x="1585785" y="716692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Original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7E6589-CA0A-0348-B3B0-854A8E77DA2C}"/>
              </a:ext>
            </a:extLst>
          </p:cNvPr>
          <p:cNvSpPr txBox="1"/>
          <p:nvPr/>
        </p:nvSpPr>
        <p:spPr>
          <a:xfrm>
            <a:off x="7302845" y="1613118"/>
            <a:ext cx="4357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Higher scores at significant QTL with LOCO but also slightly higher inflation across whole genome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8D7070-E213-514A-862A-25AC492E04EA}"/>
              </a:ext>
            </a:extLst>
          </p:cNvPr>
          <p:cNvCxnSpPr/>
          <p:nvPr/>
        </p:nvCxnSpPr>
        <p:spPr>
          <a:xfrm>
            <a:off x="1124465" y="4572000"/>
            <a:ext cx="252077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4C03FA-9A59-F742-A729-127DB33FE693}"/>
              </a:ext>
            </a:extLst>
          </p:cNvPr>
          <p:cNvCxnSpPr/>
          <p:nvPr/>
        </p:nvCxnSpPr>
        <p:spPr>
          <a:xfrm>
            <a:off x="4316627" y="4563762"/>
            <a:ext cx="252077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31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EA6A7-3749-EE4F-BA93-CE36628B2138}"/>
                  </a:ext>
                </a:extLst>
              </p:cNvPr>
              <p:cNvSpPr>
                <a:spLocks noGrp="1"/>
              </p:cNvSpPr>
              <p:nvPr>
                <p:ph sz="quarter" idx="12"/>
              </p:nvPr>
            </p:nvSpPr>
            <p:spPr>
              <a:xfrm>
                <a:off x="529281" y="699133"/>
                <a:ext cx="7419109" cy="423027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err="1">
                    <a:latin typeface="Courier" pitchFamily="2" charset="0"/>
                  </a:rPr>
                  <a:t>LD.plot</a:t>
                </a:r>
                <a:r>
                  <a:rPr lang="en-US" b="1" dirty="0">
                    <a:latin typeface="Courier" pitchFamily="2" charset="0"/>
                  </a:rPr>
                  <a:t> </a:t>
                </a:r>
                <a:r>
                  <a:rPr lang="en-US" dirty="0"/>
                  <a:t>creates figure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vs. distance</a:t>
                </a:r>
              </a:p>
              <a:p>
                <a:r>
                  <a:rPr lang="en-US" dirty="0"/>
                  <a:t>Can help with QTL delineation</a:t>
                </a:r>
              </a:p>
              <a:p>
                <a:r>
                  <a:rPr lang="en-US" dirty="0"/>
                  <a:t>Use with </a:t>
                </a:r>
                <a:r>
                  <a:rPr lang="en-US" b="1" dirty="0" err="1"/>
                  <a:t>bp.window</a:t>
                </a:r>
                <a:r>
                  <a:rPr lang="en-US" b="1" dirty="0"/>
                  <a:t> </a:t>
                </a:r>
                <a:r>
                  <a:rPr lang="en-US" dirty="0"/>
                  <a:t>in </a:t>
                </a:r>
                <a:r>
                  <a:rPr lang="en-US" b="1" dirty="0" err="1"/>
                  <a:t>get.QTL</a:t>
                </a:r>
                <a:r>
                  <a:rPr lang="en-US" b="1" dirty="0"/>
                  <a:t> </a:t>
                </a:r>
                <a:r>
                  <a:rPr lang="en-US" dirty="0"/>
                  <a:t>to prune list of significant markers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EA6A7-3749-EE4F-BA93-CE36628B21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2"/>
              </p:nvPr>
            </p:nvSpPr>
            <p:spPr>
              <a:xfrm>
                <a:off x="529281" y="699133"/>
                <a:ext cx="7419109" cy="4230270"/>
              </a:xfrm>
              <a:blipFill>
                <a:blip r:embed="rId2"/>
                <a:stretch>
                  <a:fillRect l="-1709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F48FDFBC-8126-4A47-8E65-B9FAA5926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965" y="261779"/>
            <a:ext cx="3886080" cy="3886080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79AB9BC-247C-4E4A-99CA-46862922C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41" y="4147859"/>
            <a:ext cx="9247530" cy="24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260D7-5484-7F4C-AD23-D29B0456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fit.QTL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0E132-4FC6-5B40-AC80-8A6B96821F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564203"/>
            <a:ext cx="10515600" cy="3983037"/>
          </a:xfrm>
        </p:spPr>
        <p:txBody>
          <a:bodyPr/>
          <a:lstStyle/>
          <a:p>
            <a:r>
              <a:rPr lang="en-US" dirty="0"/>
              <a:t>New function to report partial R</a:t>
            </a:r>
            <a:r>
              <a:rPr lang="en-US" baseline="30000" dirty="0"/>
              <a:t>2</a:t>
            </a:r>
            <a:r>
              <a:rPr lang="en-US" dirty="0"/>
              <a:t> in multiple QTL models</a:t>
            </a:r>
          </a:p>
          <a:p>
            <a:pPr lvl="1"/>
            <a:r>
              <a:rPr lang="en-US" dirty="0"/>
              <a:t>Based on likelihood ratio under backward elimination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1B3EA-2B97-0044-9FCF-A1FCE66C863A}"/>
              </a:ext>
            </a:extLst>
          </p:cNvPr>
          <p:cNvSpPr/>
          <p:nvPr/>
        </p:nvSpPr>
        <p:spPr>
          <a:xfrm>
            <a:off x="925849" y="2889766"/>
            <a:ext cx="7058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Courier" pitchFamily="2" charset="0"/>
              </a:rPr>
              <a:t>fit.QTL</a:t>
            </a:r>
            <a:r>
              <a:rPr lang="en-US" sz="2800" dirty="0">
                <a:latin typeface="Courier" pitchFamily="2" charset="0"/>
              </a:rPr>
              <a:t>(data, trait, </a:t>
            </a:r>
            <a:r>
              <a:rPr lang="en-US" sz="2800" dirty="0" err="1">
                <a:latin typeface="Courier" pitchFamily="2" charset="0"/>
              </a:rPr>
              <a:t>qtl</a:t>
            </a:r>
            <a:r>
              <a:rPr lang="en-US" sz="2800" dirty="0">
                <a:latin typeface="Courier" pitchFamily="2" charset="0"/>
              </a:rPr>
              <a:t>, fixed)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6F428-6F69-7845-A759-CCE765C0E780}"/>
              </a:ext>
            </a:extLst>
          </p:cNvPr>
          <p:cNvSpPr txBox="1"/>
          <p:nvPr/>
        </p:nvSpPr>
        <p:spPr>
          <a:xfrm>
            <a:off x="1067549" y="4099528"/>
            <a:ext cx="4838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 frame with marker name and model (e.g., additive, dominant)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EDA98C-D120-CE46-9569-DAAD1AE0F443}"/>
              </a:ext>
            </a:extLst>
          </p:cNvPr>
          <p:cNvCxnSpPr/>
          <p:nvPr/>
        </p:nvCxnSpPr>
        <p:spPr>
          <a:xfrm flipV="1">
            <a:off x="4250724" y="3412986"/>
            <a:ext cx="1223319" cy="6523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E60A0B-3413-DD40-8503-F8B0421F465B}"/>
              </a:ext>
            </a:extLst>
          </p:cNvPr>
          <p:cNvCxnSpPr>
            <a:cxnSpLocks/>
          </p:cNvCxnSpPr>
          <p:nvPr/>
        </p:nvCxnSpPr>
        <p:spPr>
          <a:xfrm flipH="1" flipV="1">
            <a:off x="7190602" y="3412985"/>
            <a:ext cx="1223319" cy="6523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26C4987-9DD5-E349-B510-55B9F2279F53}"/>
              </a:ext>
            </a:extLst>
          </p:cNvPr>
          <p:cNvSpPr txBox="1"/>
          <p:nvPr/>
        </p:nvSpPr>
        <p:spPr>
          <a:xfrm>
            <a:off x="7353019" y="4134806"/>
            <a:ext cx="4838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Optional data frame with effect name and type (factor or numeric)</a:t>
            </a:r>
          </a:p>
        </p:txBody>
      </p:sp>
    </p:spTree>
    <p:extLst>
      <p:ext uri="{BB962C8B-B14F-4D97-AF65-F5344CB8AC3E}">
        <p14:creationId xmlns:p14="http://schemas.microsoft.com/office/powerpoint/2010/main" val="3753493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lyploids color scheme">
      <a:dk1>
        <a:srgbClr val="23294C"/>
      </a:dk1>
      <a:lt1>
        <a:sysClr val="window" lastClr="FFFFFF"/>
      </a:lt1>
      <a:dk2>
        <a:srgbClr val="000000"/>
      </a:dk2>
      <a:lt2>
        <a:srgbClr val="F8F8F8"/>
      </a:lt2>
      <a:accent1>
        <a:srgbClr val="7489F4"/>
      </a:accent1>
      <a:accent2>
        <a:srgbClr val="F8F8FF"/>
      </a:accent2>
      <a:accent3>
        <a:srgbClr val="FFF7D6"/>
      </a:accent3>
      <a:accent4>
        <a:srgbClr val="6788FF"/>
      </a:accent4>
      <a:accent5>
        <a:srgbClr val="F4C83F"/>
      </a:accent5>
      <a:accent6>
        <a:srgbClr val="4D4D4D"/>
      </a:accent6>
      <a:hlink>
        <a:srgbClr val="5F5F5F"/>
      </a:hlink>
      <a:folHlink>
        <a:srgbClr val="919191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yploids template.potx" id="{3C04A9D9-88A5-4BC0-AD92-101C0EB439F6}" vid="{2FDEA804-A86D-4826-8FE2-227207227D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2285</TotalTime>
  <Words>812</Words>
  <Application>Microsoft Macintosh PowerPoint</Application>
  <PresentationFormat>Widescreen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Cambria Math</vt:lpstr>
      <vt:lpstr>Courier</vt:lpstr>
      <vt:lpstr>Franklin Gothic Book</vt:lpstr>
      <vt:lpstr>Franklin Gothic Medium</vt:lpstr>
      <vt:lpstr>Helvetica Neue</vt:lpstr>
      <vt:lpstr>Times</vt:lpstr>
      <vt:lpstr>Office Theme</vt:lpstr>
      <vt:lpstr>New Software Features for GWAS in Polyploids</vt:lpstr>
      <vt:lpstr>GWASpoly R package https://github.com/jendelman/GWASpoly</vt:lpstr>
      <vt:lpstr>Vignette Example</vt:lpstr>
      <vt:lpstr>Marker Curation</vt:lpstr>
      <vt:lpstr>Marker Curation</vt:lpstr>
      <vt:lpstr>LOCO = Leave One Chromosome Out</vt:lpstr>
      <vt:lpstr>PowerPoint Presentation</vt:lpstr>
      <vt:lpstr>PowerPoint Presentation</vt:lpstr>
      <vt:lpstr>fit.QTL</vt:lpstr>
      <vt:lpstr>PowerPoint Presentation</vt:lpstr>
      <vt:lpstr>VCF (Variant Call Format)</vt:lpstr>
      <vt:lpstr>PowerPoint Presentation</vt:lpstr>
      <vt:lpstr>Example</vt:lpstr>
      <vt:lpstr>Multi-Environment GWAS</vt:lpstr>
      <vt:lpstr>Two-Stage Analysis</vt:lpstr>
      <vt:lpstr>StageWise R package https://github.com/jendelman/StageWise</vt:lpstr>
      <vt:lpstr>PowerPoint Presentation</vt:lpstr>
      <vt:lpstr>PowerPoint Presentation</vt:lpstr>
      <vt:lpstr>GWAS by BLUP</vt:lpstr>
      <vt:lpstr>Fixed Effect Markers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Title </dc:title>
  <dc:creator>Jeffrey Endelman</dc:creator>
  <cp:lastModifiedBy>Jeffrey Endelman</cp:lastModifiedBy>
  <cp:revision>65</cp:revision>
  <dcterms:created xsi:type="dcterms:W3CDTF">2021-11-03T15:15:42Z</dcterms:created>
  <dcterms:modified xsi:type="dcterms:W3CDTF">2022-01-10T17:21:39Z</dcterms:modified>
</cp:coreProperties>
</file>