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  <a:srgbClr val="2329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3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08E8C9-83AD-45A4-81E9-450787AA7822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068EA-2E62-4975-B74B-866ED30BB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14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09727-23C0-4475-A632-CDC3CE64D1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999" y="1514104"/>
            <a:ext cx="9144000" cy="183884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Example Title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AD5692-87AE-4BF8-8526-167C7D0529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3999" y="3768293"/>
            <a:ext cx="9144000" cy="69089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7777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Example subheading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963B8536-2051-434B-AC23-0AE3D2BAE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73878" y="6170772"/>
            <a:ext cx="4644242" cy="4750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>
                <a:latin typeface="Helvetica Neue"/>
              </a:rPr>
              <a:t>This project is funded by USDA NIFA Specialty Crop Research Initiative Award # 2020-51181-32156 (09/01/20 - 08/31/24)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870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17C8F-4D77-4952-AC01-7FD29B991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566916-F4C8-4E0E-AE02-C72724C1AD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740B7-E7E1-4057-A280-725F5677C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44191" y="6176963"/>
            <a:ext cx="4703618" cy="475012"/>
          </a:xfrm>
        </p:spPr>
        <p:txBody>
          <a:bodyPr/>
          <a:lstStyle/>
          <a:p>
            <a:r>
              <a:rPr lang="en-US">
                <a:latin typeface="Helvetica Neue"/>
              </a:rPr>
              <a:t>This project is funded by USDA NIFA Specialty Crop Research Initiative Award # 2020-51181-32156 (09/01/20 - 08/31/24)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411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E3A7FE-C846-4103-9D94-F69FB0C561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8C35A9-09D7-462A-AFCF-874DEC8C3F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93B24-C647-4788-9CF2-4598248B8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76848" y="6176963"/>
            <a:ext cx="4638304" cy="475012"/>
          </a:xfrm>
        </p:spPr>
        <p:txBody>
          <a:bodyPr/>
          <a:lstStyle/>
          <a:p>
            <a:r>
              <a:rPr lang="en-US">
                <a:latin typeface="Helvetica Neue"/>
              </a:rPr>
              <a:t>This project is funded by USDA NIFA Specialty Crop Research Initiative Award # 2020-51181-32156 (09/01/20 - 08/31/24)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964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B502C-82CD-44CB-B0E7-5E97E47FC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E224C1-676C-49DA-9D5A-402493F7C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Helvetica Neue"/>
              </a:rPr>
              <a:t>This project is funded by USDA NIFA Specialty Crop Research Initiative Award # 2020-51181-32156 (09/01/20 - 08/31/24)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522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6EA65-C063-4A9B-8B82-1D75DAA65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A8D10-5C12-4CB0-8C80-816E363B6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95749" y="6178922"/>
            <a:ext cx="5000501" cy="427512"/>
          </a:xfrm>
        </p:spPr>
        <p:txBody>
          <a:bodyPr/>
          <a:lstStyle>
            <a:lvl1pPr>
              <a:defRPr>
                <a:solidFill>
                  <a:srgbClr val="23294C"/>
                </a:solidFill>
              </a:defRPr>
            </a:lvl1pPr>
          </a:lstStyle>
          <a:p>
            <a:r>
              <a:rPr lang="en-US" dirty="0">
                <a:latin typeface="Helvetica Neue"/>
              </a:rPr>
              <a:t>This project is funded by USDA NIFA Specialty Crop Research Initiative Award # 2020-51181-32156 (09/01/20 - 08/31/24)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1F6997-20F9-4CB3-BB90-9F5EE3FBF46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811338"/>
            <a:ext cx="10515600" cy="39830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8568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66CD5-43DA-458A-8192-758E2512E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BAE73A-B63A-47A8-8620-DC1C4B5770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06BE9-3094-40F6-80B8-1A08F1C6B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2014" y="6181872"/>
            <a:ext cx="4907972" cy="516618"/>
          </a:xfrm>
        </p:spPr>
        <p:txBody>
          <a:bodyPr anchor="ctr"/>
          <a:lstStyle>
            <a:lvl1pPr>
              <a:defRPr sz="1000">
                <a:solidFill>
                  <a:srgbClr val="23294C"/>
                </a:solidFill>
              </a:defRPr>
            </a:lvl1pPr>
          </a:lstStyle>
          <a:p>
            <a:r>
              <a:rPr lang="en-US" dirty="0">
                <a:latin typeface="Helvetica Neue"/>
              </a:rPr>
              <a:t>This project is funded by USDA NIFA Specialty Crop Research Initiative Award # 2020-51181-32156 (09/01/20 - 08/31/24)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598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222D2-22AE-4A9B-866E-A6270AAB4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64280-F6CE-4366-874B-455F5D35EC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1AF851-02C2-44F6-BA7C-EC7B57E156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423FA4-FC3F-406A-98DE-FDE3378BA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92682" y="6249410"/>
            <a:ext cx="4606636" cy="486929"/>
          </a:xfrm>
        </p:spPr>
        <p:txBody>
          <a:bodyPr/>
          <a:lstStyle/>
          <a:p>
            <a:r>
              <a:rPr lang="en-US">
                <a:latin typeface="Helvetica Neue"/>
              </a:rPr>
              <a:t>This project is funded by USDA NIFA Specialty Crop Research Initiative Award # 2020-51181-32156 (09/01/20 - 08/31/24)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049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4510D-A90A-4DE2-BD70-A2A6C560A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F0A3C-7629-426F-955D-9DEBA4252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21FFAF-17E3-4962-BD71-5F3C35B73D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83F792-90E7-44CB-B618-DDB9D1732A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3B9E64-4EE1-4EB6-81F0-26FF6BD4EC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4C5F0F-B761-4F38-9D39-2421597F9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50128" y="6189663"/>
            <a:ext cx="4691743" cy="556594"/>
          </a:xfrm>
        </p:spPr>
        <p:txBody>
          <a:bodyPr/>
          <a:lstStyle/>
          <a:p>
            <a:r>
              <a:rPr lang="en-US">
                <a:latin typeface="Helvetica Neue"/>
              </a:rPr>
              <a:t>This project is funded by USDA NIFA Specialty Crop Research Initiative Award # 2020-51181-32156 (09/01/20 - 08/31/24)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414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FEA73-597C-4039-9044-2F3B47AE6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51B6A4-FD51-4222-8F11-A84B13EE8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53097" y="6143285"/>
            <a:ext cx="4685805" cy="518122"/>
          </a:xfrm>
        </p:spPr>
        <p:txBody>
          <a:bodyPr/>
          <a:lstStyle/>
          <a:p>
            <a:r>
              <a:rPr lang="en-US">
                <a:latin typeface="Helvetica Neue"/>
              </a:rPr>
              <a:t>This project is funded by USDA NIFA Specialty Crop Research Initiative Award # 2020-51181-32156 (09/01/20 - 08/31/24)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714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BF9C27-FC98-4B37-9235-AD0664EE1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47159" y="6163293"/>
            <a:ext cx="4697681" cy="529997"/>
          </a:xfrm>
        </p:spPr>
        <p:txBody>
          <a:bodyPr/>
          <a:lstStyle/>
          <a:p>
            <a:r>
              <a:rPr lang="en-US">
                <a:latin typeface="Helvetica Neue"/>
              </a:rPr>
              <a:t>This project is funded by USDA NIFA Specialty Crop Research Initiative Award # 2020-51181-32156 (09/01/20 - 08/31/24)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056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7EA33-BC8F-4256-A67E-3E74FC9FD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8F16F-A04B-4207-AF17-C828E5D34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17547-DBF9-4F1E-89BF-35084A3773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3CCBE7-9DBB-4D6C-B515-B8DC00052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64972" y="6147676"/>
            <a:ext cx="4662055" cy="506247"/>
          </a:xfrm>
        </p:spPr>
        <p:txBody>
          <a:bodyPr/>
          <a:lstStyle/>
          <a:p>
            <a:r>
              <a:rPr lang="en-US">
                <a:latin typeface="Helvetica Neue"/>
              </a:rPr>
              <a:t>This project is funded by USDA NIFA Specialty Crop Research Initiative Award # 2020-51181-32156 (09/01/20 - 08/31/24)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476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B527A-F381-4E55-B2D7-1995FDE30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EA5315-46AE-480C-BC53-222E885D27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CAE5E3-931D-494B-B82C-92754115EF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55365C-3093-4F3D-82CC-7F5DD4338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08565" y="6138770"/>
            <a:ext cx="4774870" cy="524060"/>
          </a:xfrm>
        </p:spPr>
        <p:txBody>
          <a:bodyPr/>
          <a:lstStyle/>
          <a:p>
            <a:r>
              <a:rPr lang="en-US">
                <a:latin typeface="Helvetica Neue"/>
              </a:rPr>
              <a:t>This project is funded by USDA NIFA Specialty Crop Research Initiative Award # 2020-51181-32156 (09/01/20 - 08/31/24)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764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97DECAD-5417-4923-A8B5-A5228FDB3D1F}"/>
              </a:ext>
            </a:extLst>
          </p:cNvPr>
          <p:cNvSpPr/>
          <p:nvPr userDrawn="1"/>
        </p:nvSpPr>
        <p:spPr>
          <a:xfrm>
            <a:off x="0" y="5974081"/>
            <a:ext cx="12192000" cy="8839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83841E-0394-48EC-96D2-7A8060DF6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7A3C3F-BC96-4C34-8DB3-C38F61190A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40CE26-0BCB-4685-95FC-8254DE5E14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3879" y="6163751"/>
            <a:ext cx="4644242" cy="47501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000">
                <a:solidFill>
                  <a:srgbClr val="23294C"/>
                </a:solidFill>
              </a:defRPr>
            </a:lvl1pPr>
          </a:lstStyle>
          <a:p>
            <a:r>
              <a:rPr lang="en-US" dirty="0">
                <a:latin typeface="Helvetica Neue"/>
              </a:rPr>
              <a:t>This project is funded by USDA NIFA Specialty Crop Research Initiative Award # 2020-51181-32156 (09/01/20 - 08/31/24)</a:t>
            </a:r>
            <a:endParaRPr lang="en-US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67BE50C0-536C-43C5-BF81-ACC7DADA472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69" y="5937542"/>
            <a:ext cx="1887310" cy="95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842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3294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3294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3294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3294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3294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21" Type="http://schemas.openxmlformats.org/officeDocument/2006/relationships/image" Target="../media/image33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24" Type="http://schemas.openxmlformats.org/officeDocument/2006/relationships/image" Target="../media/image36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23" Type="http://schemas.openxmlformats.org/officeDocument/2006/relationships/image" Target="../media/image35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EAA5E-E8C6-4A8A-9B68-38DE31619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99856" y="2699341"/>
            <a:ext cx="4592287" cy="887609"/>
          </a:xfrm>
        </p:spPr>
        <p:txBody>
          <a:bodyPr anchor="t">
            <a:normAutofit fontScale="90000"/>
          </a:bodyPr>
          <a:lstStyle/>
          <a:p>
            <a:r>
              <a:rPr lang="en-US" dirty="0"/>
              <a:t>Example Title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E34664-4440-446C-A5B7-37E5C0B7EC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64030" y="3714854"/>
            <a:ext cx="2863934" cy="690892"/>
          </a:xfrm>
        </p:spPr>
        <p:txBody>
          <a:bodyPr/>
          <a:lstStyle/>
          <a:p>
            <a:r>
              <a:rPr lang="en-US" dirty="0"/>
              <a:t>Example subheading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38BEFA3-C00B-4D5B-AC8D-8D48570A0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98715" y="6175330"/>
            <a:ext cx="4994564" cy="365125"/>
          </a:xfrm>
        </p:spPr>
        <p:txBody>
          <a:bodyPr/>
          <a:lstStyle/>
          <a:p>
            <a:r>
              <a:rPr lang="en-US" dirty="0">
                <a:latin typeface="Helvetica Neue"/>
              </a:rPr>
              <a:t>This project is funded by USDA NIFA Specialty Crop Research Initiative Award # 2020-51181-32156 (09/01/20 - 08/31/24)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486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D7141-7689-4CCC-B87F-C88978EFA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EA74C-1D4C-4539-A9D7-9D6CE86DDF2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65C56-2AD5-46DA-B985-4361ABE73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98718" y="6176963"/>
            <a:ext cx="4994564" cy="365125"/>
          </a:xfrm>
        </p:spPr>
        <p:txBody>
          <a:bodyPr/>
          <a:lstStyle/>
          <a:p>
            <a:r>
              <a:rPr lang="en-US" dirty="0">
                <a:latin typeface="Helvetica Neue"/>
              </a:rPr>
              <a:t>This project is funded by USDA NIFA Specialty Crop Research Initiative Award # 2020-51181-32156 (09/01/20 - 08/31/24)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325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84DAC-4EDE-439B-959E-0A5A34090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8919" y="12130"/>
            <a:ext cx="4294163" cy="1325563"/>
          </a:xfrm>
        </p:spPr>
        <p:txBody>
          <a:bodyPr/>
          <a:lstStyle/>
          <a:p>
            <a:pPr algn="ctr"/>
            <a:r>
              <a:rPr lang="en-US" dirty="0"/>
              <a:t>Project Members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7F6B65-2D30-441A-B713-30E0309B1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Helvetica Neue"/>
              </a:rPr>
              <a:t>This project is funded by USDA NIFA Specialty Crop Research Initiative Award # 2020-51181-32156 (09/01/20 - 08/31/24)</a:t>
            </a:r>
            <a:endParaRPr lang="en-US" dirty="0"/>
          </a:p>
        </p:txBody>
      </p:sp>
      <p:pic>
        <p:nvPicPr>
          <p:cNvPr id="1034" name="Picture 10" descr="Logos for Print – Brand and Visual Identity – UW–Madison">
            <a:extLst>
              <a:ext uri="{FF2B5EF4-FFF2-40B4-BE49-F238E27FC236}">
                <a16:creationId xmlns:a16="http://schemas.microsoft.com/office/drawing/2014/main" id="{4C1CBE3A-9C6F-478E-AF78-C6877E79F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205" y="1027217"/>
            <a:ext cx="2623850" cy="157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ownloads | University Brand Guide | Texas A&amp;amp;M University">
            <a:extLst>
              <a:ext uri="{FF2B5EF4-FFF2-40B4-BE49-F238E27FC236}">
                <a16:creationId xmlns:a16="http://schemas.microsoft.com/office/drawing/2014/main" id="{11BE3A0D-BFBD-490E-B852-1C49DE7A0D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7" t="36204" r="10413" b="37282"/>
          <a:stretch/>
        </p:blipFill>
        <p:spPr bwMode="auto">
          <a:xfrm>
            <a:off x="233849" y="1501911"/>
            <a:ext cx="2857500" cy="77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9584011-313A-4567-B9A1-495269B42F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053" y="1406978"/>
            <a:ext cx="2546042" cy="908878"/>
          </a:xfrm>
          <a:prstGeom prst="rect">
            <a:avLst/>
          </a:prstGeom>
        </p:spPr>
      </p:pic>
      <p:pic>
        <p:nvPicPr>
          <p:cNvPr id="1052" name="Picture 28" descr="Penn State Logo — Office of the Vice Provost for Educational Equity">
            <a:extLst>
              <a:ext uri="{FF2B5EF4-FFF2-40B4-BE49-F238E27FC236}">
                <a16:creationId xmlns:a16="http://schemas.microsoft.com/office/drawing/2014/main" id="{B36C4764-AFE2-4AA4-9FDB-29449AA7A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6" y="3075298"/>
            <a:ext cx="2311785" cy="79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Logos | Brand | Washington State University">
            <a:extLst>
              <a:ext uri="{FF2B5EF4-FFF2-40B4-BE49-F238E27FC236}">
                <a16:creationId xmlns:a16="http://schemas.microsoft.com/office/drawing/2014/main" id="{39E9FC50-7EA9-4B45-A0EC-87C8F1CA0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053" y="2809123"/>
            <a:ext cx="2546043" cy="106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WUR Campus — STARTHUB WAGENINGEN">
            <a:extLst>
              <a:ext uri="{FF2B5EF4-FFF2-40B4-BE49-F238E27FC236}">
                <a16:creationId xmlns:a16="http://schemas.microsoft.com/office/drawing/2014/main" id="{4845F357-4AEB-4E61-A369-E671A3B92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791" y="3135452"/>
            <a:ext cx="2250533" cy="58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Downloads :: NC State Brand">
            <a:extLst>
              <a:ext uri="{FF2B5EF4-FFF2-40B4-BE49-F238E27FC236}">
                <a16:creationId xmlns:a16="http://schemas.microsoft.com/office/drawing/2014/main" id="{D56D11AD-B28B-43DA-86E5-66E0D743C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35" y="4416371"/>
            <a:ext cx="2094728" cy="100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>
            <a:extLst>
              <a:ext uri="{FF2B5EF4-FFF2-40B4-BE49-F238E27FC236}">
                <a16:creationId xmlns:a16="http://schemas.microsoft.com/office/drawing/2014/main" id="{FB22A6AE-09CB-47FB-AB97-1FC102CF3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171" y="4646494"/>
            <a:ext cx="1964922" cy="59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 descr="OSU Logo [Oregon State University] Download Vector">
            <a:extLst>
              <a:ext uri="{FF2B5EF4-FFF2-40B4-BE49-F238E27FC236}">
                <a16:creationId xmlns:a16="http://schemas.microsoft.com/office/drawing/2014/main" id="{5EE870EB-123D-4274-9D7B-064A5C4EA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333" y="4468631"/>
            <a:ext cx="2406722" cy="76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52" descr="Logos &amp;amp; Wordmarks | Style Guides and Logos | University of Arkansas">
            <a:extLst>
              <a:ext uri="{FF2B5EF4-FFF2-40B4-BE49-F238E27FC236}">
                <a16:creationId xmlns:a16="http://schemas.microsoft.com/office/drawing/2014/main" id="{758EAC15-809E-4548-BF04-DA3F0A417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324" y="4019884"/>
            <a:ext cx="1601927" cy="121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Plant &amp;amp; Food Research - Wikipedia">
            <a:extLst>
              <a:ext uri="{FF2B5EF4-FFF2-40B4-BE49-F238E27FC236}">
                <a16:creationId xmlns:a16="http://schemas.microsoft.com/office/drawing/2014/main" id="{A08A0913-3544-4C73-B897-56DBC3355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453" y="1544874"/>
            <a:ext cx="2175210" cy="73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iversity of Minnesota Hybrid Education Partnership | 2U">
            <a:extLst>
              <a:ext uri="{FF2B5EF4-FFF2-40B4-BE49-F238E27FC236}">
                <a16:creationId xmlns:a16="http://schemas.microsoft.com/office/drawing/2014/main" id="{206FE4A2-472B-428C-859A-F840800AE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009" y="3174101"/>
            <a:ext cx="2472046" cy="330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055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7449E6-188B-4811-B89F-44E5F3A70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73879" y="6193440"/>
            <a:ext cx="4644242" cy="475012"/>
          </a:xfrm>
        </p:spPr>
        <p:txBody>
          <a:bodyPr/>
          <a:lstStyle/>
          <a:p>
            <a:r>
              <a:rPr lang="en-US" dirty="0">
                <a:latin typeface="Helvetica Neue"/>
              </a:rPr>
              <a:t>This project is funded by USDA NIFA Specialty Crop Research Initiative Award # 2020-51181-32156 (09/01/20 - 08/31/24)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B654DFE-41F3-4C77-A1D0-152F61555297}"/>
              </a:ext>
            </a:extLst>
          </p:cNvPr>
          <p:cNvSpPr txBox="1">
            <a:spLocks/>
          </p:cNvSpPr>
          <p:nvPr/>
        </p:nvSpPr>
        <p:spPr>
          <a:xfrm>
            <a:off x="3153145" y="0"/>
            <a:ext cx="58857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Other Collaborators</a:t>
            </a:r>
          </a:p>
        </p:txBody>
      </p:sp>
      <p:pic>
        <p:nvPicPr>
          <p:cNvPr id="1026" name="Picture 2" descr="File Download – Daicel Arbor Biosciences">
            <a:extLst>
              <a:ext uri="{FF2B5EF4-FFF2-40B4-BE49-F238E27FC236}">
                <a16:creationId xmlns:a16="http://schemas.microsoft.com/office/drawing/2014/main" id="{CFB1CDD3-ED8F-4251-A8F4-E69597D09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013" y="1321368"/>
            <a:ext cx="1703015" cy="59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merican Garden Rose Selections - Home">
            <a:extLst>
              <a:ext uri="{FF2B5EF4-FFF2-40B4-BE49-F238E27FC236}">
                <a16:creationId xmlns:a16="http://schemas.microsoft.com/office/drawing/2014/main" id="{B9DBB109-20FB-4A32-920C-D88C2C5CC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312" y="2177372"/>
            <a:ext cx="1813268" cy="78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6" descr="Welcome to Bailey Nurseries | Growing What&amp;#39;s Next">
            <a:extLst>
              <a:ext uri="{FF2B5EF4-FFF2-40B4-BE49-F238E27FC236}">
                <a16:creationId xmlns:a16="http://schemas.microsoft.com/office/drawing/2014/main" id="{5D4B8E6A-40B1-4A2E-B2DF-FF6BA01680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-842682"/>
            <a:ext cx="4424082" cy="442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8" descr="Welcome to Bailey Nurseries | Growing What&amp;#39;s Next">
            <a:extLst>
              <a:ext uri="{FF2B5EF4-FFF2-40B4-BE49-F238E27FC236}">
                <a16:creationId xmlns:a16="http://schemas.microsoft.com/office/drawing/2014/main" id="{2B8C887F-7FE4-43DA-9D06-CB37E44A8E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2105" y="2581835"/>
            <a:ext cx="5806295" cy="99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Picture 16" descr="Text, logo&#10;&#10;Description automatically generated">
            <a:extLst>
              <a:ext uri="{FF2B5EF4-FFF2-40B4-BE49-F238E27FC236}">
                <a16:creationId xmlns:a16="http://schemas.microsoft.com/office/drawing/2014/main" id="{7CBA2FB4-366A-4F79-92F0-A426B9B02C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77" y="3804865"/>
            <a:ext cx="2129401" cy="1197788"/>
          </a:xfrm>
          <a:prstGeom prst="rect">
            <a:avLst/>
          </a:prstGeom>
        </p:spPr>
      </p:pic>
      <p:pic>
        <p:nvPicPr>
          <p:cNvPr id="1044" name="Picture 20" descr="Bejo Seeds Inc - Organic Seed Alliance">
            <a:extLst>
              <a:ext uri="{FF2B5EF4-FFF2-40B4-BE49-F238E27FC236}">
                <a16:creationId xmlns:a16="http://schemas.microsoft.com/office/drawing/2014/main" id="{A508A22B-284C-4213-BD11-966422740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215" y="966111"/>
            <a:ext cx="512280" cy="102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Ciat Logo [ Download - Logo - icon ] png svg">
            <a:extLst>
              <a:ext uri="{FF2B5EF4-FFF2-40B4-BE49-F238E27FC236}">
                <a16:creationId xmlns:a16="http://schemas.microsoft.com/office/drawing/2014/main" id="{4E4C4E41-5D07-4333-A1BB-B637D2079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53" y="2658413"/>
            <a:ext cx="1679163" cy="167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International Potato Center (CIP) - CGIAR">
            <a:extLst>
              <a:ext uri="{FF2B5EF4-FFF2-40B4-BE49-F238E27FC236}">
                <a16:creationId xmlns:a16="http://schemas.microsoft.com/office/drawing/2014/main" id="{ED16C9F0-1F04-4B09-BD2A-5A5CC4C69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076" y="3226606"/>
            <a:ext cx="1679163" cy="62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0634C70-E0DA-4AB5-8B51-0D3E0CDCFD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382" y="4142670"/>
            <a:ext cx="2100448" cy="522178"/>
          </a:xfrm>
          <a:prstGeom prst="rect">
            <a:avLst/>
          </a:prstGeom>
        </p:spPr>
      </p:pic>
      <p:pic>
        <p:nvPicPr>
          <p:cNvPr id="25" name="Picture 24" descr="Logo&#10;&#10;Description automatically generated">
            <a:extLst>
              <a:ext uri="{FF2B5EF4-FFF2-40B4-BE49-F238E27FC236}">
                <a16:creationId xmlns:a16="http://schemas.microsoft.com/office/drawing/2014/main" id="{D79EE8BE-92FC-4A82-862E-9519EEB85F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05" y="3608536"/>
            <a:ext cx="2118122" cy="1425496"/>
          </a:xfrm>
          <a:prstGeom prst="rect">
            <a:avLst/>
          </a:prstGeom>
        </p:spPr>
      </p:pic>
      <p:pic>
        <p:nvPicPr>
          <p:cNvPr id="1052" name="Picture 28" descr="Beekenkamp Groep">
            <a:extLst>
              <a:ext uri="{FF2B5EF4-FFF2-40B4-BE49-F238E27FC236}">
                <a16:creationId xmlns:a16="http://schemas.microsoft.com/office/drawing/2014/main" id="{F63B3655-1357-4A09-8936-591467F55B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1" t="27051" r="5301" b="24680"/>
          <a:stretch/>
        </p:blipFill>
        <p:spPr bwMode="auto">
          <a:xfrm>
            <a:off x="5005910" y="4886560"/>
            <a:ext cx="2135310" cy="81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Driscoll&amp;#39;s - Sustainable Brands">
            <a:extLst>
              <a:ext uri="{FF2B5EF4-FFF2-40B4-BE49-F238E27FC236}">
                <a16:creationId xmlns:a16="http://schemas.microsoft.com/office/drawing/2014/main" id="{9F34C0F5-E317-452A-B86B-2998EF416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1294" y="5010293"/>
            <a:ext cx="1921329" cy="37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Dümmen Orange | Dianthus Week">
            <a:extLst>
              <a:ext uri="{FF2B5EF4-FFF2-40B4-BE49-F238E27FC236}">
                <a16:creationId xmlns:a16="http://schemas.microsoft.com/office/drawing/2014/main" id="{70388255-770C-497F-9793-30BE1E5767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80" t="33495" r="5749" b="29023"/>
          <a:stretch/>
        </p:blipFill>
        <p:spPr bwMode="auto">
          <a:xfrm>
            <a:off x="9396746" y="4113600"/>
            <a:ext cx="2388534" cy="55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ext, logo&#10;&#10;Description automatically generated">
            <a:extLst>
              <a:ext uri="{FF2B5EF4-FFF2-40B4-BE49-F238E27FC236}">
                <a16:creationId xmlns:a16="http://schemas.microsoft.com/office/drawing/2014/main" id="{75243175-1089-4953-8E7A-8727C331AF6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751" y="4820921"/>
            <a:ext cx="1958862" cy="806147"/>
          </a:xfrm>
          <a:prstGeom prst="rect">
            <a:avLst/>
          </a:prstGeom>
        </p:spPr>
      </p:pic>
      <p:sp>
        <p:nvSpPr>
          <p:cNvPr id="8" name="AutoShape 2" descr="Genetwister Technologies B.V.">
            <a:extLst>
              <a:ext uri="{FF2B5EF4-FFF2-40B4-BE49-F238E27FC236}">
                <a16:creationId xmlns:a16="http://schemas.microsoft.com/office/drawing/2014/main" id="{F9DFB8C9-3A91-49C9-822E-B454FCCE61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30094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Genetwister Technologies B.V.">
            <a:extLst>
              <a:ext uri="{FF2B5EF4-FFF2-40B4-BE49-F238E27FC236}">
                <a16:creationId xmlns:a16="http://schemas.microsoft.com/office/drawing/2014/main" id="{EE33CE3B-4EEF-4F89-A7D8-FE2F5F307C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Enterprise – ResearchSpace">
            <a:extLst>
              <a:ext uri="{FF2B5EF4-FFF2-40B4-BE49-F238E27FC236}">
                <a16:creationId xmlns:a16="http://schemas.microsoft.com/office/drawing/2014/main" id="{135E2E0C-990D-41FC-BF33-112EDA5FDB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5" r="20538"/>
          <a:stretch/>
        </p:blipFill>
        <p:spPr bwMode="auto">
          <a:xfrm>
            <a:off x="983002" y="1251476"/>
            <a:ext cx="1278976" cy="87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F6C123AE-851E-48AC-B83B-E0530A915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28" y="4973776"/>
            <a:ext cx="1958862" cy="45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64FF03D4-3624-4E33-ABE5-9C0DA64FBBF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083" y="2231624"/>
            <a:ext cx="1545753" cy="700419"/>
          </a:xfrm>
          <a:prstGeom prst="rect">
            <a:avLst/>
          </a:prstGeom>
        </p:spPr>
      </p:pic>
      <p:pic>
        <p:nvPicPr>
          <p:cNvPr id="18" name="Picture 17" descr="A picture containing text, flower, plant&#10;&#10;Description automatically generated">
            <a:extLst>
              <a:ext uri="{FF2B5EF4-FFF2-40B4-BE49-F238E27FC236}">
                <a16:creationId xmlns:a16="http://schemas.microsoft.com/office/drawing/2014/main" id="{DB42C1AA-9C4D-4187-80DF-96CC454AC4B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678" y="4758907"/>
            <a:ext cx="1129673" cy="933009"/>
          </a:xfrm>
          <a:prstGeom prst="rect">
            <a:avLst/>
          </a:prstGeom>
        </p:spPr>
      </p:pic>
      <p:pic>
        <p:nvPicPr>
          <p:cNvPr id="1036" name="Picture 12" descr="Plant Sciences, Inc">
            <a:extLst>
              <a:ext uri="{FF2B5EF4-FFF2-40B4-BE49-F238E27FC236}">
                <a16:creationId xmlns:a16="http://schemas.microsoft.com/office/drawing/2014/main" id="{4682E593-A160-4CBE-BD45-7984223C3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099" y="2225117"/>
            <a:ext cx="1457228" cy="71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ome of U.S. Potato Farmers | Potatoes USA">
            <a:extLst>
              <a:ext uri="{FF2B5EF4-FFF2-40B4-BE49-F238E27FC236}">
                <a16:creationId xmlns:a16="http://schemas.microsoft.com/office/drawing/2014/main" id="{F6BA35D2-4756-41B0-B600-00D9863E0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007" y="3235675"/>
            <a:ext cx="1599689" cy="61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Logo&#10;&#10;Description automatically generated">
            <a:extLst>
              <a:ext uri="{FF2B5EF4-FFF2-40B4-BE49-F238E27FC236}">
                <a16:creationId xmlns:a16="http://schemas.microsoft.com/office/drawing/2014/main" id="{6A7D589F-346A-46CC-A296-9E0359ECAF51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8" t="23585" r="19607" b="23920"/>
          <a:stretch/>
        </p:blipFill>
        <p:spPr>
          <a:xfrm>
            <a:off x="3173080" y="2149300"/>
            <a:ext cx="1405810" cy="845677"/>
          </a:xfrm>
          <a:prstGeom prst="rect">
            <a:avLst/>
          </a:prstGeom>
        </p:spPr>
      </p:pic>
      <p:pic>
        <p:nvPicPr>
          <p:cNvPr id="1040" name="Picture 16" descr="Spring Meadow Nursery">
            <a:extLst>
              <a:ext uri="{FF2B5EF4-FFF2-40B4-BE49-F238E27FC236}">
                <a16:creationId xmlns:a16="http://schemas.microsoft.com/office/drawing/2014/main" id="{F7ABB8BB-F06A-4638-B63E-E6979CF51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92" y="2370383"/>
            <a:ext cx="1807633" cy="57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0" descr="Home - Star® Roses and Plants">
            <a:extLst>
              <a:ext uri="{FF2B5EF4-FFF2-40B4-BE49-F238E27FC236}">
                <a16:creationId xmlns:a16="http://schemas.microsoft.com/office/drawing/2014/main" id="{906AC51C-4412-4DDB-9285-D2FBA8E49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9706" y="3103676"/>
            <a:ext cx="1202613" cy="79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2" descr="Weeks Roses • Wholesale Rose Grower">
            <a:extLst>
              <a:ext uri="{FF2B5EF4-FFF2-40B4-BE49-F238E27FC236}">
                <a16:creationId xmlns:a16="http://schemas.microsoft.com/office/drawing/2014/main" id="{B6B9584C-FA01-4011-9A80-6F1747143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546" y="3948328"/>
            <a:ext cx="1422263" cy="78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ADC737-1A69-4C40-8725-2AF44979500D}"/>
              </a:ext>
            </a:extLst>
          </p:cNvPr>
          <p:cNvSpPr txBox="1"/>
          <p:nvPr/>
        </p:nvSpPr>
        <p:spPr>
          <a:xfrm>
            <a:off x="7383751" y="3303663"/>
            <a:ext cx="2148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Woolf Roses L.L.C.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ECF2598-1DAC-4890-B1A3-2A92E47F0574}"/>
              </a:ext>
            </a:extLst>
          </p:cNvPr>
          <p:cNvSpPr txBox="1"/>
          <p:nvPr/>
        </p:nvSpPr>
        <p:spPr>
          <a:xfrm>
            <a:off x="7431778" y="1490619"/>
            <a:ext cx="2017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Neuhouse Farms</a:t>
            </a:r>
          </a:p>
        </p:txBody>
      </p:sp>
      <p:pic>
        <p:nvPicPr>
          <p:cNvPr id="34" name="Picture 2" descr="Home">
            <a:extLst>
              <a:ext uri="{FF2B5EF4-FFF2-40B4-BE49-F238E27FC236}">
                <a16:creationId xmlns:a16="http://schemas.microsoft.com/office/drawing/2014/main" id="{92418B83-063C-455D-91B8-5EF944A98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007" y="1554348"/>
            <a:ext cx="1643753" cy="35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682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olyploids color scheme">
      <a:dk1>
        <a:srgbClr val="23294C"/>
      </a:dk1>
      <a:lt1>
        <a:sysClr val="window" lastClr="FFFFFF"/>
      </a:lt1>
      <a:dk2>
        <a:srgbClr val="000000"/>
      </a:dk2>
      <a:lt2>
        <a:srgbClr val="F8F8F8"/>
      </a:lt2>
      <a:accent1>
        <a:srgbClr val="7489F4"/>
      </a:accent1>
      <a:accent2>
        <a:srgbClr val="F8F8FF"/>
      </a:accent2>
      <a:accent3>
        <a:srgbClr val="FFF7D6"/>
      </a:accent3>
      <a:accent4>
        <a:srgbClr val="6788FF"/>
      </a:accent4>
      <a:accent5>
        <a:srgbClr val="F4C83F"/>
      </a:accent5>
      <a:accent6>
        <a:srgbClr val="4D4D4D"/>
      </a:accent6>
      <a:hlink>
        <a:srgbClr val="5F5F5F"/>
      </a:hlink>
      <a:folHlink>
        <a:srgbClr val="919191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lyploids template.potx" id="{26408CF3-BEEA-431D-9354-732CAF277591}" vid="{89EE8610-1FE3-4FAD-8F47-F0F367C5F8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</TotalTime>
  <Words>95</Words>
  <Application>Microsoft Office PowerPoint</Application>
  <PresentationFormat>Widescreen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Franklin Gothic Book</vt:lpstr>
      <vt:lpstr>Franklin Gothic Medium</vt:lpstr>
      <vt:lpstr>Helvetica Neue</vt:lpstr>
      <vt:lpstr>Office Theme</vt:lpstr>
      <vt:lpstr>Example Title </vt:lpstr>
      <vt:lpstr>PowerPoint Presentation</vt:lpstr>
      <vt:lpstr>Project Members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Baum, Delany</dc:creator>
  <cp:lastModifiedBy>Delany Baum</cp:lastModifiedBy>
  <cp:revision>47</cp:revision>
  <dcterms:created xsi:type="dcterms:W3CDTF">2021-07-08T18:34:46Z</dcterms:created>
  <dcterms:modified xsi:type="dcterms:W3CDTF">2021-11-05T18:12:05Z</dcterms:modified>
</cp:coreProperties>
</file>