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6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301" r:id="rId13"/>
    <p:sldId id="303" r:id="rId14"/>
    <p:sldId id="309" r:id="rId15"/>
    <p:sldId id="305" r:id="rId16"/>
    <p:sldId id="308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orient="horz" pos="4125">
          <p15:clr>
            <a:srgbClr val="A4A3A4"/>
          </p15:clr>
        </p15:guide>
        <p15:guide id="6" pos="339">
          <p15:clr>
            <a:srgbClr val="A4A3A4"/>
          </p15:clr>
        </p15:guide>
        <p15:guide id="7" pos="56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005172"/>
    <a:srgbClr val="00009F"/>
    <a:srgbClr val="34B233"/>
    <a:srgbClr val="FFFFFF"/>
    <a:srgbClr val="000000"/>
    <a:srgbClr val="292929"/>
    <a:srgbClr val="D5D2CA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17" autoAdjust="0"/>
  </p:normalViewPr>
  <p:slideViewPr>
    <p:cSldViewPr snapToGrid="0" showGuides="1">
      <p:cViewPr varScale="1">
        <p:scale>
          <a:sx n="89" d="100"/>
          <a:sy n="89" d="100"/>
        </p:scale>
        <p:origin x="702" y="78"/>
      </p:cViewPr>
      <p:guideLst>
        <p:guide orient="horz" pos="1219"/>
        <p:guide orient="horz" pos="147"/>
        <p:guide orient="horz"/>
        <p:guide orient="horz" pos="3756"/>
        <p:guide orient="horz" pos="4125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5A86B1C-B211-491D-B656-59D3E7192510}" type="datetime1">
              <a:rPr lang="en-GB" sz="1000" smtClean="0">
                <a:latin typeface="News Gothic" pitchFamily="34" charset="0"/>
              </a:rPr>
              <a:pPr/>
              <a:t>07/01/2021</a:t>
            </a:fld>
            <a:endParaRPr lang="en-GB" sz="1000">
              <a:latin typeface="News Gothic" pitchFamily="34" charset="0"/>
            </a:endParaRP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FDE82A-E3C0-4D5C-B265-5A05D741194F}" type="slidenum">
              <a:rPr lang="en-GB" sz="1000" smtClean="0">
                <a:latin typeface="News Gothic" pitchFamily="34" charset="0"/>
              </a:rPr>
              <a:pPr/>
              <a:t>12</a:t>
            </a:fld>
            <a:endParaRPr lang="en-GB" sz="1000">
              <a:latin typeface="News Gothic" pitchFamily="34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82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00171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858764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0432" y="6370465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  <p:pic>
        <p:nvPicPr>
          <p:cNvPr id="2" name="Afbeelding 1"/>
          <p:cNvPicPr>
            <a:picLocks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80" r:id="rId21"/>
    <p:sldLayoutId id="2147483681" r:id="rId22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eaLnBrk="1" fontAlgn="base" hangingPunct="1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eaLnBrk="1" fontAlgn="base" hangingPunct="1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F98A6AC5-9C34-448D-99A1-ACBFC4843D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75" y="1616400"/>
            <a:ext cx="8447088" cy="371475"/>
          </a:xfrm>
        </p:spPr>
        <p:txBody>
          <a:bodyPr/>
          <a:lstStyle/>
          <a:p>
            <a:r>
              <a:rPr lang="en-GB" sz="2400" i="1" dirty="0">
                <a:solidFill>
                  <a:schemeClr val="tx1"/>
                </a:solidFill>
              </a:rPr>
              <a:t>Roeland Voorrips, 13 January, 2021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DA58443F-8C8E-4A36-A1EE-69A52A1D1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1643" y="230188"/>
            <a:ext cx="8442796" cy="791650"/>
          </a:xfrm>
        </p:spPr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Overview</a:t>
            </a:r>
            <a:r>
              <a:rPr lang="nl-NL" dirty="0">
                <a:solidFill>
                  <a:schemeClr val="tx1"/>
                </a:solidFill>
              </a:rPr>
              <a:t> of Dosage </a:t>
            </a:r>
            <a:r>
              <a:rPr lang="nl-NL" dirty="0" err="1">
                <a:solidFill>
                  <a:schemeClr val="tx1"/>
                </a:solidFill>
              </a:rPr>
              <a:t>Calling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9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4983-B951-4758-900A-B15B1454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fitPoly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3F16-9580-4C3D-85DF-FCC849AD9C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138554"/>
            <a:ext cx="8521188" cy="4961939"/>
          </a:xfrm>
        </p:spPr>
        <p:txBody>
          <a:bodyPr/>
          <a:lstStyle/>
          <a:p>
            <a:r>
              <a:rPr lang="en-GB" dirty="0"/>
              <a:t>Array data</a:t>
            </a:r>
          </a:p>
          <a:p>
            <a:r>
              <a:rPr lang="en-GB" dirty="0"/>
              <a:t>Any ploidy, all samples same ploidy</a:t>
            </a:r>
          </a:p>
          <a:p>
            <a:r>
              <a:rPr lang="en-GB" dirty="0"/>
              <a:t>Multiple populations, each with different genotype frequency expectations (HW, F1)</a:t>
            </a:r>
          </a:p>
          <a:p>
            <a:r>
              <a:rPr lang="en-GB" dirty="0"/>
              <a:t>Deviating samples (wild relatives, other ploidy) can be genotyped without affecting the model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r>
              <a:rPr lang="en-GB" dirty="0"/>
              <a:t>Operates on signal ratios: ratio = Y / (X+Y)</a:t>
            </a:r>
          </a:p>
          <a:p>
            <a:r>
              <a:rPr lang="en-GB" dirty="0"/>
              <a:t>Fits mixture models</a:t>
            </a:r>
          </a:p>
          <a:p>
            <a:r>
              <a:rPr lang="en-GB" dirty="0"/>
              <a:t>Optimization through EM (Expectation-Maximization)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BCD46-31F6-487E-AC3C-D4E518C36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0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C377-C31D-4C89-A76D-6263F4BE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fitPoly – mixture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95AA0-8478-410B-98C3-C0470EA362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A2F90-550A-4495-8AD0-A9D347D6C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076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CB72F-5FB1-4B0E-8C87-8564F7EA0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00" y="0"/>
            <a:ext cx="455076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AD669-ED88-4F1C-9272-70364EDC7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412274" cy="2412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05774B-8CC4-44A6-9CCD-7D19369FB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"/>
            <a:ext cx="2412274" cy="24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3"/>
          <p:cNvGrpSpPr>
            <a:grpSpLocks/>
          </p:cNvGrpSpPr>
          <p:nvPr/>
        </p:nvGrpSpPr>
        <p:grpSpPr bwMode="auto">
          <a:xfrm>
            <a:off x="3203575" y="704850"/>
            <a:ext cx="5940425" cy="5940425"/>
            <a:chOff x="2018" y="0"/>
            <a:chExt cx="3742" cy="3742"/>
          </a:xfrm>
        </p:grpSpPr>
        <p:pic>
          <p:nvPicPr>
            <p:cNvPr id="348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0"/>
              <a:ext cx="3742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8" name="Text Box 40"/>
            <p:cNvSpPr txBox="1">
              <a:spLocks noChangeArrowheads="1"/>
            </p:cNvSpPr>
            <p:nvPr/>
          </p:nvSpPr>
          <p:spPr bwMode="auto">
            <a:xfrm>
              <a:off x="3560" y="3430"/>
              <a:ext cx="1141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dirty="0">
                  <a:solidFill>
                    <a:srgbClr val="000000"/>
                  </a:solidFill>
                </a:rPr>
                <a:t>Signal ratio = Y / (X+Y)</a:t>
              </a:r>
            </a:p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140200" y="26876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5580063" y="26876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6992938" y="26876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7983538" y="26876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8580438" y="26876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chemeClr val="accent2"/>
                </a:solidFill>
              </a:rPr>
              <a:t>4</a:t>
            </a:r>
          </a:p>
        </p:txBody>
      </p:sp>
      <p:graphicFrame>
        <p:nvGraphicFramePr>
          <p:cNvPr id="170032" name="Group 48"/>
          <p:cNvGraphicFramePr>
            <a:graphicFrameLocks noGrp="1"/>
          </p:cNvGraphicFramePr>
          <p:nvPr>
            <p:ph idx="1"/>
          </p:nvPr>
        </p:nvGraphicFramePr>
        <p:xfrm>
          <a:off x="31750" y="4148138"/>
          <a:ext cx="3203575" cy="100808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BA64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67800"/>
                          </a:solidFill>
                          <a:effectLst/>
                          <a:latin typeface="Arial" charset="0"/>
                        </a:rPr>
                        <a:t>0.77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51" name="Text Box 49"/>
          <p:cNvSpPr txBox="1">
            <a:spLocks noChangeArrowheads="1"/>
          </p:cNvSpPr>
          <p:nvPr/>
        </p:nvSpPr>
        <p:spPr bwMode="auto">
          <a:xfrm>
            <a:off x="227013" y="3575050"/>
            <a:ext cx="2678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Peak probabilities:</a:t>
            </a:r>
          </a:p>
        </p:txBody>
      </p:sp>
      <p:cxnSp>
        <p:nvCxnSpPr>
          <p:cNvPr id="34853" name="Straight Arrow Connector 4"/>
          <p:cNvCxnSpPr>
            <a:cxnSpLocks noChangeShapeType="1"/>
          </p:cNvCxnSpPr>
          <p:nvPr/>
        </p:nvCxnSpPr>
        <p:spPr bwMode="auto">
          <a:xfrm>
            <a:off x="3203575" y="4992688"/>
            <a:ext cx="4608785" cy="720725"/>
          </a:xfrm>
          <a:prstGeom prst="straightConnector1">
            <a:avLst/>
          </a:prstGeom>
          <a:noFill/>
          <a:ln w="34925" algn="ctr">
            <a:solidFill>
              <a:srgbClr val="E678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4" name="Straight Arrow Connector 20"/>
          <p:cNvCxnSpPr>
            <a:cxnSpLocks noChangeShapeType="1"/>
          </p:cNvCxnSpPr>
          <p:nvPr/>
        </p:nvCxnSpPr>
        <p:spPr bwMode="auto">
          <a:xfrm>
            <a:off x="3213100" y="4689475"/>
            <a:ext cx="2366963" cy="792163"/>
          </a:xfrm>
          <a:prstGeom prst="straightConnector1">
            <a:avLst/>
          </a:prstGeom>
          <a:noFill/>
          <a:ln w="34925" algn="ctr">
            <a:solidFill>
              <a:srgbClr val="81BA64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352800" y="0"/>
            <a:ext cx="5791200" cy="895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" y="566268"/>
            <a:ext cx="9144000" cy="33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7273" y="916623"/>
            <a:ext cx="3320277" cy="33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Dosage scoring: fitPoly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699E40-A704-4809-ADA9-C9D0B1400F3E}"/>
              </a:ext>
            </a:extLst>
          </p:cNvPr>
          <p:cNvSpPr/>
          <p:nvPr/>
        </p:nvSpPr>
        <p:spPr>
          <a:xfrm>
            <a:off x="3570514" y="5713413"/>
            <a:ext cx="261257" cy="1385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209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1869-737F-4666-AE1C-61340A1F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Hexaploid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1226D1-46F2-4C64-9BD4-8AEFC13D5F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13</a:t>
            </a:fld>
            <a:endParaRPr lang="en-GB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6A7FD00-26E9-4ADD-BC2F-F2E3D580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67" y="-1"/>
            <a:ext cx="4478534" cy="674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CEBC478-4FC4-4303-B1F9-958BF0F3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8" y="1743484"/>
            <a:ext cx="3654374" cy="35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28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362E-1B0D-42FD-BDB8-AE82F656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Multiple populations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A2FD4-6C4B-47B3-8F11-F9B6203120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Hexaploid</a:t>
            </a:r>
            <a:br>
              <a:rPr lang="en-GB" dirty="0"/>
            </a:br>
            <a:r>
              <a:rPr lang="en-GB" dirty="0"/>
              <a:t>(Chrysanthemum)</a:t>
            </a:r>
          </a:p>
          <a:p>
            <a:r>
              <a:rPr lang="en-GB" dirty="0"/>
              <a:t>5 populations:</a:t>
            </a:r>
          </a:p>
          <a:p>
            <a:pPr lvl="1"/>
            <a:r>
              <a:rPr lang="en-GB" dirty="0"/>
              <a:t>4 F1</a:t>
            </a:r>
          </a:p>
          <a:p>
            <a:pPr lvl="1"/>
            <a:r>
              <a:rPr lang="en-GB" dirty="0"/>
              <a:t>1 panel (HW)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F35AE-3103-48A6-9DB8-EAF58F68C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14</a:t>
            </a:fld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5B95F76-465C-4BC2-8EA1-45926BD9A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42" y="104503"/>
            <a:ext cx="4592858" cy="692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50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2B609-AD33-46DB-B93B-32952819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512F1-636E-4A78-8B3D-CFCFFFE8A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121134"/>
            <a:ext cx="8521188" cy="4974866"/>
          </a:xfrm>
        </p:spPr>
        <p:txBody>
          <a:bodyPr/>
          <a:lstStyle/>
          <a:p>
            <a:r>
              <a:rPr lang="en-GB" dirty="0"/>
              <a:t>In diploids there is only one type of heterozygote,</a:t>
            </a:r>
            <a:br>
              <a:rPr lang="en-GB" dirty="0"/>
            </a:br>
            <a:r>
              <a:rPr lang="en-GB" dirty="0"/>
              <a:t>in polyploids there are multiple</a:t>
            </a:r>
          </a:p>
          <a:p>
            <a:pPr lvl="1"/>
            <a:r>
              <a:rPr lang="en-GB" dirty="0"/>
              <a:t>these have different allele dosages</a:t>
            </a:r>
          </a:p>
          <a:p>
            <a:r>
              <a:rPr lang="en-GB" dirty="0"/>
              <a:t>SNP allele dosages can be detected by sequencing or using SNP arrays</a:t>
            </a:r>
          </a:p>
          <a:p>
            <a:r>
              <a:rPr lang="en-GB" dirty="0"/>
              <a:t>Raw data from sequencing (read counts) or arrays (signal intensities) must be converted to </a:t>
            </a:r>
            <a:br>
              <a:rPr lang="en-GB" dirty="0"/>
            </a:br>
            <a:r>
              <a:rPr lang="en-GB" dirty="0"/>
              <a:t>allele dosages</a:t>
            </a:r>
          </a:p>
          <a:p>
            <a:pPr lvl="1"/>
            <a:r>
              <a:rPr lang="en-GB" dirty="0"/>
              <a:t>several software packages available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B9558-75CF-450B-9A7D-45B3FCC9D4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28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My Documents\PhD\Presentations\Images\oat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4" b="3217"/>
          <a:stretch/>
        </p:blipFill>
        <p:spPr bwMode="auto">
          <a:xfrm>
            <a:off x="3634986" y="2053575"/>
            <a:ext cx="1442121" cy="9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1" y="230188"/>
            <a:ext cx="7423634" cy="791650"/>
          </a:xfrm>
        </p:spPr>
        <p:txBody>
          <a:bodyPr/>
          <a:lstStyle/>
          <a:p>
            <a:r>
              <a:rPr lang="en-GB" dirty="0"/>
              <a:t>Questions ....?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16</a:t>
            </a:fld>
            <a:endParaRPr lang="en-GB" dirty="0"/>
          </a:p>
        </p:txBody>
      </p:sp>
      <p:pic>
        <p:nvPicPr>
          <p:cNvPr id="7" name="Picture 3" descr="M:\My Documents\PhD\Beauvais_2015\Images\alfalf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7" y="2301536"/>
            <a:ext cx="1802457" cy="135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:\My Documents\PhD\Beauvais_2015\Images\coffe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r="1"/>
          <a:stretch/>
        </p:blipFill>
        <p:spPr bwMode="auto">
          <a:xfrm>
            <a:off x="5121180" y="3550896"/>
            <a:ext cx="2303201" cy="17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:\My Documents\PhD\Beauvais_2015\Images\cott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78" y="904944"/>
            <a:ext cx="1752599" cy="131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M:\My Documents\PhD\Beauvais_2015\Images\oilseed rap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97" y="4563615"/>
            <a:ext cx="2168140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M:\My Documents\PhD\Beauvais_2015\Images\peanut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7"/>
          <a:stretch/>
        </p:blipFill>
        <p:spPr bwMode="auto">
          <a:xfrm>
            <a:off x="3781448" y="3068826"/>
            <a:ext cx="1295659" cy="14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M:\My Documents\PhD\Beauvais_2015\Images\Potatoes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 bwMode="auto">
          <a:xfrm rot="5400000">
            <a:off x="1948710" y="1381992"/>
            <a:ext cx="1925305" cy="13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 descr="M:\My Documents\PhD\Beauvais_2015\Images\strawberr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3692091"/>
            <a:ext cx="2047875" cy="13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M:\My Documents\PhD\Beauvais_2015\Images\sugarcan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8" y="5040817"/>
            <a:ext cx="2047875" cy="11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M:\My Documents\PhD\Presentations\Images\chrysanth_flowe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51" y="2849248"/>
            <a:ext cx="1560500" cy="194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M:\My Documents\PhD\Presentations\Images\begonia_flowers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7"/>
          <a:stretch/>
        </p:blipFill>
        <p:spPr bwMode="auto">
          <a:xfrm>
            <a:off x="2223298" y="3068826"/>
            <a:ext cx="1528435" cy="143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M:\My Documents\PhD\Beauvais_2015\Images\ros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25" y="2057146"/>
            <a:ext cx="1945604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:\My Documents\PhD\Beauvais_2015\Images\whea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37" y="4581070"/>
            <a:ext cx="2028118" cy="15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M:\My Documents\PhD\Presentations\Images\2leeks_croppe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3441">
            <a:off x="31836" y="958782"/>
            <a:ext cx="2313348" cy="16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:\My Documents\PhD\Presentations\Images\Phalaenopsis_flower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4412990" y="5233762"/>
            <a:ext cx="1572850" cy="134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M:\My Documents\PhD\Presentations\Images\bananas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739" y="5423768"/>
            <a:ext cx="1348662" cy="12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:\My Documents\PhD\Presentations\Images\blueberries_small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90" y="5520109"/>
            <a:ext cx="1849549" cy="116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M:\My Documents\PhD\Presentations\Images\sweetpotatoes1.pn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3" b="9467"/>
          <a:stretch/>
        </p:blipFill>
        <p:spPr bwMode="auto">
          <a:xfrm>
            <a:off x="3634986" y="1015450"/>
            <a:ext cx="2033877" cy="10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M:\My Documents\PhD\Presentations\Images\alstroe_flowers.pn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1"/>
          <a:stretch/>
        </p:blipFill>
        <p:spPr bwMode="auto">
          <a:xfrm>
            <a:off x="7303055" y="1524722"/>
            <a:ext cx="1337949" cy="12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4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861C-69FE-466F-AD1D-4C5BA221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C7B02-D338-4F7A-9397-4E1295304D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is dosage</a:t>
            </a:r>
          </a:p>
          <a:p>
            <a:r>
              <a:rPr lang="en-GB" dirty="0"/>
              <a:t>Genotyping principles</a:t>
            </a:r>
          </a:p>
          <a:p>
            <a:r>
              <a:rPr lang="en-GB" dirty="0"/>
              <a:t>From raw data to dosage calling</a:t>
            </a:r>
          </a:p>
          <a:p>
            <a:r>
              <a:rPr lang="en-GB" dirty="0"/>
              <a:t>fitPoly: a dosage calling package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4DC47-82F2-4CCB-9172-6061FFFF6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00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0E18-E629-43F5-BF64-03E0B6A2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What is dosage?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2D6EF-8F9C-481E-8910-63B3FF875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642" y="2653854"/>
            <a:ext cx="8521188" cy="3546649"/>
          </a:xfrm>
        </p:spPr>
        <p:txBody>
          <a:bodyPr/>
          <a:lstStyle/>
          <a:p>
            <a:r>
              <a:rPr lang="en-GB" dirty="0"/>
              <a:t>Dosage:</a:t>
            </a:r>
            <a:br>
              <a:rPr lang="en-GB" dirty="0"/>
            </a:br>
            <a:r>
              <a:rPr lang="en-GB" dirty="0"/>
              <a:t>the count of one allele at one marker (position) in one individual</a:t>
            </a:r>
          </a:p>
          <a:p>
            <a:r>
              <a:rPr lang="en-GB" dirty="0"/>
              <a:t>We consider only markers with 2 alleles</a:t>
            </a:r>
          </a:p>
          <a:p>
            <a:r>
              <a:rPr lang="en-GB" dirty="0"/>
              <a:t>SNP = Single Nucleotide Polymorphism :</a:t>
            </a:r>
            <a:br>
              <a:rPr lang="en-GB" dirty="0"/>
            </a:br>
            <a:r>
              <a:rPr lang="en-GB" dirty="0"/>
              <a:t>mostly 2 alleles, three or (max) 4 are possible</a:t>
            </a:r>
          </a:p>
          <a:p>
            <a:r>
              <a:rPr lang="en-GB" dirty="0"/>
              <a:t>the dosage of the A allele is 3</a:t>
            </a:r>
            <a:br>
              <a:rPr lang="en-GB" dirty="0"/>
            </a:br>
            <a:r>
              <a:rPr lang="en-GB" dirty="0"/>
              <a:t>the dosage of the C allele is 1</a:t>
            </a:r>
          </a:p>
          <a:p>
            <a:r>
              <a:rPr lang="en-GB" dirty="0"/>
              <a:t>One allele is chosen to report the dosage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E4029-7321-4D7D-A7E8-FB0F1ECA7B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3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639460-019E-41A1-B325-95D3FF064E5B}"/>
              </a:ext>
            </a:extLst>
          </p:cNvPr>
          <p:cNvGrpSpPr/>
          <p:nvPr/>
        </p:nvGrpSpPr>
        <p:grpSpPr>
          <a:xfrm>
            <a:off x="2786741" y="1413930"/>
            <a:ext cx="3023585" cy="1211923"/>
            <a:chOff x="1201781" y="2110138"/>
            <a:chExt cx="3023585" cy="12119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37B27B-CED8-482D-8072-D87AAC6CCEC1}"/>
                </a:ext>
              </a:extLst>
            </p:cNvPr>
            <p:cNvSpPr txBox="1"/>
            <p:nvPr/>
          </p:nvSpPr>
          <p:spPr>
            <a:xfrm>
              <a:off x="1201781" y="2110138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latin typeface="Lucida Console" panose="020B0609040504020204" pitchFamily="49" charset="0"/>
                </a:rPr>
                <a:t>...CAATTGTCGAAACTAT....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C304F4-094D-497A-9BF5-40EB734176F2}"/>
                </a:ext>
              </a:extLst>
            </p:cNvPr>
            <p:cNvSpPr txBox="1"/>
            <p:nvPr/>
          </p:nvSpPr>
          <p:spPr>
            <a:xfrm>
              <a:off x="1201781" y="2406391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latin typeface="Lucida Console" panose="020B0609040504020204" pitchFamily="49" charset="0"/>
                </a:rPr>
                <a:t>...CAATTGTCGCAACTAT....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94FFA0-1A99-4308-8C06-70C6D8093B1E}"/>
                </a:ext>
              </a:extLst>
            </p:cNvPr>
            <p:cNvSpPr txBox="1"/>
            <p:nvPr/>
          </p:nvSpPr>
          <p:spPr>
            <a:xfrm>
              <a:off x="1201781" y="2702644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latin typeface="Lucida Console" panose="020B0609040504020204" pitchFamily="49" charset="0"/>
                </a:rPr>
                <a:t>...CAATTGTCGAAACTAT....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1166EA-4174-41AE-B6F4-AED09ED13234}"/>
                </a:ext>
              </a:extLst>
            </p:cNvPr>
            <p:cNvSpPr txBox="1"/>
            <p:nvPr/>
          </p:nvSpPr>
          <p:spPr>
            <a:xfrm>
              <a:off x="1201781" y="2998896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latin typeface="Lucida Console" panose="020B0609040504020204" pitchFamily="49" charset="0"/>
                </a:rPr>
                <a:t>...CAATTGTCGAAACTAT....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E0492E-213F-4B54-8E86-A7B751BC7027}"/>
              </a:ext>
            </a:extLst>
          </p:cNvPr>
          <p:cNvGrpSpPr/>
          <p:nvPr/>
        </p:nvGrpSpPr>
        <p:grpSpPr>
          <a:xfrm>
            <a:off x="4120200" y="1056490"/>
            <a:ext cx="551754" cy="1597364"/>
            <a:chOff x="4120200" y="1056490"/>
            <a:chExt cx="551754" cy="15973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E03E7C-E160-4CBE-8FFE-B0519BCD0BA1}"/>
                </a:ext>
              </a:extLst>
            </p:cNvPr>
            <p:cNvSpPr/>
            <p:nvPr/>
          </p:nvSpPr>
          <p:spPr>
            <a:xfrm>
              <a:off x="4272406" y="1393854"/>
              <a:ext cx="247342" cy="126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90F0A5-9A3A-424F-BD66-B6A508C8349D}"/>
                </a:ext>
              </a:extLst>
            </p:cNvPr>
            <p:cNvSpPr txBox="1"/>
            <p:nvPr/>
          </p:nvSpPr>
          <p:spPr>
            <a:xfrm>
              <a:off x="4120200" y="1056490"/>
              <a:ext cx="551754" cy="302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400" dirty="0">
                  <a:solidFill>
                    <a:srgbClr val="FF0000"/>
                  </a:solidFill>
                  <a:latin typeface="Verdana" pitchFamily="34" charset="0"/>
                </a:rPr>
                <a:t>SNP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5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2598-6D06-471C-85D8-6630651E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Dosage classes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562DE-CED7-40D2-85C4-A25EAD1F54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197952"/>
            <a:ext cx="8521188" cy="4089600"/>
          </a:xfrm>
        </p:spPr>
        <p:txBody>
          <a:bodyPr/>
          <a:lstStyle/>
          <a:p>
            <a:r>
              <a:rPr lang="en-GB" dirty="0"/>
              <a:t>For each marker (SNP) one allele is chosen as the dosage-counted allele</a:t>
            </a:r>
          </a:p>
          <a:p>
            <a:pPr lvl="1"/>
            <a:r>
              <a:rPr lang="en-GB" dirty="0"/>
              <a:t>Often this is the “alternative” allele,</a:t>
            </a:r>
            <a:br>
              <a:rPr lang="en-GB" dirty="0"/>
            </a:br>
            <a:r>
              <a:rPr lang="en-GB" dirty="0"/>
              <a:t>as opposed to the “reference” allele</a:t>
            </a:r>
          </a:p>
          <a:p>
            <a:r>
              <a:rPr lang="en-GB" dirty="0"/>
              <a:t>Dosage classes have names: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5C839-3509-4BBC-8FDE-265D8E2D12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4</a:t>
            </a:fld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91868F3-802E-44E8-9ECC-91FA3BBE8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22779"/>
              </p:ext>
            </p:extLst>
          </p:nvPr>
        </p:nvGraphicFramePr>
        <p:xfrm>
          <a:off x="696689" y="3216575"/>
          <a:ext cx="6392092" cy="296672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802675">
                  <a:extLst>
                    <a:ext uri="{9D8B030D-6E8A-4147-A177-3AD203B41FA5}">
                      <a16:colId xmlns:a16="http://schemas.microsoft.com/office/drawing/2014/main" val="3590452814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644003033"/>
                    </a:ext>
                  </a:extLst>
                </a:gridCol>
                <a:gridCol w="1598023">
                  <a:extLst>
                    <a:ext uri="{9D8B030D-6E8A-4147-A177-3AD203B41FA5}">
                      <a16:colId xmlns:a16="http://schemas.microsoft.com/office/drawing/2014/main" val="775473369"/>
                    </a:ext>
                  </a:extLst>
                </a:gridCol>
                <a:gridCol w="1598023">
                  <a:extLst>
                    <a:ext uri="{9D8B030D-6E8A-4147-A177-3AD203B41FA5}">
                      <a16:colId xmlns:a16="http://schemas.microsoft.com/office/drawing/2014/main" val="1058839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Dosage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Tetraploid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Hexaploid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nulliplex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9F"/>
                          </a:solidFill>
                        </a:rPr>
                        <a:t>XXXX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9F"/>
                          </a:solidFill>
                        </a:rPr>
                        <a:t>XXXXXX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64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simplex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9F"/>
                          </a:solidFill>
                        </a:rPr>
                        <a:t>XXX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9F"/>
                          </a:solidFill>
                        </a:rPr>
                        <a:t>XXXXX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10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duplex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9F"/>
                          </a:solidFill>
                        </a:rPr>
                        <a:t>XX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9F"/>
                          </a:solidFill>
                        </a:rPr>
                        <a:t>XXXX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9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triplex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9F"/>
                          </a:solidFill>
                        </a:rPr>
                        <a:t>X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9F"/>
                          </a:solidFill>
                        </a:rPr>
                        <a:t>XXX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16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quadruplex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YYYY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9F"/>
                          </a:solidFill>
                        </a:rPr>
                        <a:t>XX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YYYY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827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(</a:t>
                      </a:r>
                      <a:r>
                        <a:rPr lang="en-GB" dirty="0" err="1">
                          <a:solidFill>
                            <a:schemeClr val="accent6"/>
                          </a:solidFill>
                        </a:rPr>
                        <a:t>quinqueplex</a:t>
                      </a: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9F"/>
                          </a:solidFill>
                        </a:rPr>
                        <a:t>X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YYYYY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94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(</a:t>
                      </a:r>
                      <a:r>
                        <a:rPr lang="en-GB" dirty="0" err="1">
                          <a:solidFill>
                            <a:schemeClr val="accent6"/>
                          </a:solidFill>
                        </a:rPr>
                        <a:t>sexaplex</a:t>
                      </a: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YYYYYY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81515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892E0864-A8E0-49B4-8854-4EDA679233A0}"/>
              </a:ext>
            </a:extLst>
          </p:cNvPr>
          <p:cNvSpPr/>
          <p:nvPr/>
        </p:nvSpPr>
        <p:spPr>
          <a:xfrm>
            <a:off x="4136575" y="3944981"/>
            <a:ext cx="1128696" cy="1140823"/>
          </a:xfrm>
          <a:prstGeom prst="ellipse">
            <a:avLst/>
          </a:prstGeom>
          <a:noFill/>
          <a:ln>
            <a:solidFill>
              <a:srgbClr val="3F9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584A27-1301-419B-91D3-DD19CA087052}"/>
              </a:ext>
            </a:extLst>
          </p:cNvPr>
          <p:cNvSpPr/>
          <p:nvPr/>
        </p:nvSpPr>
        <p:spPr>
          <a:xfrm>
            <a:off x="5304461" y="3910145"/>
            <a:ext cx="1932366" cy="1915887"/>
          </a:xfrm>
          <a:prstGeom prst="ellipse">
            <a:avLst/>
          </a:prstGeom>
          <a:noFill/>
          <a:ln>
            <a:solidFill>
              <a:srgbClr val="3F9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42B58F-DF03-4D73-AEFB-415924032A4D}"/>
              </a:ext>
            </a:extLst>
          </p:cNvPr>
          <p:cNvSpPr txBox="1"/>
          <p:nvPr/>
        </p:nvSpPr>
        <p:spPr>
          <a:xfrm>
            <a:off x="7506909" y="2929318"/>
            <a:ext cx="1574854" cy="791755"/>
          </a:xfrm>
          <a:prstGeom prst="rect">
            <a:avLst/>
          </a:prstGeom>
          <a:noFill/>
          <a:ln w="25400">
            <a:solidFill>
              <a:srgbClr val="3F9C35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2000" dirty="0">
                <a:solidFill>
                  <a:srgbClr val="005172"/>
                </a:solidFill>
              </a:rPr>
              <a:t>multiple</a:t>
            </a:r>
            <a:br>
              <a:rPr lang="en-GB" sz="2000" dirty="0">
                <a:solidFill>
                  <a:srgbClr val="005172"/>
                </a:solidFill>
              </a:rPr>
            </a:br>
            <a:r>
              <a:rPr lang="en-GB" sz="2000" dirty="0">
                <a:solidFill>
                  <a:srgbClr val="005172"/>
                </a:solidFill>
              </a:rPr>
              <a:t>heterozygous</a:t>
            </a:r>
            <a:br>
              <a:rPr lang="en-GB" sz="2000" dirty="0">
                <a:solidFill>
                  <a:srgbClr val="005172"/>
                </a:solidFill>
              </a:rPr>
            </a:br>
            <a:r>
              <a:rPr lang="en-GB" sz="2000" dirty="0">
                <a:solidFill>
                  <a:srgbClr val="005172"/>
                </a:solidFill>
              </a:rPr>
              <a:t>genotypes</a:t>
            </a:r>
            <a:endParaRPr lang="en-GB" sz="2000" dirty="0">
              <a:solidFill>
                <a:srgbClr val="005172"/>
              </a:solidFill>
              <a:latin typeface="Verdana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ADCE49-6A21-4683-A460-E9C5BFC82A29}"/>
              </a:ext>
            </a:extLst>
          </p:cNvPr>
          <p:cNvCxnSpPr>
            <a:stCxn id="11" idx="1"/>
            <a:endCxn id="8" idx="7"/>
          </p:cNvCxnSpPr>
          <p:nvPr/>
        </p:nvCxnSpPr>
        <p:spPr>
          <a:xfrm flipH="1">
            <a:off x="5099977" y="3325196"/>
            <a:ext cx="2406932" cy="786855"/>
          </a:xfrm>
          <a:prstGeom prst="straightConnector1">
            <a:avLst/>
          </a:prstGeom>
          <a:ln w="25400">
            <a:solidFill>
              <a:srgbClr val="3F9C35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6947D1-C287-4991-BEBF-8964F560B035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021183" y="3325196"/>
            <a:ext cx="485726" cy="934884"/>
          </a:xfrm>
          <a:prstGeom prst="straightConnector1">
            <a:avLst/>
          </a:prstGeom>
          <a:ln w="25400">
            <a:solidFill>
              <a:srgbClr val="3F9C35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3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79A3-541D-42AD-A723-69B3EA8C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Some tetraploid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4B4F9-E96E-46D0-8C06-EA5FB3D75B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5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10EA97-D35B-40F9-B0A6-073D60428C38}"/>
              </a:ext>
            </a:extLst>
          </p:cNvPr>
          <p:cNvGrpSpPr/>
          <p:nvPr/>
        </p:nvGrpSpPr>
        <p:grpSpPr>
          <a:xfrm>
            <a:off x="1368036" y="1416089"/>
            <a:ext cx="3023585" cy="1211923"/>
            <a:chOff x="1201781" y="2110138"/>
            <a:chExt cx="3023585" cy="1211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1E5DD6-2638-417F-B390-A39DB26EC672}"/>
                </a:ext>
              </a:extLst>
            </p:cNvPr>
            <p:cNvSpPr txBox="1"/>
            <p:nvPr/>
          </p:nvSpPr>
          <p:spPr>
            <a:xfrm>
              <a:off x="1201781" y="2110138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A25002-694B-4018-8484-FEB40DDEB966}"/>
                </a:ext>
              </a:extLst>
            </p:cNvPr>
            <p:cNvSpPr txBox="1"/>
            <p:nvPr/>
          </p:nvSpPr>
          <p:spPr>
            <a:xfrm>
              <a:off x="1201781" y="2406391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4CC9B3-5134-4BAF-86BF-57B1E1C263D4}"/>
                </a:ext>
              </a:extLst>
            </p:cNvPr>
            <p:cNvSpPr txBox="1"/>
            <p:nvPr/>
          </p:nvSpPr>
          <p:spPr>
            <a:xfrm>
              <a:off x="1201781" y="2702644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48B601-9013-4F8C-9D82-EBF8CF71EF88}"/>
                </a:ext>
              </a:extLst>
            </p:cNvPr>
            <p:cNvSpPr txBox="1"/>
            <p:nvPr/>
          </p:nvSpPr>
          <p:spPr>
            <a:xfrm>
              <a:off x="1201781" y="2998896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F285BE-C36A-45AD-A7D4-36EDE535BDD5}"/>
              </a:ext>
            </a:extLst>
          </p:cNvPr>
          <p:cNvGrpSpPr/>
          <p:nvPr/>
        </p:nvGrpSpPr>
        <p:grpSpPr>
          <a:xfrm>
            <a:off x="1368036" y="3286453"/>
            <a:ext cx="3023585" cy="1211923"/>
            <a:chOff x="1201781" y="2110138"/>
            <a:chExt cx="3023585" cy="12119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6DFF36-9C26-43D7-872D-2295154ED066}"/>
                </a:ext>
              </a:extLst>
            </p:cNvPr>
            <p:cNvSpPr txBox="1"/>
            <p:nvPr/>
          </p:nvSpPr>
          <p:spPr>
            <a:xfrm>
              <a:off x="1201781" y="2110138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670686-4A6C-4254-8B4E-E27D2F261CDD}"/>
                </a:ext>
              </a:extLst>
            </p:cNvPr>
            <p:cNvSpPr txBox="1"/>
            <p:nvPr/>
          </p:nvSpPr>
          <p:spPr>
            <a:xfrm>
              <a:off x="1201781" y="2406391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5F0E65-18FA-42F4-A7AC-0401A16A3597}"/>
                </a:ext>
              </a:extLst>
            </p:cNvPr>
            <p:cNvSpPr txBox="1"/>
            <p:nvPr/>
          </p:nvSpPr>
          <p:spPr>
            <a:xfrm>
              <a:off x="1201781" y="2702644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CA8CF7-66C7-4787-87A4-A980DB0C7533}"/>
                </a:ext>
              </a:extLst>
            </p:cNvPr>
            <p:cNvSpPr txBox="1"/>
            <p:nvPr/>
          </p:nvSpPr>
          <p:spPr>
            <a:xfrm>
              <a:off x="1201781" y="2998896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FF0000"/>
                  </a:solidFill>
                  <a:latin typeface="Lucida Console" panose="020B0609040504020204" pitchFamily="49" charset="0"/>
                </a:rPr>
                <a:t>C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28CAA1-4F8E-4E3C-B140-CDF4F26F84FB}"/>
              </a:ext>
            </a:extLst>
          </p:cNvPr>
          <p:cNvGrpSpPr/>
          <p:nvPr/>
        </p:nvGrpSpPr>
        <p:grpSpPr>
          <a:xfrm>
            <a:off x="5374387" y="3112066"/>
            <a:ext cx="3023585" cy="1211923"/>
            <a:chOff x="1201781" y="2110138"/>
            <a:chExt cx="3023585" cy="121192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30C42D-E819-4842-BEF0-4E5C9BF49C30}"/>
                </a:ext>
              </a:extLst>
            </p:cNvPr>
            <p:cNvSpPr txBox="1"/>
            <p:nvPr/>
          </p:nvSpPr>
          <p:spPr>
            <a:xfrm>
              <a:off x="1201781" y="2110138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E3220D-C261-4D79-A6D4-3C31CD82F97F}"/>
                </a:ext>
              </a:extLst>
            </p:cNvPr>
            <p:cNvSpPr txBox="1"/>
            <p:nvPr/>
          </p:nvSpPr>
          <p:spPr>
            <a:xfrm>
              <a:off x="1201781" y="2406391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FF0000"/>
                  </a:solidFill>
                  <a:latin typeface="Lucida Console" panose="020B0609040504020204" pitchFamily="49" charset="0"/>
                </a:rPr>
                <a:t>C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11D645-503A-4D8C-923D-06F855F081A3}"/>
                </a:ext>
              </a:extLst>
            </p:cNvPr>
            <p:cNvSpPr txBox="1"/>
            <p:nvPr/>
          </p:nvSpPr>
          <p:spPr>
            <a:xfrm>
              <a:off x="1201781" y="2702644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FF0000"/>
                  </a:solidFill>
                  <a:latin typeface="Lucida Console" panose="020B0609040504020204" pitchFamily="49" charset="0"/>
                </a:rPr>
                <a:t>C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FBA931-83CA-4643-A22E-B4432A9316C7}"/>
                </a:ext>
              </a:extLst>
            </p:cNvPr>
            <p:cNvSpPr txBox="1"/>
            <p:nvPr/>
          </p:nvSpPr>
          <p:spPr>
            <a:xfrm>
              <a:off x="1201781" y="2998896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7C4139-21BE-4EDC-840C-E41E1EE1180D}"/>
              </a:ext>
            </a:extLst>
          </p:cNvPr>
          <p:cNvSpPr txBox="1"/>
          <p:nvPr/>
        </p:nvSpPr>
        <p:spPr>
          <a:xfrm>
            <a:off x="1963552" y="1076713"/>
            <a:ext cx="18325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>
                <a:latin typeface="Verdana" pitchFamily="34" charset="0"/>
              </a:rPr>
              <a:t>nulliplex (0 C)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1964F6-3F7C-4AFB-8FE4-E7B1C6FCABEA}"/>
              </a:ext>
            </a:extLst>
          </p:cNvPr>
          <p:cNvSpPr txBox="1"/>
          <p:nvPr/>
        </p:nvSpPr>
        <p:spPr>
          <a:xfrm>
            <a:off x="2001222" y="2868458"/>
            <a:ext cx="17572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>
                <a:latin typeface="Verdana" pitchFamily="34" charset="0"/>
              </a:rPr>
              <a:t>simplex (1 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DCA009-1B8E-471F-A2B9-A953E6DD4F2A}"/>
              </a:ext>
            </a:extLst>
          </p:cNvPr>
          <p:cNvSpPr txBox="1"/>
          <p:nvPr/>
        </p:nvSpPr>
        <p:spPr>
          <a:xfrm>
            <a:off x="6066884" y="1076713"/>
            <a:ext cx="16385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>
                <a:latin typeface="Verdana" pitchFamily="34" charset="0"/>
              </a:rPr>
              <a:t>duplex (2 C)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632D42-7A14-4755-87BC-E1C43CC2B119}"/>
              </a:ext>
            </a:extLst>
          </p:cNvPr>
          <p:cNvGrpSpPr/>
          <p:nvPr/>
        </p:nvGrpSpPr>
        <p:grpSpPr>
          <a:xfrm>
            <a:off x="5374387" y="1563767"/>
            <a:ext cx="3023585" cy="1211923"/>
            <a:chOff x="1201781" y="2110138"/>
            <a:chExt cx="3023585" cy="12119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2EE992-95CF-464C-956E-49C410C1C67C}"/>
                </a:ext>
              </a:extLst>
            </p:cNvPr>
            <p:cNvSpPr txBox="1"/>
            <p:nvPr/>
          </p:nvSpPr>
          <p:spPr>
            <a:xfrm>
              <a:off x="1201781" y="2110138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FF0000"/>
                  </a:solidFill>
                  <a:latin typeface="Lucida Console" panose="020B0609040504020204" pitchFamily="49" charset="0"/>
                </a:rPr>
                <a:t>C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202863-646E-41E1-839F-82FFC42DA6A9}"/>
                </a:ext>
              </a:extLst>
            </p:cNvPr>
            <p:cNvSpPr txBox="1"/>
            <p:nvPr/>
          </p:nvSpPr>
          <p:spPr>
            <a:xfrm>
              <a:off x="1201781" y="2406391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FF0000"/>
                  </a:solidFill>
                  <a:latin typeface="Lucida Console" panose="020B0609040504020204" pitchFamily="49" charset="0"/>
                </a:rPr>
                <a:t>C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3EC9DC-A95E-4A5D-BAB5-D0E21713F6F9}"/>
                </a:ext>
              </a:extLst>
            </p:cNvPr>
            <p:cNvSpPr txBox="1"/>
            <p:nvPr/>
          </p:nvSpPr>
          <p:spPr>
            <a:xfrm>
              <a:off x="1201781" y="2702644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7F9474-CF41-47F6-A212-C8E855FF0301}"/>
                </a:ext>
              </a:extLst>
            </p:cNvPr>
            <p:cNvSpPr txBox="1"/>
            <p:nvPr/>
          </p:nvSpPr>
          <p:spPr>
            <a:xfrm>
              <a:off x="1201781" y="2998896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7F54C4-1FB2-4601-91FF-D173EB83905E}"/>
              </a:ext>
            </a:extLst>
          </p:cNvPr>
          <p:cNvGrpSpPr/>
          <p:nvPr/>
        </p:nvGrpSpPr>
        <p:grpSpPr>
          <a:xfrm>
            <a:off x="1368036" y="4657106"/>
            <a:ext cx="3023585" cy="1211923"/>
            <a:chOff x="1201781" y="2110138"/>
            <a:chExt cx="3023585" cy="12119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4BEB141-1379-4E6B-815B-3FB36C89CD7B}"/>
                </a:ext>
              </a:extLst>
            </p:cNvPr>
            <p:cNvSpPr txBox="1"/>
            <p:nvPr/>
          </p:nvSpPr>
          <p:spPr>
            <a:xfrm>
              <a:off x="1201781" y="2110138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676502-8DA1-48A7-AE4A-2272871C88BD}"/>
                </a:ext>
              </a:extLst>
            </p:cNvPr>
            <p:cNvSpPr txBox="1"/>
            <p:nvPr/>
          </p:nvSpPr>
          <p:spPr>
            <a:xfrm>
              <a:off x="1201781" y="2406391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FF0000"/>
                  </a:solidFill>
                  <a:latin typeface="Lucida Console" panose="020B0609040504020204" pitchFamily="49" charset="0"/>
                </a:rPr>
                <a:t>C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AD9B95-A0DF-4AF7-8E45-0126F22F3435}"/>
                </a:ext>
              </a:extLst>
            </p:cNvPr>
            <p:cNvSpPr txBox="1"/>
            <p:nvPr/>
          </p:nvSpPr>
          <p:spPr>
            <a:xfrm>
              <a:off x="1201781" y="2702644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A7670-89E1-43DC-B571-6F14995ECC63}"/>
                </a:ext>
              </a:extLst>
            </p:cNvPr>
            <p:cNvSpPr txBox="1"/>
            <p:nvPr/>
          </p:nvSpPr>
          <p:spPr>
            <a:xfrm>
              <a:off x="1201781" y="2998896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51CBC1-ACBA-465F-94A9-A6422B5865EF}"/>
              </a:ext>
            </a:extLst>
          </p:cNvPr>
          <p:cNvGrpSpPr/>
          <p:nvPr/>
        </p:nvGrpSpPr>
        <p:grpSpPr>
          <a:xfrm>
            <a:off x="5374387" y="4660364"/>
            <a:ext cx="3023585" cy="1211923"/>
            <a:chOff x="1201781" y="2110138"/>
            <a:chExt cx="3023585" cy="121192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269077-31E7-4F89-87DE-F0A8990DC21C}"/>
                </a:ext>
              </a:extLst>
            </p:cNvPr>
            <p:cNvSpPr txBox="1"/>
            <p:nvPr/>
          </p:nvSpPr>
          <p:spPr>
            <a:xfrm>
              <a:off x="1201781" y="2110138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4EEA797-ED78-4B72-B792-5B7EECDDAC17}"/>
                </a:ext>
              </a:extLst>
            </p:cNvPr>
            <p:cNvSpPr txBox="1"/>
            <p:nvPr/>
          </p:nvSpPr>
          <p:spPr>
            <a:xfrm>
              <a:off x="1201781" y="2406391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FF0000"/>
                  </a:solidFill>
                  <a:latin typeface="Lucida Console" panose="020B0609040504020204" pitchFamily="49" charset="0"/>
                </a:rPr>
                <a:t>C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AA0046C-F0EE-4988-9DE6-385A3240C91E}"/>
                </a:ext>
              </a:extLst>
            </p:cNvPr>
            <p:cNvSpPr txBox="1"/>
            <p:nvPr/>
          </p:nvSpPr>
          <p:spPr>
            <a:xfrm>
              <a:off x="1201781" y="2702644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00009F"/>
                  </a:solidFill>
                  <a:latin typeface="Lucida Console" panose="020B0609040504020204" pitchFamily="49" charset="0"/>
                </a:rPr>
                <a:t>A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436716C-1D2F-4DBF-ACD3-72E698D6311A}"/>
                </a:ext>
              </a:extLst>
            </p:cNvPr>
            <p:cNvSpPr txBox="1"/>
            <p:nvPr/>
          </p:nvSpPr>
          <p:spPr>
            <a:xfrm>
              <a:off x="1201781" y="2998896"/>
              <a:ext cx="30235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...CAATTGTCG</a:t>
              </a:r>
              <a:r>
                <a:rPr lang="en-GB" sz="1600" b="1" dirty="0">
                  <a:solidFill>
                    <a:srgbClr val="FF0000"/>
                  </a:solidFill>
                  <a:latin typeface="Lucida Console" panose="020B0609040504020204" pitchFamily="49" charset="0"/>
                </a:rPr>
                <a:t>C</a:t>
              </a:r>
              <a:r>
                <a:rPr lang="en-GB" sz="1600" dirty="0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Lucida Console" panose="020B0609040504020204" pitchFamily="49" charset="0"/>
                </a:rPr>
                <a:t>AACTAT....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8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467D-BEE2-4055-BAF9-F18FFAB4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Genotyping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085F0-4210-49E4-BFBD-741BF36D8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281073"/>
            <a:ext cx="8521188" cy="4630200"/>
          </a:xfrm>
        </p:spPr>
        <p:txBody>
          <a:bodyPr/>
          <a:lstStyle/>
          <a:p>
            <a:r>
              <a:rPr lang="en-GB" dirty="0"/>
              <a:t>Sequencing:</a:t>
            </a:r>
          </a:p>
          <a:p>
            <a:pPr lvl="1"/>
            <a:r>
              <a:rPr lang="en-GB" dirty="0"/>
              <a:t>Align reads</a:t>
            </a:r>
          </a:p>
          <a:p>
            <a:pPr lvl="1"/>
            <a:r>
              <a:rPr lang="en-GB" dirty="0"/>
              <a:t>Select all reads that overlap a SNP position</a:t>
            </a:r>
          </a:p>
          <a:p>
            <a:pPr lvl="1"/>
            <a:r>
              <a:rPr lang="en-GB" dirty="0"/>
              <a:t>Count the number of reads with each allele</a:t>
            </a:r>
            <a:br>
              <a:rPr lang="en-GB" dirty="0"/>
            </a:br>
            <a:endParaRPr lang="en-GB" dirty="0"/>
          </a:p>
          <a:p>
            <a:r>
              <a:rPr lang="en-GB" dirty="0"/>
              <a:t>Genotyping array:</a:t>
            </a:r>
          </a:p>
          <a:p>
            <a:pPr lvl="1"/>
            <a:r>
              <a:rPr lang="en-GB" dirty="0"/>
              <a:t>Each spot on array targets one SNP</a:t>
            </a:r>
          </a:p>
          <a:p>
            <a:pPr lvl="1"/>
            <a:r>
              <a:rPr lang="en-GB" dirty="0"/>
              <a:t>DNA fragments with target SNP attach to spot</a:t>
            </a:r>
            <a:br>
              <a:rPr lang="en-GB" dirty="0"/>
            </a:br>
            <a:r>
              <a:rPr lang="en-GB" dirty="0"/>
              <a:t>(mixture of both SNP alleles)</a:t>
            </a:r>
          </a:p>
          <a:p>
            <a:pPr lvl="1"/>
            <a:r>
              <a:rPr lang="en-GB" dirty="0"/>
              <a:t>Each allele is labelled with a different </a:t>
            </a:r>
            <a:r>
              <a:rPr lang="en-GB" dirty="0" err="1"/>
              <a:t>color</a:t>
            </a:r>
            <a:endParaRPr lang="en-GB" dirty="0"/>
          </a:p>
          <a:p>
            <a:pPr lvl="1"/>
            <a:r>
              <a:rPr lang="en-GB" dirty="0"/>
              <a:t>Fluorescence of both labels measured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139D8-6491-4E43-BFC9-E79B1CA547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28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13533-BEA2-4CD8-83AE-398BA91A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Genotyping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2F4EE-E91E-4088-A7F1-CAA04B9A46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7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B8A50-4ACA-4DC8-8560-504BE52C8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1410151"/>
            <a:ext cx="4572000" cy="4572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EE2D0A-84B2-49D8-95E9-5C146C4C6F1D}"/>
              </a:ext>
            </a:extLst>
          </p:cNvPr>
          <p:cNvSpPr/>
          <p:nvPr/>
        </p:nvSpPr>
        <p:spPr>
          <a:xfrm>
            <a:off x="6571190" y="4579675"/>
            <a:ext cx="1410788" cy="676345"/>
          </a:xfrm>
          <a:prstGeom prst="wedgeRoundRectCallout">
            <a:avLst>
              <a:gd name="adj1" fmla="val -139351"/>
              <a:gd name="adj2" fmla="val -5743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srgbClr val="00009F"/>
                </a:solidFill>
              </a:rPr>
              <a:t>XXXX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nulliplex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530774A-4B22-4168-AB32-1766E4AD02DA}"/>
              </a:ext>
            </a:extLst>
          </p:cNvPr>
          <p:cNvSpPr/>
          <p:nvPr/>
        </p:nvSpPr>
        <p:spPr>
          <a:xfrm>
            <a:off x="6709955" y="3496692"/>
            <a:ext cx="1410788" cy="676345"/>
          </a:xfrm>
          <a:prstGeom prst="wedgeRoundRectCallout">
            <a:avLst>
              <a:gd name="adj1" fmla="val -197377"/>
              <a:gd name="adj2" fmla="val -206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srgbClr val="00009F"/>
                </a:solidFill>
              </a:rPr>
              <a:t>XXX</a:t>
            </a:r>
            <a:r>
              <a:rPr lang="en-GB" sz="1600" dirty="0">
                <a:solidFill>
                  <a:srgbClr val="FF0000"/>
                </a:solidFill>
              </a:rPr>
              <a:t>Y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simplex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4709241-2CF2-42A2-A65B-DB25C4294A64}"/>
              </a:ext>
            </a:extLst>
          </p:cNvPr>
          <p:cNvSpPr/>
          <p:nvPr/>
        </p:nvSpPr>
        <p:spPr>
          <a:xfrm>
            <a:off x="6744789" y="2413709"/>
            <a:ext cx="1410788" cy="676345"/>
          </a:xfrm>
          <a:prstGeom prst="wedgeRoundRectCallout">
            <a:avLst>
              <a:gd name="adj1" fmla="val -225771"/>
              <a:gd name="adj2" fmla="val 4042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srgbClr val="00009F"/>
                </a:solidFill>
              </a:rPr>
              <a:t>XX</a:t>
            </a:r>
            <a:r>
              <a:rPr lang="en-GB" sz="1600" dirty="0">
                <a:solidFill>
                  <a:srgbClr val="FF0000"/>
                </a:solidFill>
              </a:rPr>
              <a:t>YY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duplex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F7C801F-2863-4610-A5D5-59DD96CA9E1F}"/>
              </a:ext>
            </a:extLst>
          </p:cNvPr>
          <p:cNvSpPr/>
          <p:nvPr/>
        </p:nvSpPr>
        <p:spPr>
          <a:xfrm>
            <a:off x="5874505" y="1369700"/>
            <a:ext cx="1410788" cy="676345"/>
          </a:xfrm>
          <a:prstGeom prst="wedgeRoundRectCallout">
            <a:avLst>
              <a:gd name="adj1" fmla="val -205401"/>
              <a:gd name="adj2" fmla="val 10223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srgbClr val="00009F"/>
                </a:solidFill>
              </a:rPr>
              <a:t>X</a:t>
            </a:r>
            <a:r>
              <a:rPr lang="en-GB" sz="1600" dirty="0">
                <a:solidFill>
                  <a:srgbClr val="FF0000"/>
                </a:solidFill>
              </a:rPr>
              <a:t>YYY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triplex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1861CB9-9FE3-4421-A504-423763106D6A}"/>
              </a:ext>
            </a:extLst>
          </p:cNvPr>
          <p:cNvSpPr/>
          <p:nvPr/>
        </p:nvSpPr>
        <p:spPr>
          <a:xfrm>
            <a:off x="4225360" y="683665"/>
            <a:ext cx="1410788" cy="676345"/>
          </a:xfrm>
          <a:prstGeom prst="wedgeRoundRectCallout">
            <a:avLst>
              <a:gd name="adj1" fmla="val -141203"/>
              <a:gd name="adj2" fmla="val 15759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YYYY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quadruplex</a:t>
            </a:r>
          </a:p>
        </p:txBody>
      </p:sp>
    </p:spTree>
    <p:extLst>
      <p:ext uri="{BB962C8B-B14F-4D97-AF65-F5344CB8AC3E}">
        <p14:creationId xmlns:p14="http://schemas.microsoft.com/office/powerpoint/2010/main" val="42905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2CF4-C971-4B7D-978F-85AFE965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Genotyping: data and result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39EAD-6090-40BE-B150-557E83744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3010B-F8E5-42D3-A32B-3B62D10BC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725"/>
            <a:ext cx="4572000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6AD40-1428-436A-BA88-3916463AF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9725"/>
            <a:ext cx="4572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273CBE-CDB5-401A-B208-2E2D54719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725"/>
            <a:ext cx="4572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1CCED7-7C7F-4D86-A709-8C4BCE660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9725"/>
            <a:ext cx="4572000" cy="4572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08CBFD2-1DCE-48DF-8656-8D6C8B86068E}"/>
              </a:ext>
            </a:extLst>
          </p:cNvPr>
          <p:cNvSpPr/>
          <p:nvPr/>
        </p:nvSpPr>
        <p:spPr>
          <a:xfrm rot="18600000">
            <a:off x="5927538" y="3420000"/>
            <a:ext cx="1425786" cy="180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49B17BA-53D7-430E-8694-50EBE36AE517}"/>
              </a:ext>
            </a:extLst>
          </p:cNvPr>
          <p:cNvSpPr/>
          <p:nvPr/>
        </p:nvSpPr>
        <p:spPr>
          <a:xfrm rot="19500000">
            <a:off x="6300284" y="3816000"/>
            <a:ext cx="1523850" cy="180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3BEA-1925-4175-AC89-63562404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Dosage calling 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1262A-10A4-4232-B83A-CD9E59E22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504319"/>
            <a:ext cx="8521188" cy="446105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Most widely used packages for dosage calling</a:t>
            </a:r>
            <a:br>
              <a:rPr lang="en-GB" dirty="0"/>
            </a:br>
            <a:endParaRPr lang="en-GB" dirty="0"/>
          </a:p>
          <a:p>
            <a:r>
              <a:rPr lang="en-GB" dirty="0"/>
              <a:t>From array data:</a:t>
            </a:r>
          </a:p>
          <a:p>
            <a:pPr lvl="1"/>
            <a:r>
              <a:rPr lang="en-GB" dirty="0"/>
              <a:t>fitPoly (fitTetra): Voorrips et al, 2011, 2019</a:t>
            </a:r>
          </a:p>
          <a:p>
            <a:pPr lvl="1"/>
            <a:r>
              <a:rPr lang="en-GB" dirty="0" err="1"/>
              <a:t>SuperMASSA</a:t>
            </a:r>
            <a:r>
              <a:rPr lang="en-GB" dirty="0"/>
              <a:t>: </a:t>
            </a:r>
            <a:r>
              <a:rPr lang="en-GB" dirty="0" err="1"/>
              <a:t>Serang</a:t>
            </a:r>
            <a:r>
              <a:rPr lang="en-GB" dirty="0"/>
              <a:t> et al, 2012</a:t>
            </a:r>
          </a:p>
          <a:p>
            <a:pPr lvl="1"/>
            <a:r>
              <a:rPr lang="en-GB" dirty="0" err="1"/>
              <a:t>ClusterCall</a:t>
            </a:r>
            <a:r>
              <a:rPr lang="en-GB"/>
              <a:t>: Schmitz Carley </a:t>
            </a:r>
            <a:r>
              <a:rPr lang="en-GB" dirty="0"/>
              <a:t>et al, 2017</a:t>
            </a: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From sequencing data:</a:t>
            </a:r>
          </a:p>
          <a:p>
            <a:pPr lvl="1"/>
            <a:r>
              <a:rPr lang="en-GB" dirty="0" err="1"/>
              <a:t>updog</a:t>
            </a:r>
            <a:r>
              <a:rPr lang="en-GB" dirty="0"/>
              <a:t>: Gerard et al, 2018</a:t>
            </a:r>
          </a:p>
          <a:p>
            <a:pPr lvl="1"/>
            <a:r>
              <a:rPr lang="en-GB" dirty="0" err="1"/>
              <a:t>polyRAD</a:t>
            </a:r>
            <a:r>
              <a:rPr lang="en-GB" dirty="0"/>
              <a:t>: Clark et al,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0738A-2D46-46AD-B699-30B520484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351275"/>
      </p:ext>
    </p:extLst>
  </p:cSld>
  <p:clrMapOvr>
    <a:masterClrMapping/>
  </p:clrMapOvr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UR_Corporate_presentation_UK_Oct_2019.pptx" id="{79F08643-29D8-4B32-9711-18DF5AB71CBE}" vid="{4CAACA02-DA00-4A51-A697-BB41BB4960A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WUR_Corporate_presentation_UK_Aug_2020</Template>
  <TotalTime>7030</TotalTime>
  <Words>627</Words>
  <Application>Microsoft Office PowerPoint</Application>
  <PresentationFormat>On-screen Show (4:3)</PresentationFormat>
  <Paragraphs>169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Lucida Console</vt:lpstr>
      <vt:lpstr>News Gothic</vt:lpstr>
      <vt:lpstr>Verdana</vt:lpstr>
      <vt:lpstr>Wingdings</vt:lpstr>
      <vt:lpstr>Wageningen UR</vt:lpstr>
      <vt:lpstr>Overview of Dosage Calling</vt:lpstr>
      <vt:lpstr> </vt:lpstr>
      <vt:lpstr>What is dosage?</vt:lpstr>
      <vt:lpstr>Dosage classes</vt:lpstr>
      <vt:lpstr>Some tetraploid examples</vt:lpstr>
      <vt:lpstr>Genotyping principles</vt:lpstr>
      <vt:lpstr>Genotyping data</vt:lpstr>
      <vt:lpstr>Genotyping: data and result</vt:lpstr>
      <vt:lpstr>Dosage calling software</vt:lpstr>
      <vt:lpstr>fitPoly</vt:lpstr>
      <vt:lpstr>fitPoly – mixture model</vt:lpstr>
      <vt:lpstr>Dosage scoring: fitPoly</vt:lpstr>
      <vt:lpstr>Hexaploid</vt:lpstr>
      <vt:lpstr>Multiple populations</vt:lpstr>
      <vt:lpstr>Summary</vt:lpstr>
      <vt:lpstr>Questions ....?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Dosage calling</dc:title>
  <dc:creator>Voorrips, Roeland</dc:creator>
  <cp:lastModifiedBy>Voorrips, Roeland</cp:lastModifiedBy>
  <cp:revision>51</cp:revision>
  <dcterms:created xsi:type="dcterms:W3CDTF">2020-11-26T12:47:05Z</dcterms:created>
  <dcterms:modified xsi:type="dcterms:W3CDTF">2021-01-07T18:37:37Z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